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1" r:id="rId4"/>
    <p:sldMasterId id="2147483731" r:id="rId5"/>
    <p:sldMasterId id="2147483745" r:id="rId6"/>
    <p:sldMasterId id="2147483765" r:id="rId7"/>
    <p:sldMasterId id="2147483782" r:id="rId8"/>
    <p:sldMasterId id="2147483816" r:id="rId9"/>
  </p:sldMasterIdLst>
  <p:notesMasterIdLst>
    <p:notesMasterId r:id="rId83"/>
  </p:notesMasterIdLst>
  <p:handoutMasterIdLst>
    <p:handoutMasterId r:id="rId84"/>
  </p:handoutMasterIdLst>
  <p:sldIdLst>
    <p:sldId id="258" r:id="rId10"/>
    <p:sldId id="359" r:id="rId11"/>
    <p:sldId id="379" r:id="rId12"/>
    <p:sldId id="283" r:id="rId13"/>
    <p:sldId id="523" r:id="rId14"/>
    <p:sldId id="382" r:id="rId15"/>
    <p:sldId id="301" r:id="rId16"/>
    <p:sldId id="361" r:id="rId17"/>
    <p:sldId id="367" r:id="rId18"/>
    <p:sldId id="368" r:id="rId19"/>
    <p:sldId id="363" r:id="rId20"/>
    <p:sldId id="364" r:id="rId21"/>
    <p:sldId id="365" r:id="rId22"/>
    <p:sldId id="366" r:id="rId23"/>
    <p:sldId id="502" r:id="rId24"/>
    <p:sldId id="277" r:id="rId25"/>
    <p:sldId id="278" r:id="rId26"/>
    <p:sldId id="378" r:id="rId27"/>
    <p:sldId id="374" r:id="rId28"/>
    <p:sldId id="279" r:id="rId29"/>
    <p:sldId id="288" r:id="rId30"/>
    <p:sldId id="383" r:id="rId31"/>
    <p:sldId id="380" r:id="rId32"/>
    <p:sldId id="384" r:id="rId33"/>
    <p:sldId id="497" r:id="rId34"/>
    <p:sldId id="468" r:id="rId35"/>
    <p:sldId id="387" r:id="rId36"/>
    <p:sldId id="334" r:id="rId37"/>
    <p:sldId id="296" r:id="rId38"/>
    <p:sldId id="326" r:id="rId39"/>
    <p:sldId id="327" r:id="rId40"/>
    <p:sldId id="369" r:id="rId41"/>
    <p:sldId id="498" r:id="rId42"/>
    <p:sldId id="505" r:id="rId43"/>
    <p:sldId id="321" r:id="rId44"/>
    <p:sldId id="339" r:id="rId45"/>
    <p:sldId id="507" r:id="rId46"/>
    <p:sldId id="357" r:id="rId47"/>
    <p:sldId id="325" r:id="rId48"/>
    <p:sldId id="340" r:id="rId49"/>
    <p:sldId id="376" r:id="rId50"/>
    <p:sldId id="335" r:id="rId51"/>
    <p:sldId id="377" r:id="rId52"/>
    <p:sldId id="300" r:id="rId53"/>
    <p:sldId id="328" r:id="rId54"/>
    <p:sldId id="314" r:id="rId55"/>
    <p:sldId id="318" r:id="rId56"/>
    <p:sldId id="385" r:id="rId57"/>
    <p:sldId id="390" r:id="rId58"/>
    <p:sldId id="391" r:id="rId59"/>
    <p:sldId id="388" r:id="rId60"/>
    <p:sldId id="509" r:id="rId61"/>
    <p:sldId id="510" r:id="rId62"/>
    <p:sldId id="511" r:id="rId63"/>
    <p:sldId id="512" r:id="rId64"/>
    <p:sldId id="513" r:id="rId65"/>
    <p:sldId id="503" r:id="rId66"/>
    <p:sldId id="504" r:id="rId67"/>
    <p:sldId id="514" r:id="rId68"/>
    <p:sldId id="515" r:id="rId69"/>
    <p:sldId id="516" r:id="rId70"/>
    <p:sldId id="517" r:id="rId71"/>
    <p:sldId id="332" r:id="rId72"/>
    <p:sldId id="330" r:id="rId73"/>
    <p:sldId id="500" r:id="rId74"/>
    <p:sldId id="386" r:id="rId75"/>
    <p:sldId id="381" r:id="rId76"/>
    <p:sldId id="499" r:id="rId77"/>
    <p:sldId id="395" r:id="rId78"/>
    <p:sldId id="396" r:id="rId79"/>
    <p:sldId id="393" r:id="rId80"/>
    <p:sldId id="394" r:id="rId81"/>
    <p:sldId id="501" r:id="rId82"/>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E22"/>
    <a:srgbClr val="024B9C"/>
    <a:srgbClr val="0088CE"/>
    <a:srgbClr val="035DC1"/>
    <a:srgbClr val="0356B1"/>
    <a:srgbClr val="024EA2"/>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660"/>
  </p:normalViewPr>
  <p:slideViewPr>
    <p:cSldViewPr snapToGrid="0">
      <p:cViewPr varScale="1">
        <p:scale>
          <a:sx n="109" d="100"/>
          <a:sy n="109" d="100"/>
        </p:scale>
        <p:origin x="1032" y="102"/>
      </p:cViewPr>
      <p:guideLst>
        <p:guide orient="horz" pos="2092"/>
        <p:guide pos="3840"/>
      </p:guideLst>
    </p:cSldViewPr>
  </p:slideViewPr>
  <p:notesTextViewPr>
    <p:cViewPr>
      <p:scale>
        <a:sx n="3" d="2"/>
        <a:sy n="3" d="2"/>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0B16B-0693-4799-A3A2-EC0535077A7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1A8A3C52-B9CF-406A-99F9-D7E9B3C68C4E}">
      <dgm:prSet phldrT="[Text]" custT="1"/>
      <dgm:spPr>
        <a:xfrm rot="5400000">
          <a:off x="4824040" y="-392790"/>
          <a:ext cx="1609410" cy="2395006"/>
        </a:xfrm>
        <a:prstGeom prst="hexagon">
          <a:avLst>
            <a:gd name="adj" fmla="val 25000"/>
            <a:gd name="vf" fmla="val 115470"/>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fr-BE" sz="1800" b="1" dirty="0">
              <a:solidFill>
                <a:sysClr val="window" lastClr="FFFFFF"/>
              </a:solidFill>
              <a:latin typeface="Verdana"/>
              <a:ea typeface="+mn-ea"/>
              <a:cs typeface="+mn-cs"/>
            </a:rPr>
            <a:t>Modernisation</a:t>
          </a:r>
        </a:p>
        <a:p>
          <a:r>
            <a:rPr lang="fr-BE" sz="1800" b="1" dirty="0" err="1">
              <a:solidFill>
                <a:sysClr val="window" lastClr="FFFFFF"/>
              </a:solidFill>
              <a:latin typeface="Verdana"/>
              <a:ea typeface="+mn-ea"/>
              <a:cs typeface="+mn-cs"/>
            </a:rPr>
            <a:t>HEIs</a:t>
          </a:r>
          <a:r>
            <a:rPr lang="fr-BE" sz="1800" b="1" dirty="0">
              <a:solidFill>
                <a:sysClr val="window" lastClr="FFFFFF"/>
              </a:solidFill>
              <a:latin typeface="Verdana"/>
              <a:ea typeface="+mn-ea"/>
              <a:cs typeface="+mn-cs"/>
            </a:rPr>
            <a:t>  &amp; HE </a:t>
          </a:r>
          <a:r>
            <a:rPr lang="fr-BE" sz="1800" b="1" dirty="0" err="1">
              <a:solidFill>
                <a:sysClr val="window" lastClr="FFFFFF"/>
              </a:solidFill>
              <a:latin typeface="Verdana"/>
              <a:ea typeface="+mn-ea"/>
              <a:cs typeface="+mn-cs"/>
            </a:rPr>
            <a:t>systems</a:t>
          </a:r>
          <a:endParaRPr lang="en-GB" sz="1800" b="1" dirty="0">
            <a:solidFill>
              <a:sysClr val="window" lastClr="FFFFFF"/>
            </a:solidFill>
            <a:latin typeface="Verdana"/>
            <a:ea typeface="+mn-ea"/>
            <a:cs typeface="+mn-cs"/>
          </a:endParaRPr>
        </a:p>
      </dgm:t>
    </dgm:pt>
    <dgm:pt modelId="{3C23B13D-7520-4FBC-86D6-F6669C9ACED7}" type="parTrans" cxnId="{C75F3566-8675-4BD6-9AFA-5B5C5422FD74}">
      <dgm:prSet/>
      <dgm:spPr/>
      <dgm:t>
        <a:bodyPr/>
        <a:lstStyle/>
        <a:p>
          <a:endParaRPr lang="en-GB" sz="2400"/>
        </a:p>
      </dgm:t>
    </dgm:pt>
    <dgm:pt modelId="{2B44B0B9-CDEE-4785-98F0-382D281B6C88}" type="sibTrans" cxnId="{C75F3566-8675-4BD6-9AFA-5B5C5422FD74}">
      <dgm:prSet custT="1"/>
      <dgm:spPr>
        <a:xfrm rot="5400000">
          <a:off x="2359347" y="-368102"/>
          <a:ext cx="1609410" cy="2353000"/>
        </a:xfrm>
        <a:prstGeom prst="hexagon">
          <a:avLst>
            <a:gd name="adj" fmla="val 25000"/>
            <a:gd name="vf" fmla="val 115470"/>
          </a:avLst>
        </a:prstGeom>
        <a:solidFill>
          <a:srgbClr val="8064A2"/>
        </a:solidFill>
        <a:ln w="25400" cap="flat" cmpd="sng" algn="ctr">
          <a:solidFill>
            <a:sysClr val="window" lastClr="FFFFFF">
              <a:hueOff val="0"/>
              <a:satOff val="0"/>
              <a:lumOff val="0"/>
              <a:alphaOff val="0"/>
            </a:sysClr>
          </a:solidFill>
          <a:prstDash val="solid"/>
        </a:ln>
        <a:effectLst/>
      </dgm:spPr>
      <dgm:t>
        <a:bodyPr/>
        <a:lstStyle/>
        <a:p>
          <a:r>
            <a:rPr lang="en-GB" sz="1800" b="1" dirty="0">
              <a:solidFill>
                <a:sysClr val="window" lastClr="FFFFFF"/>
              </a:solidFill>
              <a:latin typeface="Verdana"/>
              <a:ea typeface="+mn-ea"/>
              <a:cs typeface="+mn-cs"/>
            </a:rPr>
            <a:t>Societal impact</a:t>
          </a:r>
        </a:p>
      </dgm:t>
    </dgm:pt>
    <dgm:pt modelId="{FA5BBF94-1C54-44BB-A527-9F096F3B2677}">
      <dgm:prSet phldrT="[Text]" custT="1"/>
      <dgm:spPr>
        <a:xfrm rot="5400000">
          <a:off x="3513298" y="1221265"/>
          <a:ext cx="1609410" cy="2058779"/>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BE" sz="3200" b="1" dirty="0">
              <a:solidFill>
                <a:sysClr val="window" lastClr="FFFFFF"/>
              </a:solidFill>
              <a:latin typeface="Verdana"/>
              <a:ea typeface="+mn-ea"/>
              <a:cs typeface="+mn-cs"/>
            </a:rPr>
            <a:t>CBHE</a:t>
          </a:r>
          <a:endParaRPr lang="en-GB" sz="3200" b="1" dirty="0">
            <a:solidFill>
              <a:sysClr val="window" lastClr="FFFFFF"/>
            </a:solidFill>
            <a:latin typeface="Verdana"/>
            <a:ea typeface="+mn-ea"/>
            <a:cs typeface="+mn-cs"/>
          </a:endParaRPr>
        </a:p>
      </dgm:t>
    </dgm:pt>
    <dgm:pt modelId="{83C0226D-2551-4F56-A52A-F274E0A121C1}" type="parTrans" cxnId="{BAD23FB6-546D-43B9-A87B-03D60021D83C}">
      <dgm:prSet/>
      <dgm:spPr/>
      <dgm:t>
        <a:bodyPr/>
        <a:lstStyle/>
        <a:p>
          <a:endParaRPr lang="en-GB" sz="2400"/>
        </a:p>
      </dgm:t>
    </dgm:pt>
    <dgm:pt modelId="{11BBD461-48A7-4E0C-9A9A-4A392582799D}" type="sibTrans" cxnId="{BAD23FB6-546D-43B9-A87B-03D60021D83C}">
      <dgm:prSet custT="1"/>
      <dgm:spPr>
        <a:xfrm rot="5400000">
          <a:off x="5894751" y="942777"/>
          <a:ext cx="1609410" cy="2463377"/>
        </a:xfrm>
        <a:prstGeom prst="hexagon">
          <a:avLst>
            <a:gd name="adj" fmla="val 25000"/>
            <a:gd name="vf" fmla="val 115470"/>
          </a:avLst>
        </a:prstGeom>
        <a:solidFill>
          <a:srgbClr val="F79646"/>
        </a:solidFill>
        <a:ln w="25400" cap="flat" cmpd="sng" algn="ctr">
          <a:solidFill>
            <a:sysClr val="window" lastClr="FFFFFF">
              <a:hueOff val="0"/>
              <a:satOff val="0"/>
              <a:lumOff val="0"/>
              <a:alphaOff val="0"/>
            </a:sysClr>
          </a:solidFill>
          <a:prstDash val="solid"/>
        </a:ln>
        <a:effectLst/>
      </dgm:spPr>
      <dgm:t>
        <a:bodyPr/>
        <a:lstStyle/>
        <a:p>
          <a:endParaRPr lang="en-GB" sz="900" dirty="0">
            <a:solidFill>
              <a:sysClr val="window" lastClr="FFFFFF"/>
            </a:solidFill>
            <a:latin typeface="Verdana"/>
            <a:ea typeface="+mn-ea"/>
            <a:cs typeface="+mn-cs"/>
          </a:endParaRPr>
        </a:p>
        <a:p>
          <a:r>
            <a:rPr lang="fr-BE" sz="1800" b="1" dirty="0">
              <a:solidFill>
                <a:sysClr val="window" lastClr="FFFFFF"/>
              </a:solidFill>
              <a:latin typeface="Verdana"/>
              <a:ea typeface="+mn-ea"/>
              <a:cs typeface="+mn-cs"/>
            </a:rPr>
            <a:t>Cooperation/</a:t>
          </a:r>
        </a:p>
        <a:p>
          <a:r>
            <a:rPr lang="fr-BE" sz="1800" b="1" dirty="0" err="1">
              <a:solidFill>
                <a:sysClr val="window" lastClr="FFFFFF"/>
              </a:solidFill>
              <a:latin typeface="Verdana"/>
              <a:ea typeface="+mn-ea"/>
              <a:cs typeface="+mn-cs"/>
            </a:rPr>
            <a:t>Regional</a:t>
          </a:r>
          <a:r>
            <a:rPr lang="fr-BE" sz="1800" b="1" dirty="0">
              <a:solidFill>
                <a:sysClr val="window" lastClr="FFFFFF"/>
              </a:solidFill>
              <a:latin typeface="Verdana"/>
              <a:ea typeface="+mn-ea"/>
              <a:cs typeface="+mn-cs"/>
            </a:rPr>
            <a:t> </a:t>
          </a:r>
          <a:r>
            <a:rPr lang="fr-BE" sz="1800" b="1" dirty="0" err="1">
              <a:solidFill>
                <a:sysClr val="window" lastClr="FFFFFF"/>
              </a:solidFill>
              <a:latin typeface="Verdana"/>
              <a:ea typeface="+mn-ea"/>
              <a:cs typeface="+mn-cs"/>
            </a:rPr>
            <a:t>integration</a:t>
          </a:r>
          <a:endParaRPr lang="fr-BE" sz="1800" b="1" dirty="0">
            <a:solidFill>
              <a:sysClr val="window" lastClr="FFFFFF"/>
            </a:solidFill>
            <a:latin typeface="Verdana"/>
            <a:ea typeface="+mn-ea"/>
            <a:cs typeface="+mn-cs"/>
          </a:endParaRPr>
        </a:p>
        <a:p>
          <a:endParaRPr lang="en-GB" sz="900" dirty="0">
            <a:solidFill>
              <a:sysClr val="window" lastClr="FFFFFF"/>
            </a:solidFill>
            <a:latin typeface="Verdana"/>
            <a:ea typeface="+mn-ea"/>
            <a:cs typeface="+mn-cs"/>
          </a:endParaRPr>
        </a:p>
      </dgm:t>
    </dgm:pt>
    <dgm:pt modelId="{4FC3BAE9-6702-4511-9EDC-F6E7AB53C9BF}">
      <dgm:prSet phldrT="[Text]" custT="1"/>
      <dgm:spPr>
        <a:xfrm>
          <a:off x="1421060" y="1691642"/>
          <a:ext cx="1738163" cy="965646"/>
        </a:xfrm>
        <a:prstGeom prst="rect">
          <a:avLst/>
        </a:prstGeom>
        <a:noFill/>
        <a:ln>
          <a:noFill/>
        </a:ln>
        <a:effectLst/>
      </dgm:spPr>
      <dgm:t>
        <a:bodyPr/>
        <a:lstStyle/>
        <a:p>
          <a:endParaRPr lang="en-GB" sz="2000" dirty="0">
            <a:solidFill>
              <a:sysClr val="windowText" lastClr="000000">
                <a:hueOff val="0"/>
                <a:satOff val="0"/>
                <a:lumOff val="0"/>
                <a:alphaOff val="0"/>
              </a:sysClr>
            </a:solidFill>
            <a:latin typeface="Verdana"/>
            <a:ea typeface="+mn-ea"/>
            <a:cs typeface="+mn-cs"/>
          </a:endParaRPr>
        </a:p>
      </dgm:t>
    </dgm:pt>
    <dgm:pt modelId="{E92D6E58-1AD2-4E61-8B27-93EF75EBFB37}" type="parTrans" cxnId="{045091AA-C9FE-44CE-AE3C-AB113449557B}">
      <dgm:prSet/>
      <dgm:spPr/>
      <dgm:t>
        <a:bodyPr/>
        <a:lstStyle/>
        <a:p>
          <a:endParaRPr lang="en-GB" sz="2400"/>
        </a:p>
      </dgm:t>
    </dgm:pt>
    <dgm:pt modelId="{91EE9F62-432E-4EF2-AD5C-3C8D377C790F}" type="sibTrans" cxnId="{045091AA-C9FE-44CE-AE3C-AB113449557B}">
      <dgm:prSet/>
      <dgm:spPr/>
      <dgm:t>
        <a:bodyPr/>
        <a:lstStyle/>
        <a:p>
          <a:endParaRPr lang="en-GB" sz="2400"/>
        </a:p>
      </dgm:t>
    </dgm:pt>
    <dgm:pt modelId="{C5C1E23F-30E5-4732-9AAB-AB28A4890501}">
      <dgm:prSet phldrT="[Text]" custT="1"/>
      <dgm:spPr>
        <a:xfrm rot="5400000">
          <a:off x="5002900" y="2280580"/>
          <a:ext cx="1609410" cy="2545302"/>
        </a:xfrm>
        <a:prstGeom prst="hexagon">
          <a:avLst>
            <a:gd name="adj" fmla="val 25000"/>
            <a:gd name="vf" fmla="val 115470"/>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fr-BE" sz="1400" b="1" dirty="0">
              <a:solidFill>
                <a:sysClr val="window" lastClr="FFFFFF"/>
              </a:solidFill>
              <a:latin typeface="Verdana"/>
              <a:ea typeface="+mn-ea"/>
              <a:cs typeface="+mn-cs"/>
            </a:rPr>
            <a:t> </a:t>
          </a:r>
          <a:r>
            <a:rPr lang="fr-BE" sz="1800" b="1" dirty="0" err="1">
              <a:solidFill>
                <a:sysClr val="window" lastClr="FFFFFF"/>
              </a:solidFill>
              <a:latin typeface="Verdana"/>
              <a:ea typeface="+mn-ea"/>
              <a:cs typeface="+mn-cs"/>
            </a:rPr>
            <a:t>Governance</a:t>
          </a:r>
          <a:endParaRPr lang="en-GB" sz="1800" b="1" dirty="0">
            <a:solidFill>
              <a:sysClr val="window" lastClr="FFFFFF"/>
            </a:solidFill>
            <a:latin typeface="Verdana"/>
            <a:ea typeface="+mn-ea"/>
            <a:cs typeface="+mn-cs"/>
          </a:endParaRPr>
        </a:p>
      </dgm:t>
    </dgm:pt>
    <dgm:pt modelId="{1759BCD7-0DF4-4CB2-9009-34DF52CDCD77}" type="parTrans" cxnId="{593847E7-592A-48FA-BC71-8A284BCBE154}">
      <dgm:prSet/>
      <dgm:spPr/>
      <dgm:t>
        <a:bodyPr/>
        <a:lstStyle/>
        <a:p>
          <a:endParaRPr lang="en-GB" sz="2400"/>
        </a:p>
      </dgm:t>
    </dgm:pt>
    <dgm:pt modelId="{448D2651-62D1-4436-A618-62A623E0F086}" type="sibTrans" cxnId="{593847E7-592A-48FA-BC71-8A284BCBE154}">
      <dgm:prSet custT="1"/>
      <dgm:spPr>
        <a:xfrm rot="5400000">
          <a:off x="2359347" y="2300527"/>
          <a:ext cx="1609410" cy="2480011"/>
        </a:xfrm>
        <a:prstGeom prst="hexagon">
          <a:avLst>
            <a:gd name="adj" fmla="val 25000"/>
            <a:gd name="vf" fmla="val 115470"/>
          </a:avLst>
        </a:prstGeom>
        <a:solidFill>
          <a:srgbClr val="9BBB59"/>
        </a:solidFill>
        <a:ln w="25400" cap="flat" cmpd="sng" algn="ctr">
          <a:solidFill>
            <a:sysClr val="window" lastClr="FFFFFF">
              <a:hueOff val="0"/>
              <a:satOff val="0"/>
              <a:lumOff val="0"/>
              <a:alphaOff val="0"/>
            </a:sysClr>
          </a:solidFill>
          <a:prstDash val="solid"/>
        </a:ln>
        <a:effectLst/>
      </dgm:spPr>
      <dgm:t>
        <a:bodyPr/>
        <a:lstStyle/>
        <a:p>
          <a:r>
            <a:rPr lang="fr-BE" sz="2000" b="1" dirty="0">
              <a:solidFill>
                <a:sysClr val="window" lastClr="FFFFFF"/>
              </a:solidFill>
              <a:latin typeface="Verdana"/>
              <a:ea typeface="+mn-ea"/>
              <a:cs typeface="+mn-cs"/>
            </a:rPr>
            <a:t>Innovation </a:t>
          </a:r>
          <a:endParaRPr lang="en-GB" sz="2000" b="1" dirty="0">
            <a:solidFill>
              <a:sysClr val="window" lastClr="FFFFFF"/>
            </a:solidFill>
            <a:latin typeface="Verdana"/>
            <a:ea typeface="+mn-ea"/>
            <a:cs typeface="+mn-cs"/>
          </a:endParaRPr>
        </a:p>
      </dgm:t>
    </dgm:pt>
    <dgm:pt modelId="{C4CAABFE-DBE2-4B56-837C-29EDE22CCD9B}">
      <dgm:prSet custT="1"/>
      <dgm:spPr>
        <a:xfrm rot="5400000">
          <a:off x="1078765" y="1214492"/>
          <a:ext cx="1609410" cy="2027037"/>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sz="2000" dirty="0">
            <a:solidFill>
              <a:sysClr val="window" lastClr="FFFFFF"/>
            </a:solidFill>
            <a:latin typeface="Verdana"/>
            <a:ea typeface="+mn-ea"/>
            <a:cs typeface="+mn-cs"/>
          </a:endParaRPr>
        </a:p>
      </dgm:t>
    </dgm:pt>
    <dgm:pt modelId="{1BD7D873-D534-457E-929D-F3C73A70B8DB}" type="sibTrans" cxnId="{8F7AAB31-D711-461F-9CCB-3A196F1520E9}">
      <dgm:prSet custT="1"/>
      <dgm:spPr>
        <a:xfrm rot="5400000">
          <a:off x="1166794" y="1102408"/>
          <a:ext cx="1609410" cy="2253909"/>
        </a:xfrm>
        <a:prstGeom prst="hexagon">
          <a:avLst>
            <a:gd name="adj" fmla="val 25000"/>
            <a:gd name="vf" fmla="val 115470"/>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fr-BE" sz="1800" b="1" dirty="0" err="1">
              <a:solidFill>
                <a:srgbClr val="C00000"/>
              </a:solidFill>
              <a:latin typeface="Verdana"/>
              <a:ea typeface="+mn-ea"/>
              <a:cs typeface="+mn-cs"/>
            </a:rPr>
            <a:t>Accessibility</a:t>
          </a:r>
          <a:endParaRPr lang="en-GB" sz="1800" b="1" dirty="0">
            <a:solidFill>
              <a:srgbClr val="C00000"/>
            </a:solidFill>
            <a:latin typeface="Verdana"/>
            <a:ea typeface="+mn-ea"/>
            <a:cs typeface="+mn-cs"/>
          </a:endParaRPr>
        </a:p>
      </dgm:t>
    </dgm:pt>
    <dgm:pt modelId="{EC903159-E186-4AD9-A196-2140EAE177EA}" type="parTrans" cxnId="{8F7AAB31-D711-461F-9CCB-3A196F1520E9}">
      <dgm:prSet/>
      <dgm:spPr/>
      <dgm:t>
        <a:bodyPr/>
        <a:lstStyle/>
        <a:p>
          <a:endParaRPr lang="en-GB" sz="2400"/>
        </a:p>
      </dgm:t>
    </dgm:pt>
    <dgm:pt modelId="{7D955C2F-DA13-4644-9CB9-F7E78B04E1F7}" type="pres">
      <dgm:prSet presAssocID="{DCC0B16B-0693-4799-A3A2-EC0535077A7F}" presName="Name0" presStyleCnt="0">
        <dgm:presLayoutVars>
          <dgm:chMax/>
          <dgm:chPref/>
          <dgm:dir/>
          <dgm:animLvl val="lvl"/>
        </dgm:presLayoutVars>
      </dgm:prSet>
      <dgm:spPr/>
      <dgm:t>
        <a:bodyPr/>
        <a:lstStyle/>
        <a:p>
          <a:endParaRPr lang="en-US"/>
        </a:p>
      </dgm:t>
    </dgm:pt>
    <dgm:pt modelId="{C6AF37E8-3AC2-4290-9AAD-1AD84CD89166}" type="pres">
      <dgm:prSet presAssocID="{1A8A3C52-B9CF-406A-99F9-D7E9B3C68C4E}" presName="composite" presStyleCnt="0"/>
      <dgm:spPr/>
    </dgm:pt>
    <dgm:pt modelId="{3F84B8E9-D6F4-4946-9B0A-AE7AA7C70DA6}" type="pres">
      <dgm:prSet presAssocID="{1A8A3C52-B9CF-406A-99F9-D7E9B3C68C4E}" presName="Parent1" presStyleLbl="node1" presStyleIdx="0" presStyleCnt="8" custScaleX="306349" custScaleY="145340" custLinFactX="26215" custLinFactNeighborX="100000" custLinFactNeighborY="20388">
        <dgm:presLayoutVars>
          <dgm:chMax val="1"/>
          <dgm:chPref val="1"/>
          <dgm:bulletEnabled val="1"/>
        </dgm:presLayoutVars>
      </dgm:prSet>
      <dgm:spPr/>
      <dgm:t>
        <a:bodyPr/>
        <a:lstStyle/>
        <a:p>
          <a:endParaRPr lang="en-US"/>
        </a:p>
      </dgm:t>
    </dgm:pt>
    <dgm:pt modelId="{2E2BB226-CE57-4748-AAF0-8501FEBD3793}" type="pres">
      <dgm:prSet presAssocID="{1A8A3C52-B9CF-406A-99F9-D7E9B3C68C4E}" presName="Childtext1" presStyleLbl="revTx" presStyleIdx="0" presStyleCnt="4" custLinFactNeighborX="-7055" custLinFactNeighborY="8748">
        <dgm:presLayoutVars>
          <dgm:chMax val="0"/>
          <dgm:chPref val="0"/>
          <dgm:bulletEnabled val="1"/>
        </dgm:presLayoutVars>
      </dgm:prSet>
      <dgm:spPr>
        <a:xfrm>
          <a:off x="5418836" y="325574"/>
          <a:ext cx="1796102" cy="965646"/>
        </a:xfrm>
        <a:prstGeom prst="rect">
          <a:avLst/>
        </a:prstGeom>
        <a:noFill/>
        <a:ln>
          <a:noFill/>
        </a:ln>
        <a:effectLst/>
      </dgm:spPr>
    </dgm:pt>
    <dgm:pt modelId="{0B8CC8E5-0967-46CC-B947-BC4BB995FB83}" type="pres">
      <dgm:prSet presAssocID="{1A8A3C52-B9CF-406A-99F9-D7E9B3C68C4E}" presName="BalanceSpacing" presStyleCnt="0"/>
      <dgm:spPr/>
    </dgm:pt>
    <dgm:pt modelId="{ED862BC2-B3DA-4C32-AFF5-205F5F622321}" type="pres">
      <dgm:prSet presAssocID="{1A8A3C52-B9CF-406A-99F9-D7E9B3C68C4E}" presName="BalanceSpacing1" presStyleCnt="0"/>
      <dgm:spPr/>
    </dgm:pt>
    <dgm:pt modelId="{97340B4E-82C4-4597-BB94-B1BA3CD730DC}" type="pres">
      <dgm:prSet presAssocID="{2B44B0B9-CDEE-4785-98F0-382D281B6C88}" presName="Accent1Text" presStyleLbl="node1" presStyleIdx="1" presStyleCnt="8" custScaleX="286903" custScaleY="135590" custLinFactNeighborX="-72746" custLinFactNeighborY="20767"/>
      <dgm:spPr/>
      <dgm:t>
        <a:bodyPr/>
        <a:lstStyle/>
        <a:p>
          <a:endParaRPr lang="en-US"/>
        </a:p>
      </dgm:t>
    </dgm:pt>
    <dgm:pt modelId="{2BFD44A8-60E9-4472-8F83-19C01770231C}" type="pres">
      <dgm:prSet presAssocID="{2B44B0B9-CDEE-4785-98F0-382D281B6C88}" presName="spaceBetweenRectangles" presStyleCnt="0"/>
      <dgm:spPr/>
    </dgm:pt>
    <dgm:pt modelId="{018816FD-28DC-415C-98DF-688FE8A90F05}" type="pres">
      <dgm:prSet presAssocID="{FA5BBF94-1C54-44BB-A527-9F096F3B2677}" presName="composite" presStyleCnt="0"/>
      <dgm:spPr/>
    </dgm:pt>
    <dgm:pt modelId="{3FF826DF-5015-4B86-A856-917960BB7DCE}" type="pres">
      <dgm:prSet presAssocID="{FA5BBF94-1C54-44BB-A527-9F096F3B2677}" presName="Parent1" presStyleLbl="node1" presStyleIdx="2" presStyleCnt="8" custScaleX="238587" custScaleY="154045" custLinFactNeighborX="38940" custLinFactNeighborY="7360">
        <dgm:presLayoutVars>
          <dgm:chMax val="1"/>
          <dgm:chPref val="1"/>
          <dgm:bulletEnabled val="1"/>
        </dgm:presLayoutVars>
      </dgm:prSet>
      <dgm:spPr/>
      <dgm:t>
        <a:bodyPr/>
        <a:lstStyle/>
        <a:p>
          <a:endParaRPr lang="en-US"/>
        </a:p>
      </dgm:t>
    </dgm:pt>
    <dgm:pt modelId="{CB32E247-1A27-47D8-AE49-345C6027B83B}" type="pres">
      <dgm:prSet presAssocID="{FA5BBF94-1C54-44BB-A527-9F096F3B2677}" presName="Childtext1" presStyleLbl="revTx" presStyleIdx="1" presStyleCnt="4">
        <dgm:presLayoutVars>
          <dgm:chMax val="0"/>
          <dgm:chPref val="0"/>
          <dgm:bulletEnabled val="1"/>
        </dgm:presLayoutVars>
      </dgm:prSet>
      <dgm:spPr/>
      <dgm:t>
        <a:bodyPr/>
        <a:lstStyle/>
        <a:p>
          <a:endParaRPr lang="en-US"/>
        </a:p>
      </dgm:t>
    </dgm:pt>
    <dgm:pt modelId="{BE64D44A-4C41-4281-BD8A-B97D21682ECC}" type="pres">
      <dgm:prSet presAssocID="{FA5BBF94-1C54-44BB-A527-9F096F3B2677}" presName="BalanceSpacing" presStyleCnt="0"/>
      <dgm:spPr/>
    </dgm:pt>
    <dgm:pt modelId="{99707B56-09CE-4AA9-A5C7-43AB41181BC3}" type="pres">
      <dgm:prSet presAssocID="{FA5BBF94-1C54-44BB-A527-9F096F3B2677}" presName="BalanceSpacing1" presStyleCnt="0"/>
      <dgm:spPr/>
    </dgm:pt>
    <dgm:pt modelId="{CD7A4A80-912D-4BF8-838F-C826093A7313}" type="pres">
      <dgm:prSet presAssocID="{11BBD461-48A7-4E0C-9A9A-4A392582799D}" presName="Accent1Text" presStyleLbl="node1" presStyleIdx="3" presStyleCnt="8" custScaleX="284566" custScaleY="168173" custLinFactX="94910" custLinFactNeighborX="100000" custLinFactNeighborY="15373"/>
      <dgm:spPr/>
      <dgm:t>
        <a:bodyPr/>
        <a:lstStyle/>
        <a:p>
          <a:endParaRPr lang="en-US"/>
        </a:p>
      </dgm:t>
    </dgm:pt>
    <dgm:pt modelId="{CC39CEF2-A18F-4736-8681-7EE41D5A10D0}" type="pres">
      <dgm:prSet presAssocID="{11BBD461-48A7-4E0C-9A9A-4A392582799D}" presName="spaceBetweenRectangles" presStyleCnt="0"/>
      <dgm:spPr/>
    </dgm:pt>
    <dgm:pt modelId="{305B9603-8CC3-4701-BFFE-FA139A20B977}" type="pres">
      <dgm:prSet presAssocID="{C5C1E23F-30E5-4732-9AAB-AB28A4890501}" presName="composite" presStyleCnt="0"/>
      <dgm:spPr/>
    </dgm:pt>
    <dgm:pt modelId="{2237040A-3EB4-42A4-ADA1-98890D6802D2}" type="pres">
      <dgm:prSet presAssocID="{C5C1E23F-30E5-4732-9AAB-AB28A4890501}" presName="Parent1" presStyleLbl="node1" presStyleIdx="4" presStyleCnt="8" custScaleX="276199" custScaleY="147959" custLinFactX="15502" custLinFactNeighborX="100000" custLinFactNeighborY="-7211">
        <dgm:presLayoutVars>
          <dgm:chMax val="1"/>
          <dgm:chPref val="1"/>
          <dgm:bulletEnabled val="1"/>
        </dgm:presLayoutVars>
      </dgm:prSet>
      <dgm:spPr/>
      <dgm:t>
        <a:bodyPr/>
        <a:lstStyle/>
        <a:p>
          <a:endParaRPr lang="en-US"/>
        </a:p>
      </dgm:t>
    </dgm:pt>
    <dgm:pt modelId="{568D9E6A-2E76-4EB4-96DE-D36C840A050A}" type="pres">
      <dgm:prSet presAssocID="{C5C1E23F-30E5-4732-9AAB-AB28A4890501}" presName="Childtext1" presStyleLbl="revTx" presStyleIdx="2" presStyleCnt="4">
        <dgm:presLayoutVars>
          <dgm:chMax val="0"/>
          <dgm:chPref val="0"/>
          <dgm:bulletEnabled val="1"/>
        </dgm:presLayoutVars>
      </dgm:prSet>
      <dgm:spPr>
        <a:xfrm>
          <a:off x="5418836" y="3057710"/>
          <a:ext cx="1796102" cy="965646"/>
        </a:xfrm>
        <a:prstGeom prst="rect">
          <a:avLst/>
        </a:prstGeom>
        <a:noFill/>
        <a:ln>
          <a:noFill/>
        </a:ln>
        <a:effectLst/>
      </dgm:spPr>
    </dgm:pt>
    <dgm:pt modelId="{C5F0C5A8-CC63-46F8-9EDD-8C7CBD428F62}" type="pres">
      <dgm:prSet presAssocID="{C5C1E23F-30E5-4732-9AAB-AB28A4890501}" presName="BalanceSpacing" presStyleCnt="0"/>
      <dgm:spPr/>
    </dgm:pt>
    <dgm:pt modelId="{B7486D7F-715C-4C01-BB4C-688C5B027945}" type="pres">
      <dgm:prSet presAssocID="{C5C1E23F-30E5-4732-9AAB-AB28A4890501}" presName="BalanceSpacing1" presStyleCnt="0"/>
      <dgm:spPr/>
    </dgm:pt>
    <dgm:pt modelId="{74FAA4E9-F905-4276-8DA6-1447FBCEF012}" type="pres">
      <dgm:prSet presAssocID="{448D2651-62D1-4436-A618-62A623E0F086}" presName="Accent1Text" presStyleLbl="node1" presStyleIdx="5" presStyleCnt="8" custScaleX="275072" custScaleY="151515" custLinFactNeighborX="-68072" custLinFactNeighborY="-7898"/>
      <dgm:spPr/>
      <dgm:t>
        <a:bodyPr/>
        <a:lstStyle/>
        <a:p>
          <a:endParaRPr lang="en-US"/>
        </a:p>
      </dgm:t>
    </dgm:pt>
    <dgm:pt modelId="{5DE4594A-1BD8-4978-9A08-E84C480230DD}" type="pres">
      <dgm:prSet presAssocID="{448D2651-62D1-4436-A618-62A623E0F086}" presName="spaceBetweenRectangles" presStyleCnt="0"/>
      <dgm:spPr/>
    </dgm:pt>
    <dgm:pt modelId="{A5002B94-49A0-4E20-B4ED-61613FEE72F4}" type="pres">
      <dgm:prSet presAssocID="{C4CAABFE-DBE2-4B56-837C-29EDE22CCD9B}" presName="composite" presStyleCnt="0"/>
      <dgm:spPr/>
    </dgm:pt>
    <dgm:pt modelId="{C643F5C8-9C2D-43F1-AE38-77407C3F78A8}" type="pres">
      <dgm:prSet presAssocID="{C4CAABFE-DBE2-4B56-837C-29EDE22CCD9B}" presName="Parent1" presStyleLbl="node1" presStyleIdx="6" presStyleCnt="8" custScaleX="35747" custScaleY="15237" custLinFactX="-50040" custLinFactY="-100000" custLinFactNeighborX="-100000" custLinFactNeighborY="-160085">
        <dgm:presLayoutVars>
          <dgm:chMax val="1"/>
          <dgm:chPref val="1"/>
          <dgm:bulletEnabled val="1"/>
        </dgm:presLayoutVars>
      </dgm:prSet>
      <dgm:spPr/>
      <dgm:t>
        <a:bodyPr/>
        <a:lstStyle/>
        <a:p>
          <a:endParaRPr lang="en-US"/>
        </a:p>
      </dgm:t>
    </dgm:pt>
    <dgm:pt modelId="{D288E7F9-77DB-45E9-994B-6396B372E595}" type="pres">
      <dgm:prSet presAssocID="{C4CAABFE-DBE2-4B56-837C-29EDE22CCD9B}" presName="Childtext1" presStyleLbl="revTx" presStyleIdx="3" presStyleCnt="4">
        <dgm:presLayoutVars>
          <dgm:chMax val="0"/>
          <dgm:chPref val="0"/>
          <dgm:bulletEnabled val="1"/>
        </dgm:presLayoutVars>
      </dgm:prSet>
      <dgm:spPr>
        <a:xfrm>
          <a:off x="1421060" y="4423778"/>
          <a:ext cx="1738163" cy="965646"/>
        </a:xfrm>
        <a:prstGeom prst="rect">
          <a:avLst/>
        </a:prstGeom>
        <a:noFill/>
        <a:ln>
          <a:noFill/>
        </a:ln>
        <a:effectLst/>
      </dgm:spPr>
    </dgm:pt>
    <dgm:pt modelId="{5539E6B0-C1D0-4D9C-9FB2-964C6A097CC1}" type="pres">
      <dgm:prSet presAssocID="{C4CAABFE-DBE2-4B56-837C-29EDE22CCD9B}" presName="BalanceSpacing" presStyleCnt="0"/>
      <dgm:spPr/>
    </dgm:pt>
    <dgm:pt modelId="{96B30366-9120-4B1C-A132-6470A34F7D82}" type="pres">
      <dgm:prSet presAssocID="{C4CAABFE-DBE2-4B56-837C-29EDE22CCD9B}" presName="BalanceSpacing1" presStyleCnt="0"/>
      <dgm:spPr/>
    </dgm:pt>
    <dgm:pt modelId="{82762F97-AB6F-4C68-8AF5-6A5B3ABE73AA}" type="pres">
      <dgm:prSet presAssocID="{1BD7D873-D534-457E-929D-F3C73A70B8DB}" presName="Accent1Text" presStyleLbl="node1" presStyleIdx="7" presStyleCnt="8" custScaleX="283421" custScaleY="160430" custLinFactX="-134280" custLinFactY="-100000" custLinFactNeighborX="-200000" custLinFactNeighborY="-177524"/>
      <dgm:spPr/>
      <dgm:t>
        <a:bodyPr/>
        <a:lstStyle/>
        <a:p>
          <a:endParaRPr lang="en-US"/>
        </a:p>
      </dgm:t>
    </dgm:pt>
  </dgm:ptLst>
  <dgm:cxnLst>
    <dgm:cxn modelId="{0EE784B7-EAAC-4AA7-B405-FAB66A120162}" type="presOf" srcId="{DCC0B16B-0693-4799-A3A2-EC0535077A7F}" destId="{7D955C2F-DA13-4644-9CB9-F7E78B04E1F7}" srcOrd="0" destOrd="0" presId="urn:microsoft.com/office/officeart/2008/layout/AlternatingHexagons"/>
    <dgm:cxn modelId="{516A2FBF-2CC3-49D2-9C0E-2F5E1160AE7B}" type="presOf" srcId="{C5C1E23F-30E5-4732-9AAB-AB28A4890501}" destId="{2237040A-3EB4-42A4-ADA1-98890D6802D2}" srcOrd="0" destOrd="0" presId="urn:microsoft.com/office/officeart/2008/layout/AlternatingHexagons"/>
    <dgm:cxn modelId="{1F4ECAAC-82F3-4D6F-A97C-90058A717FAE}" type="presOf" srcId="{C4CAABFE-DBE2-4B56-837C-29EDE22CCD9B}" destId="{C643F5C8-9C2D-43F1-AE38-77407C3F78A8}" srcOrd="0" destOrd="0" presId="urn:microsoft.com/office/officeart/2008/layout/AlternatingHexagons"/>
    <dgm:cxn modelId="{2A504142-CF56-478A-AB29-D3B4249A3808}" type="presOf" srcId="{1A8A3C52-B9CF-406A-99F9-D7E9B3C68C4E}" destId="{3F84B8E9-D6F4-4946-9B0A-AE7AA7C70DA6}" srcOrd="0" destOrd="0" presId="urn:microsoft.com/office/officeart/2008/layout/AlternatingHexagons"/>
    <dgm:cxn modelId="{CCFEC399-AF1E-4B98-9016-10FEAE152497}" type="presOf" srcId="{1BD7D873-D534-457E-929D-F3C73A70B8DB}" destId="{82762F97-AB6F-4C68-8AF5-6A5B3ABE73AA}" srcOrd="0" destOrd="0" presId="urn:microsoft.com/office/officeart/2008/layout/AlternatingHexagons"/>
    <dgm:cxn modelId="{BA3C99BA-F438-4738-80D3-9D18FA2A049B}" type="presOf" srcId="{FA5BBF94-1C54-44BB-A527-9F096F3B2677}" destId="{3FF826DF-5015-4B86-A856-917960BB7DCE}" srcOrd="0" destOrd="0" presId="urn:microsoft.com/office/officeart/2008/layout/AlternatingHexagons"/>
    <dgm:cxn modelId="{BAD23FB6-546D-43B9-A87B-03D60021D83C}" srcId="{DCC0B16B-0693-4799-A3A2-EC0535077A7F}" destId="{FA5BBF94-1C54-44BB-A527-9F096F3B2677}" srcOrd="1" destOrd="0" parTransId="{83C0226D-2551-4F56-A52A-F274E0A121C1}" sibTransId="{11BBD461-48A7-4E0C-9A9A-4A392582799D}"/>
    <dgm:cxn modelId="{C361E364-5727-46B8-8AB7-316E0CDCF478}" type="presOf" srcId="{448D2651-62D1-4436-A618-62A623E0F086}" destId="{74FAA4E9-F905-4276-8DA6-1447FBCEF012}" srcOrd="0" destOrd="0" presId="urn:microsoft.com/office/officeart/2008/layout/AlternatingHexagons"/>
    <dgm:cxn modelId="{975B5357-2175-4946-9843-12589CC734D0}" type="presOf" srcId="{2B44B0B9-CDEE-4785-98F0-382D281B6C88}" destId="{97340B4E-82C4-4597-BB94-B1BA3CD730DC}" srcOrd="0" destOrd="0" presId="urn:microsoft.com/office/officeart/2008/layout/AlternatingHexagons"/>
    <dgm:cxn modelId="{C75F3566-8675-4BD6-9AFA-5B5C5422FD74}" srcId="{DCC0B16B-0693-4799-A3A2-EC0535077A7F}" destId="{1A8A3C52-B9CF-406A-99F9-D7E9B3C68C4E}" srcOrd="0" destOrd="0" parTransId="{3C23B13D-7520-4FBC-86D6-F6669C9ACED7}" sibTransId="{2B44B0B9-CDEE-4785-98F0-382D281B6C88}"/>
    <dgm:cxn modelId="{593847E7-592A-48FA-BC71-8A284BCBE154}" srcId="{DCC0B16B-0693-4799-A3A2-EC0535077A7F}" destId="{C5C1E23F-30E5-4732-9AAB-AB28A4890501}" srcOrd="2" destOrd="0" parTransId="{1759BCD7-0DF4-4CB2-9009-34DF52CDCD77}" sibTransId="{448D2651-62D1-4436-A618-62A623E0F086}"/>
    <dgm:cxn modelId="{16351ADD-5E87-4FFD-9D60-34024AEC566C}" type="presOf" srcId="{11BBD461-48A7-4E0C-9A9A-4A392582799D}" destId="{CD7A4A80-912D-4BF8-838F-C826093A7313}" srcOrd="0" destOrd="0" presId="urn:microsoft.com/office/officeart/2008/layout/AlternatingHexagons"/>
    <dgm:cxn modelId="{E43619BC-1913-41EA-9AC2-CA150C1B63B3}" type="presOf" srcId="{4FC3BAE9-6702-4511-9EDC-F6E7AB53C9BF}" destId="{CB32E247-1A27-47D8-AE49-345C6027B83B}" srcOrd="0" destOrd="0" presId="urn:microsoft.com/office/officeart/2008/layout/AlternatingHexagons"/>
    <dgm:cxn modelId="{045091AA-C9FE-44CE-AE3C-AB113449557B}" srcId="{FA5BBF94-1C54-44BB-A527-9F096F3B2677}" destId="{4FC3BAE9-6702-4511-9EDC-F6E7AB53C9BF}" srcOrd="0" destOrd="0" parTransId="{E92D6E58-1AD2-4E61-8B27-93EF75EBFB37}" sibTransId="{91EE9F62-432E-4EF2-AD5C-3C8D377C790F}"/>
    <dgm:cxn modelId="{8F7AAB31-D711-461F-9CCB-3A196F1520E9}" srcId="{DCC0B16B-0693-4799-A3A2-EC0535077A7F}" destId="{C4CAABFE-DBE2-4B56-837C-29EDE22CCD9B}" srcOrd="3" destOrd="0" parTransId="{EC903159-E186-4AD9-A196-2140EAE177EA}" sibTransId="{1BD7D873-D534-457E-929D-F3C73A70B8DB}"/>
    <dgm:cxn modelId="{ADA2713A-536E-43F8-9D0B-B508DAFE14C7}" type="presParOf" srcId="{7D955C2F-DA13-4644-9CB9-F7E78B04E1F7}" destId="{C6AF37E8-3AC2-4290-9AAD-1AD84CD89166}" srcOrd="0" destOrd="0" presId="urn:microsoft.com/office/officeart/2008/layout/AlternatingHexagons"/>
    <dgm:cxn modelId="{C66F0DC7-7C5C-431C-A0FC-0AF1F5CB2595}" type="presParOf" srcId="{C6AF37E8-3AC2-4290-9AAD-1AD84CD89166}" destId="{3F84B8E9-D6F4-4946-9B0A-AE7AA7C70DA6}" srcOrd="0" destOrd="0" presId="urn:microsoft.com/office/officeart/2008/layout/AlternatingHexagons"/>
    <dgm:cxn modelId="{82D357AE-7E2A-4525-A6B0-48BD318F3197}" type="presParOf" srcId="{C6AF37E8-3AC2-4290-9AAD-1AD84CD89166}" destId="{2E2BB226-CE57-4748-AAF0-8501FEBD3793}" srcOrd="1" destOrd="0" presId="urn:microsoft.com/office/officeart/2008/layout/AlternatingHexagons"/>
    <dgm:cxn modelId="{B5DB86DC-105E-404C-9F80-866A917E7909}" type="presParOf" srcId="{C6AF37E8-3AC2-4290-9AAD-1AD84CD89166}" destId="{0B8CC8E5-0967-46CC-B947-BC4BB995FB83}" srcOrd="2" destOrd="0" presId="urn:microsoft.com/office/officeart/2008/layout/AlternatingHexagons"/>
    <dgm:cxn modelId="{6A57F290-29F8-44D3-AE15-AD44CB4D395D}" type="presParOf" srcId="{C6AF37E8-3AC2-4290-9AAD-1AD84CD89166}" destId="{ED862BC2-B3DA-4C32-AFF5-205F5F622321}" srcOrd="3" destOrd="0" presId="urn:microsoft.com/office/officeart/2008/layout/AlternatingHexagons"/>
    <dgm:cxn modelId="{85035B96-4271-459A-B582-0C7AEC25016E}" type="presParOf" srcId="{C6AF37E8-3AC2-4290-9AAD-1AD84CD89166}" destId="{97340B4E-82C4-4597-BB94-B1BA3CD730DC}" srcOrd="4" destOrd="0" presId="urn:microsoft.com/office/officeart/2008/layout/AlternatingHexagons"/>
    <dgm:cxn modelId="{498946EF-274A-4B6B-9D1E-F4875901E543}" type="presParOf" srcId="{7D955C2F-DA13-4644-9CB9-F7E78B04E1F7}" destId="{2BFD44A8-60E9-4472-8F83-19C01770231C}" srcOrd="1" destOrd="0" presId="urn:microsoft.com/office/officeart/2008/layout/AlternatingHexagons"/>
    <dgm:cxn modelId="{F5C60E1B-659D-45E0-9B79-95906999F9FF}" type="presParOf" srcId="{7D955C2F-DA13-4644-9CB9-F7E78B04E1F7}" destId="{018816FD-28DC-415C-98DF-688FE8A90F05}" srcOrd="2" destOrd="0" presId="urn:microsoft.com/office/officeart/2008/layout/AlternatingHexagons"/>
    <dgm:cxn modelId="{E67F7CF3-1C85-434A-B3A5-A1A763E6674B}" type="presParOf" srcId="{018816FD-28DC-415C-98DF-688FE8A90F05}" destId="{3FF826DF-5015-4B86-A856-917960BB7DCE}" srcOrd="0" destOrd="0" presId="urn:microsoft.com/office/officeart/2008/layout/AlternatingHexagons"/>
    <dgm:cxn modelId="{617863C3-A6B8-45E4-A10A-BA8CCA1180DC}" type="presParOf" srcId="{018816FD-28DC-415C-98DF-688FE8A90F05}" destId="{CB32E247-1A27-47D8-AE49-345C6027B83B}" srcOrd="1" destOrd="0" presId="urn:microsoft.com/office/officeart/2008/layout/AlternatingHexagons"/>
    <dgm:cxn modelId="{CF7DB471-2D9C-4D42-91F4-1BEB00F77947}" type="presParOf" srcId="{018816FD-28DC-415C-98DF-688FE8A90F05}" destId="{BE64D44A-4C41-4281-BD8A-B97D21682ECC}" srcOrd="2" destOrd="0" presId="urn:microsoft.com/office/officeart/2008/layout/AlternatingHexagons"/>
    <dgm:cxn modelId="{A343FAF3-7B21-4337-A5D7-D121DFE41385}" type="presParOf" srcId="{018816FD-28DC-415C-98DF-688FE8A90F05}" destId="{99707B56-09CE-4AA9-A5C7-43AB41181BC3}" srcOrd="3" destOrd="0" presId="urn:microsoft.com/office/officeart/2008/layout/AlternatingHexagons"/>
    <dgm:cxn modelId="{F5F0F812-F3B5-4D49-A0B5-2938E645C203}" type="presParOf" srcId="{018816FD-28DC-415C-98DF-688FE8A90F05}" destId="{CD7A4A80-912D-4BF8-838F-C826093A7313}" srcOrd="4" destOrd="0" presId="urn:microsoft.com/office/officeart/2008/layout/AlternatingHexagons"/>
    <dgm:cxn modelId="{314A1CF6-7313-4546-8B52-4A1CDE72DB26}" type="presParOf" srcId="{7D955C2F-DA13-4644-9CB9-F7E78B04E1F7}" destId="{CC39CEF2-A18F-4736-8681-7EE41D5A10D0}" srcOrd="3" destOrd="0" presId="urn:microsoft.com/office/officeart/2008/layout/AlternatingHexagons"/>
    <dgm:cxn modelId="{3E711B0A-964A-4AB2-8F62-BFBD49BDEB48}" type="presParOf" srcId="{7D955C2F-DA13-4644-9CB9-F7E78B04E1F7}" destId="{305B9603-8CC3-4701-BFFE-FA139A20B977}" srcOrd="4" destOrd="0" presId="urn:microsoft.com/office/officeart/2008/layout/AlternatingHexagons"/>
    <dgm:cxn modelId="{3681F7E2-7816-4765-AFD5-6B36F103F0A1}" type="presParOf" srcId="{305B9603-8CC3-4701-BFFE-FA139A20B977}" destId="{2237040A-3EB4-42A4-ADA1-98890D6802D2}" srcOrd="0" destOrd="0" presId="urn:microsoft.com/office/officeart/2008/layout/AlternatingHexagons"/>
    <dgm:cxn modelId="{3F7893D0-E4C0-4AE9-B538-ED5DAEBCFAAE}" type="presParOf" srcId="{305B9603-8CC3-4701-BFFE-FA139A20B977}" destId="{568D9E6A-2E76-4EB4-96DE-D36C840A050A}" srcOrd="1" destOrd="0" presId="urn:microsoft.com/office/officeart/2008/layout/AlternatingHexagons"/>
    <dgm:cxn modelId="{E7521C7E-0D42-4379-A313-B51E90B154C1}" type="presParOf" srcId="{305B9603-8CC3-4701-BFFE-FA139A20B977}" destId="{C5F0C5A8-CC63-46F8-9EDD-8C7CBD428F62}" srcOrd="2" destOrd="0" presId="urn:microsoft.com/office/officeart/2008/layout/AlternatingHexagons"/>
    <dgm:cxn modelId="{0C4E0F60-757B-48AA-84B2-2AD2C8162667}" type="presParOf" srcId="{305B9603-8CC3-4701-BFFE-FA139A20B977}" destId="{B7486D7F-715C-4C01-BB4C-688C5B027945}" srcOrd="3" destOrd="0" presId="urn:microsoft.com/office/officeart/2008/layout/AlternatingHexagons"/>
    <dgm:cxn modelId="{E1230C2F-E729-4EEE-96E1-9E6F18C605A4}" type="presParOf" srcId="{305B9603-8CC3-4701-BFFE-FA139A20B977}" destId="{74FAA4E9-F905-4276-8DA6-1447FBCEF012}" srcOrd="4" destOrd="0" presId="urn:microsoft.com/office/officeart/2008/layout/AlternatingHexagons"/>
    <dgm:cxn modelId="{AC39CFCC-522C-4D5A-9996-841CD73FE44A}" type="presParOf" srcId="{7D955C2F-DA13-4644-9CB9-F7E78B04E1F7}" destId="{5DE4594A-1BD8-4978-9A08-E84C480230DD}" srcOrd="5" destOrd="0" presId="urn:microsoft.com/office/officeart/2008/layout/AlternatingHexagons"/>
    <dgm:cxn modelId="{0CC2746C-04BE-419C-9829-BE08DEADF197}" type="presParOf" srcId="{7D955C2F-DA13-4644-9CB9-F7E78B04E1F7}" destId="{A5002B94-49A0-4E20-B4ED-61613FEE72F4}" srcOrd="6" destOrd="0" presId="urn:microsoft.com/office/officeart/2008/layout/AlternatingHexagons"/>
    <dgm:cxn modelId="{04037377-DF19-44BE-87B0-BDA0CD1F490A}" type="presParOf" srcId="{A5002B94-49A0-4E20-B4ED-61613FEE72F4}" destId="{C643F5C8-9C2D-43F1-AE38-77407C3F78A8}" srcOrd="0" destOrd="0" presId="urn:microsoft.com/office/officeart/2008/layout/AlternatingHexagons"/>
    <dgm:cxn modelId="{C1F901A5-8552-4E3A-B03A-7FC72AE7AA63}" type="presParOf" srcId="{A5002B94-49A0-4E20-B4ED-61613FEE72F4}" destId="{D288E7F9-77DB-45E9-994B-6396B372E595}" srcOrd="1" destOrd="0" presId="urn:microsoft.com/office/officeart/2008/layout/AlternatingHexagons"/>
    <dgm:cxn modelId="{40720A3C-62FB-47DA-986B-2B1E7946E152}" type="presParOf" srcId="{A5002B94-49A0-4E20-B4ED-61613FEE72F4}" destId="{5539E6B0-C1D0-4D9C-9FB2-964C6A097CC1}" srcOrd="2" destOrd="0" presId="urn:microsoft.com/office/officeart/2008/layout/AlternatingHexagons"/>
    <dgm:cxn modelId="{9997AB6F-A96E-4D0F-856C-6CB3013E74D3}" type="presParOf" srcId="{A5002B94-49A0-4E20-B4ED-61613FEE72F4}" destId="{96B30366-9120-4B1C-A132-6470A34F7D82}" srcOrd="3" destOrd="0" presId="urn:microsoft.com/office/officeart/2008/layout/AlternatingHexagons"/>
    <dgm:cxn modelId="{DE5CBF28-C9AC-4428-A8F9-10CBD4450152}" type="presParOf" srcId="{A5002B94-49A0-4E20-B4ED-61613FEE72F4}" destId="{82762F97-AB6F-4C68-8AF5-6A5B3ABE73A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5A871C-6B95-4AC5-BA14-869270201AC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10E4598-8FD4-4936-A3D6-8CCF03F901BD}">
      <dgm:prSet phldrT="[Text]" custT="1"/>
      <dgm:spPr/>
      <dgm:t>
        <a:bodyPr/>
        <a:lstStyle/>
        <a:p>
          <a:pPr>
            <a:spcAft>
              <a:spcPts val="0"/>
            </a:spcAft>
          </a:pPr>
          <a:r>
            <a:rPr lang="en-GB" sz="2800" b="1" dirty="0"/>
            <a:t>Relevance of the project </a:t>
          </a:r>
        </a:p>
        <a:p>
          <a:pPr>
            <a:spcAft>
              <a:spcPts val="0"/>
            </a:spcAft>
          </a:pPr>
          <a:r>
            <a:rPr lang="en-GB" sz="2000" b="1" dirty="0"/>
            <a:t>(max 30 points) </a:t>
          </a:r>
          <a:endParaRPr lang="en-US" sz="2000" dirty="0"/>
        </a:p>
      </dgm:t>
    </dgm:pt>
    <dgm:pt modelId="{E1D75632-7C58-42D1-A119-00C81C81B506}" type="parTrans" cxnId="{DA43419A-2A1B-4A69-BA71-A58B6C0C1A86}">
      <dgm:prSet/>
      <dgm:spPr/>
      <dgm:t>
        <a:bodyPr/>
        <a:lstStyle/>
        <a:p>
          <a:endParaRPr lang="en-US" sz="4400"/>
        </a:p>
      </dgm:t>
    </dgm:pt>
    <dgm:pt modelId="{FF19F1A5-D4B9-4879-82DB-1D684F89F21B}" type="sibTrans" cxnId="{DA43419A-2A1B-4A69-BA71-A58B6C0C1A86}">
      <dgm:prSet/>
      <dgm:spPr/>
      <dgm:t>
        <a:bodyPr/>
        <a:lstStyle/>
        <a:p>
          <a:endParaRPr lang="en-US" sz="4400"/>
        </a:p>
      </dgm:t>
    </dgm:pt>
    <dgm:pt modelId="{3D70AFF5-FCA5-4006-A726-DEFD6C944D50}">
      <dgm:prSet custT="1"/>
      <dgm:spPr/>
      <dgm:t>
        <a:bodyPr/>
        <a:lstStyle/>
        <a:p>
          <a:r>
            <a:rPr lang="en-US" sz="2400" b="1" dirty="0"/>
            <a:t>Quality of the project design and implementation </a:t>
          </a:r>
          <a:r>
            <a:rPr lang="en-GB" sz="2000" b="1" dirty="0"/>
            <a:t>(max 30 points) </a:t>
          </a:r>
          <a:endParaRPr lang="fr-BE" sz="2000" dirty="0"/>
        </a:p>
      </dgm:t>
    </dgm:pt>
    <dgm:pt modelId="{2DA41B1F-8265-45D0-A036-422E62744095}" type="parTrans" cxnId="{45DE78E2-F18B-443A-B302-8C3650D3030E}">
      <dgm:prSet/>
      <dgm:spPr/>
      <dgm:t>
        <a:bodyPr/>
        <a:lstStyle/>
        <a:p>
          <a:endParaRPr lang="en-US" sz="4400"/>
        </a:p>
      </dgm:t>
    </dgm:pt>
    <dgm:pt modelId="{3565CB1C-A2EE-493D-B1AC-E211556DA4AB}" type="sibTrans" cxnId="{45DE78E2-F18B-443A-B302-8C3650D3030E}">
      <dgm:prSet/>
      <dgm:spPr/>
      <dgm:t>
        <a:bodyPr/>
        <a:lstStyle/>
        <a:p>
          <a:endParaRPr lang="en-US" sz="4400"/>
        </a:p>
      </dgm:t>
    </dgm:pt>
    <dgm:pt modelId="{E13E2A96-78B2-4B37-9100-4C0AAE00D8A9}">
      <dgm:prSet custT="1"/>
      <dgm:spPr/>
      <dgm:t>
        <a:bodyPr/>
        <a:lstStyle/>
        <a:p>
          <a:r>
            <a:rPr lang="en-US" sz="2200" b="1" dirty="0"/>
            <a:t>Quality of the partnership and the cooperation arrangements </a:t>
          </a:r>
          <a:r>
            <a:rPr lang="en-GB" sz="2200" b="1" dirty="0"/>
            <a:t>(max 20 points) </a:t>
          </a:r>
          <a:r>
            <a:rPr lang="en-US" sz="2200" b="1" dirty="0"/>
            <a:t> </a:t>
          </a:r>
          <a:endParaRPr lang="fr-BE" sz="2200" dirty="0"/>
        </a:p>
      </dgm:t>
    </dgm:pt>
    <dgm:pt modelId="{C5B920B1-EEE0-4DB1-9CA6-21A11E066D05}" type="parTrans" cxnId="{2F933BD4-4B7A-4327-B371-E0E272489805}">
      <dgm:prSet/>
      <dgm:spPr/>
      <dgm:t>
        <a:bodyPr/>
        <a:lstStyle/>
        <a:p>
          <a:endParaRPr lang="en-US" sz="4400"/>
        </a:p>
      </dgm:t>
    </dgm:pt>
    <dgm:pt modelId="{A920F5A5-9554-49E0-B522-7A7675F849A0}" type="sibTrans" cxnId="{2F933BD4-4B7A-4327-B371-E0E272489805}">
      <dgm:prSet/>
      <dgm:spPr/>
      <dgm:t>
        <a:bodyPr/>
        <a:lstStyle/>
        <a:p>
          <a:endParaRPr lang="en-US" sz="4400"/>
        </a:p>
      </dgm:t>
    </dgm:pt>
    <dgm:pt modelId="{4356C3DF-9828-4520-838C-A58017E6C457}">
      <dgm:prSet custT="1"/>
      <dgm:spPr/>
      <dgm:t>
        <a:bodyPr/>
        <a:lstStyle/>
        <a:p>
          <a:pPr>
            <a:spcAft>
              <a:spcPts val="0"/>
            </a:spcAft>
          </a:pPr>
          <a:endParaRPr lang="en-US" sz="2000" b="1" dirty="0"/>
        </a:p>
        <a:p>
          <a:pPr>
            <a:spcAft>
              <a:spcPts val="0"/>
            </a:spcAft>
          </a:pPr>
          <a:r>
            <a:rPr lang="en-US" sz="2200" b="1" dirty="0"/>
            <a:t>Sustainability, impact and dissemination of the expected results </a:t>
          </a:r>
          <a:r>
            <a:rPr lang="en-GB" sz="2200" b="1" dirty="0"/>
            <a:t>(max 20 points) </a:t>
          </a:r>
          <a:endParaRPr lang="en-US" sz="2200" b="1" dirty="0"/>
        </a:p>
        <a:p>
          <a:pPr>
            <a:spcAft>
              <a:spcPct val="35000"/>
            </a:spcAft>
          </a:pPr>
          <a:endParaRPr lang="fr-BE" sz="2400" dirty="0"/>
        </a:p>
      </dgm:t>
    </dgm:pt>
    <dgm:pt modelId="{E062806F-16A6-4E81-9025-17483C709C16}" type="parTrans" cxnId="{288B6533-9DAF-43D3-83FC-049AF6415953}">
      <dgm:prSet/>
      <dgm:spPr/>
      <dgm:t>
        <a:bodyPr/>
        <a:lstStyle/>
        <a:p>
          <a:endParaRPr lang="en-US" sz="4400"/>
        </a:p>
      </dgm:t>
    </dgm:pt>
    <dgm:pt modelId="{1D1DF243-5B87-4385-BBC2-E3DA9836A50A}" type="sibTrans" cxnId="{288B6533-9DAF-43D3-83FC-049AF6415953}">
      <dgm:prSet/>
      <dgm:spPr/>
      <dgm:t>
        <a:bodyPr/>
        <a:lstStyle/>
        <a:p>
          <a:endParaRPr lang="en-US" sz="4400"/>
        </a:p>
      </dgm:t>
    </dgm:pt>
    <dgm:pt modelId="{6995114E-F29F-46DF-AE84-403128E8D6F5}" type="pres">
      <dgm:prSet presAssocID="{3A5A871C-6B95-4AC5-BA14-869270201AC4}" presName="linear" presStyleCnt="0">
        <dgm:presLayoutVars>
          <dgm:dir/>
          <dgm:animLvl val="lvl"/>
          <dgm:resizeHandles val="exact"/>
        </dgm:presLayoutVars>
      </dgm:prSet>
      <dgm:spPr/>
      <dgm:t>
        <a:bodyPr/>
        <a:lstStyle/>
        <a:p>
          <a:endParaRPr lang="en-US"/>
        </a:p>
      </dgm:t>
    </dgm:pt>
    <dgm:pt modelId="{DEC4A9CB-F522-44F8-AEC0-BFF0AC86DD77}" type="pres">
      <dgm:prSet presAssocID="{C10E4598-8FD4-4936-A3D6-8CCF03F901BD}" presName="parentLin" presStyleCnt="0"/>
      <dgm:spPr/>
    </dgm:pt>
    <dgm:pt modelId="{636A371D-02F7-48BC-B69B-572130F7D963}" type="pres">
      <dgm:prSet presAssocID="{C10E4598-8FD4-4936-A3D6-8CCF03F901BD}" presName="parentLeftMargin" presStyleLbl="node1" presStyleIdx="0" presStyleCnt="4"/>
      <dgm:spPr/>
      <dgm:t>
        <a:bodyPr/>
        <a:lstStyle/>
        <a:p>
          <a:endParaRPr lang="en-US"/>
        </a:p>
      </dgm:t>
    </dgm:pt>
    <dgm:pt modelId="{70F25554-8B1A-4D0C-8125-BC23AD89E70C}" type="pres">
      <dgm:prSet presAssocID="{C10E4598-8FD4-4936-A3D6-8CCF03F901BD}" presName="parentText" presStyleLbl="node1" presStyleIdx="0" presStyleCnt="4" custScaleX="107256" custLinFactNeighborX="6348">
        <dgm:presLayoutVars>
          <dgm:chMax val="0"/>
          <dgm:bulletEnabled val="1"/>
        </dgm:presLayoutVars>
      </dgm:prSet>
      <dgm:spPr/>
      <dgm:t>
        <a:bodyPr/>
        <a:lstStyle/>
        <a:p>
          <a:endParaRPr lang="en-US"/>
        </a:p>
      </dgm:t>
    </dgm:pt>
    <dgm:pt modelId="{65065C2D-10E1-49BD-8C73-0EACC6510963}" type="pres">
      <dgm:prSet presAssocID="{C10E4598-8FD4-4936-A3D6-8CCF03F901BD}" presName="negativeSpace" presStyleCnt="0"/>
      <dgm:spPr/>
    </dgm:pt>
    <dgm:pt modelId="{5029C6A3-D77C-4A92-8DCD-61C0FFE21FF4}" type="pres">
      <dgm:prSet presAssocID="{C10E4598-8FD4-4936-A3D6-8CCF03F901BD}" presName="childText" presStyleLbl="conFgAcc1" presStyleIdx="0" presStyleCnt="4">
        <dgm:presLayoutVars>
          <dgm:bulletEnabled val="1"/>
        </dgm:presLayoutVars>
      </dgm:prSet>
      <dgm:spPr/>
    </dgm:pt>
    <dgm:pt modelId="{EBEF0302-8E5A-4839-864B-ECBCEEF14B85}" type="pres">
      <dgm:prSet presAssocID="{FF19F1A5-D4B9-4879-82DB-1D684F89F21B}" presName="spaceBetweenRectangles" presStyleCnt="0"/>
      <dgm:spPr/>
    </dgm:pt>
    <dgm:pt modelId="{0ABF0C0F-ADA1-42A7-811D-AE2514858FFC}" type="pres">
      <dgm:prSet presAssocID="{3D70AFF5-FCA5-4006-A726-DEFD6C944D50}" presName="parentLin" presStyleCnt="0"/>
      <dgm:spPr/>
    </dgm:pt>
    <dgm:pt modelId="{01E56CB6-C01B-4084-92DF-65115930A041}" type="pres">
      <dgm:prSet presAssocID="{3D70AFF5-FCA5-4006-A726-DEFD6C944D50}" presName="parentLeftMargin" presStyleLbl="node1" presStyleIdx="0" presStyleCnt="4"/>
      <dgm:spPr/>
      <dgm:t>
        <a:bodyPr/>
        <a:lstStyle/>
        <a:p>
          <a:endParaRPr lang="en-US"/>
        </a:p>
      </dgm:t>
    </dgm:pt>
    <dgm:pt modelId="{F6F91BDA-9008-4E4D-A1D6-3C15221D00CD}" type="pres">
      <dgm:prSet presAssocID="{3D70AFF5-FCA5-4006-A726-DEFD6C944D50}" presName="parentText" presStyleLbl="node1" presStyleIdx="1" presStyleCnt="4" custScaleX="108381">
        <dgm:presLayoutVars>
          <dgm:chMax val="0"/>
          <dgm:bulletEnabled val="1"/>
        </dgm:presLayoutVars>
      </dgm:prSet>
      <dgm:spPr/>
      <dgm:t>
        <a:bodyPr/>
        <a:lstStyle/>
        <a:p>
          <a:endParaRPr lang="en-US"/>
        </a:p>
      </dgm:t>
    </dgm:pt>
    <dgm:pt modelId="{FDBB6A83-E096-4910-A669-690947ADB78B}" type="pres">
      <dgm:prSet presAssocID="{3D70AFF5-FCA5-4006-A726-DEFD6C944D50}" presName="negativeSpace" presStyleCnt="0"/>
      <dgm:spPr/>
    </dgm:pt>
    <dgm:pt modelId="{DE5EE8AB-E123-462A-B063-EB4A0DB48B8C}" type="pres">
      <dgm:prSet presAssocID="{3D70AFF5-FCA5-4006-A726-DEFD6C944D50}" presName="childText" presStyleLbl="conFgAcc1" presStyleIdx="1" presStyleCnt="4">
        <dgm:presLayoutVars>
          <dgm:bulletEnabled val="1"/>
        </dgm:presLayoutVars>
      </dgm:prSet>
      <dgm:spPr/>
    </dgm:pt>
    <dgm:pt modelId="{5FA7339B-B524-4454-856E-E428B416DCB6}" type="pres">
      <dgm:prSet presAssocID="{3565CB1C-A2EE-493D-B1AC-E211556DA4AB}" presName="spaceBetweenRectangles" presStyleCnt="0"/>
      <dgm:spPr/>
    </dgm:pt>
    <dgm:pt modelId="{52121437-BB20-401A-A43C-07D42B965C2F}" type="pres">
      <dgm:prSet presAssocID="{E13E2A96-78B2-4B37-9100-4C0AAE00D8A9}" presName="parentLin" presStyleCnt="0"/>
      <dgm:spPr/>
    </dgm:pt>
    <dgm:pt modelId="{DE7C981C-CF0F-4C6C-92E0-BB38A9B01427}" type="pres">
      <dgm:prSet presAssocID="{E13E2A96-78B2-4B37-9100-4C0AAE00D8A9}" presName="parentLeftMargin" presStyleLbl="node1" presStyleIdx="1" presStyleCnt="4"/>
      <dgm:spPr/>
      <dgm:t>
        <a:bodyPr/>
        <a:lstStyle/>
        <a:p>
          <a:endParaRPr lang="en-US"/>
        </a:p>
      </dgm:t>
    </dgm:pt>
    <dgm:pt modelId="{B7009515-F569-412D-B781-C201030425A0}" type="pres">
      <dgm:prSet presAssocID="{E13E2A96-78B2-4B37-9100-4C0AAE00D8A9}" presName="parentText" presStyleLbl="node1" presStyleIdx="2" presStyleCnt="4" custScaleX="107474" custScaleY="122871">
        <dgm:presLayoutVars>
          <dgm:chMax val="0"/>
          <dgm:bulletEnabled val="1"/>
        </dgm:presLayoutVars>
      </dgm:prSet>
      <dgm:spPr/>
      <dgm:t>
        <a:bodyPr/>
        <a:lstStyle/>
        <a:p>
          <a:endParaRPr lang="en-US"/>
        </a:p>
      </dgm:t>
    </dgm:pt>
    <dgm:pt modelId="{7F5E0377-6593-4C14-B7FF-B9FDDD2DAD04}" type="pres">
      <dgm:prSet presAssocID="{E13E2A96-78B2-4B37-9100-4C0AAE00D8A9}" presName="negativeSpace" presStyleCnt="0"/>
      <dgm:spPr/>
    </dgm:pt>
    <dgm:pt modelId="{9681EB76-7ECD-4BFC-AA5A-063F6017BF9A}" type="pres">
      <dgm:prSet presAssocID="{E13E2A96-78B2-4B37-9100-4C0AAE00D8A9}" presName="childText" presStyleLbl="conFgAcc1" presStyleIdx="2" presStyleCnt="4">
        <dgm:presLayoutVars>
          <dgm:bulletEnabled val="1"/>
        </dgm:presLayoutVars>
      </dgm:prSet>
      <dgm:spPr/>
    </dgm:pt>
    <dgm:pt modelId="{B047C058-BF3F-4847-B22F-D0691F6C0B10}" type="pres">
      <dgm:prSet presAssocID="{A920F5A5-9554-49E0-B522-7A7675F849A0}" presName="spaceBetweenRectangles" presStyleCnt="0"/>
      <dgm:spPr/>
    </dgm:pt>
    <dgm:pt modelId="{00564518-A4E6-41DF-A2CE-06E6202533F4}" type="pres">
      <dgm:prSet presAssocID="{4356C3DF-9828-4520-838C-A58017E6C457}" presName="parentLin" presStyleCnt="0"/>
      <dgm:spPr/>
    </dgm:pt>
    <dgm:pt modelId="{C6DEC2CA-772C-431B-9DAA-0A83B267796E}" type="pres">
      <dgm:prSet presAssocID="{4356C3DF-9828-4520-838C-A58017E6C457}" presName="parentLeftMargin" presStyleLbl="node1" presStyleIdx="2" presStyleCnt="4"/>
      <dgm:spPr/>
      <dgm:t>
        <a:bodyPr/>
        <a:lstStyle/>
        <a:p>
          <a:endParaRPr lang="en-US"/>
        </a:p>
      </dgm:t>
    </dgm:pt>
    <dgm:pt modelId="{49DAD1DF-79C0-46FF-90FD-341D8DDE1889}" type="pres">
      <dgm:prSet presAssocID="{4356C3DF-9828-4520-838C-A58017E6C457}" presName="parentText" presStyleLbl="node1" presStyleIdx="3" presStyleCnt="4" custScaleX="107474" custLinFactNeighborY="-3539">
        <dgm:presLayoutVars>
          <dgm:chMax val="0"/>
          <dgm:bulletEnabled val="1"/>
        </dgm:presLayoutVars>
      </dgm:prSet>
      <dgm:spPr/>
      <dgm:t>
        <a:bodyPr/>
        <a:lstStyle/>
        <a:p>
          <a:endParaRPr lang="en-US"/>
        </a:p>
      </dgm:t>
    </dgm:pt>
    <dgm:pt modelId="{06B7A73E-3D6A-472C-A393-A6561786F41D}" type="pres">
      <dgm:prSet presAssocID="{4356C3DF-9828-4520-838C-A58017E6C457}" presName="negativeSpace" presStyleCnt="0"/>
      <dgm:spPr/>
    </dgm:pt>
    <dgm:pt modelId="{B219A8C2-F3BF-4D2B-BC4F-86647522B5F4}" type="pres">
      <dgm:prSet presAssocID="{4356C3DF-9828-4520-838C-A58017E6C457}" presName="childText" presStyleLbl="conFgAcc1" presStyleIdx="3" presStyleCnt="4">
        <dgm:presLayoutVars>
          <dgm:bulletEnabled val="1"/>
        </dgm:presLayoutVars>
      </dgm:prSet>
      <dgm:spPr/>
    </dgm:pt>
  </dgm:ptLst>
  <dgm:cxnLst>
    <dgm:cxn modelId="{288B6533-9DAF-43D3-83FC-049AF6415953}" srcId="{3A5A871C-6B95-4AC5-BA14-869270201AC4}" destId="{4356C3DF-9828-4520-838C-A58017E6C457}" srcOrd="3" destOrd="0" parTransId="{E062806F-16A6-4E81-9025-17483C709C16}" sibTransId="{1D1DF243-5B87-4385-BBC2-E3DA9836A50A}"/>
    <dgm:cxn modelId="{CEF9CC22-2186-4C1C-868E-39D388861BC9}" type="presOf" srcId="{4356C3DF-9828-4520-838C-A58017E6C457}" destId="{C6DEC2CA-772C-431B-9DAA-0A83B267796E}" srcOrd="0" destOrd="0" presId="urn:microsoft.com/office/officeart/2005/8/layout/list1"/>
    <dgm:cxn modelId="{45DE78E2-F18B-443A-B302-8C3650D3030E}" srcId="{3A5A871C-6B95-4AC5-BA14-869270201AC4}" destId="{3D70AFF5-FCA5-4006-A726-DEFD6C944D50}" srcOrd="1" destOrd="0" parTransId="{2DA41B1F-8265-45D0-A036-422E62744095}" sibTransId="{3565CB1C-A2EE-493D-B1AC-E211556DA4AB}"/>
    <dgm:cxn modelId="{FF8DEF90-7348-40AA-9094-432C496E0FCC}" type="presOf" srcId="{E13E2A96-78B2-4B37-9100-4C0AAE00D8A9}" destId="{B7009515-F569-412D-B781-C201030425A0}" srcOrd="1" destOrd="0" presId="urn:microsoft.com/office/officeart/2005/8/layout/list1"/>
    <dgm:cxn modelId="{2F933BD4-4B7A-4327-B371-E0E272489805}" srcId="{3A5A871C-6B95-4AC5-BA14-869270201AC4}" destId="{E13E2A96-78B2-4B37-9100-4C0AAE00D8A9}" srcOrd="2" destOrd="0" parTransId="{C5B920B1-EEE0-4DB1-9CA6-21A11E066D05}" sibTransId="{A920F5A5-9554-49E0-B522-7A7675F849A0}"/>
    <dgm:cxn modelId="{D54CF265-B146-4AFD-BFE2-CB2E43427890}" type="presOf" srcId="{3D70AFF5-FCA5-4006-A726-DEFD6C944D50}" destId="{01E56CB6-C01B-4084-92DF-65115930A041}" srcOrd="0" destOrd="0" presId="urn:microsoft.com/office/officeart/2005/8/layout/list1"/>
    <dgm:cxn modelId="{07D77DAA-5C5A-45D5-8BCE-F95C6CEF0201}" type="presOf" srcId="{E13E2A96-78B2-4B37-9100-4C0AAE00D8A9}" destId="{DE7C981C-CF0F-4C6C-92E0-BB38A9B01427}" srcOrd="0" destOrd="0" presId="urn:microsoft.com/office/officeart/2005/8/layout/list1"/>
    <dgm:cxn modelId="{1A277759-A73E-4282-ABC7-857DBEAC6002}" type="presOf" srcId="{4356C3DF-9828-4520-838C-A58017E6C457}" destId="{49DAD1DF-79C0-46FF-90FD-341D8DDE1889}" srcOrd="1" destOrd="0" presId="urn:microsoft.com/office/officeart/2005/8/layout/list1"/>
    <dgm:cxn modelId="{69D15452-7723-4788-A35B-542D5B50C67D}" type="presOf" srcId="{3D70AFF5-FCA5-4006-A726-DEFD6C944D50}" destId="{F6F91BDA-9008-4E4D-A1D6-3C15221D00CD}" srcOrd="1" destOrd="0" presId="urn:microsoft.com/office/officeart/2005/8/layout/list1"/>
    <dgm:cxn modelId="{14296290-7380-4776-AFFD-0F1E4626BFA4}" type="presOf" srcId="{C10E4598-8FD4-4936-A3D6-8CCF03F901BD}" destId="{70F25554-8B1A-4D0C-8125-BC23AD89E70C}" srcOrd="1" destOrd="0" presId="urn:microsoft.com/office/officeart/2005/8/layout/list1"/>
    <dgm:cxn modelId="{1BCF945F-0880-42BD-AECA-134730D5EE59}" type="presOf" srcId="{3A5A871C-6B95-4AC5-BA14-869270201AC4}" destId="{6995114E-F29F-46DF-AE84-403128E8D6F5}" srcOrd="0" destOrd="0" presId="urn:microsoft.com/office/officeart/2005/8/layout/list1"/>
    <dgm:cxn modelId="{DA43419A-2A1B-4A69-BA71-A58B6C0C1A86}" srcId="{3A5A871C-6B95-4AC5-BA14-869270201AC4}" destId="{C10E4598-8FD4-4936-A3D6-8CCF03F901BD}" srcOrd="0" destOrd="0" parTransId="{E1D75632-7C58-42D1-A119-00C81C81B506}" sibTransId="{FF19F1A5-D4B9-4879-82DB-1D684F89F21B}"/>
    <dgm:cxn modelId="{52BF324B-007A-45A2-BEEC-967E32CD3C67}" type="presOf" srcId="{C10E4598-8FD4-4936-A3D6-8CCF03F901BD}" destId="{636A371D-02F7-48BC-B69B-572130F7D963}" srcOrd="0" destOrd="0" presId="urn:microsoft.com/office/officeart/2005/8/layout/list1"/>
    <dgm:cxn modelId="{3436F81E-E339-41A6-86F2-5FB8A7408C2F}" type="presParOf" srcId="{6995114E-F29F-46DF-AE84-403128E8D6F5}" destId="{DEC4A9CB-F522-44F8-AEC0-BFF0AC86DD77}" srcOrd="0" destOrd="0" presId="urn:microsoft.com/office/officeart/2005/8/layout/list1"/>
    <dgm:cxn modelId="{14E7DD71-CC79-4553-A91A-E6167AC35F34}" type="presParOf" srcId="{DEC4A9CB-F522-44F8-AEC0-BFF0AC86DD77}" destId="{636A371D-02F7-48BC-B69B-572130F7D963}" srcOrd="0" destOrd="0" presId="urn:microsoft.com/office/officeart/2005/8/layout/list1"/>
    <dgm:cxn modelId="{B3F4F475-DBE1-4895-ACB4-B389CE638432}" type="presParOf" srcId="{DEC4A9CB-F522-44F8-AEC0-BFF0AC86DD77}" destId="{70F25554-8B1A-4D0C-8125-BC23AD89E70C}" srcOrd="1" destOrd="0" presId="urn:microsoft.com/office/officeart/2005/8/layout/list1"/>
    <dgm:cxn modelId="{039D6A89-C45A-4843-9E1E-223D78A262B1}" type="presParOf" srcId="{6995114E-F29F-46DF-AE84-403128E8D6F5}" destId="{65065C2D-10E1-49BD-8C73-0EACC6510963}" srcOrd="1" destOrd="0" presId="urn:microsoft.com/office/officeart/2005/8/layout/list1"/>
    <dgm:cxn modelId="{B1B79FCF-8EF3-4F88-9B2A-55B03D25AC45}" type="presParOf" srcId="{6995114E-F29F-46DF-AE84-403128E8D6F5}" destId="{5029C6A3-D77C-4A92-8DCD-61C0FFE21FF4}" srcOrd="2" destOrd="0" presId="urn:microsoft.com/office/officeart/2005/8/layout/list1"/>
    <dgm:cxn modelId="{D3B54512-5F2A-432E-B0F4-9E5A26195D2D}" type="presParOf" srcId="{6995114E-F29F-46DF-AE84-403128E8D6F5}" destId="{EBEF0302-8E5A-4839-864B-ECBCEEF14B85}" srcOrd="3" destOrd="0" presId="urn:microsoft.com/office/officeart/2005/8/layout/list1"/>
    <dgm:cxn modelId="{DA4CFC80-042A-4AB3-A7A8-DCAC82CCCCC9}" type="presParOf" srcId="{6995114E-F29F-46DF-AE84-403128E8D6F5}" destId="{0ABF0C0F-ADA1-42A7-811D-AE2514858FFC}" srcOrd="4" destOrd="0" presId="urn:microsoft.com/office/officeart/2005/8/layout/list1"/>
    <dgm:cxn modelId="{0C964E22-9972-46D8-B8AB-50449CEF50F7}" type="presParOf" srcId="{0ABF0C0F-ADA1-42A7-811D-AE2514858FFC}" destId="{01E56CB6-C01B-4084-92DF-65115930A041}" srcOrd="0" destOrd="0" presId="urn:microsoft.com/office/officeart/2005/8/layout/list1"/>
    <dgm:cxn modelId="{C3298812-8B20-4B84-B9F8-4A97700FFDEC}" type="presParOf" srcId="{0ABF0C0F-ADA1-42A7-811D-AE2514858FFC}" destId="{F6F91BDA-9008-4E4D-A1D6-3C15221D00CD}" srcOrd="1" destOrd="0" presId="urn:microsoft.com/office/officeart/2005/8/layout/list1"/>
    <dgm:cxn modelId="{2649612E-F42F-4B86-A1FE-344838145AF3}" type="presParOf" srcId="{6995114E-F29F-46DF-AE84-403128E8D6F5}" destId="{FDBB6A83-E096-4910-A669-690947ADB78B}" srcOrd="5" destOrd="0" presId="urn:microsoft.com/office/officeart/2005/8/layout/list1"/>
    <dgm:cxn modelId="{EB3874FF-D506-4DCD-B88F-E7A3A807758C}" type="presParOf" srcId="{6995114E-F29F-46DF-AE84-403128E8D6F5}" destId="{DE5EE8AB-E123-462A-B063-EB4A0DB48B8C}" srcOrd="6" destOrd="0" presId="urn:microsoft.com/office/officeart/2005/8/layout/list1"/>
    <dgm:cxn modelId="{E09FDDB1-BAE4-4C50-8CDC-954025A2EFB5}" type="presParOf" srcId="{6995114E-F29F-46DF-AE84-403128E8D6F5}" destId="{5FA7339B-B524-4454-856E-E428B416DCB6}" srcOrd="7" destOrd="0" presId="urn:microsoft.com/office/officeart/2005/8/layout/list1"/>
    <dgm:cxn modelId="{8A3D608D-4E04-452A-BF24-C65909D3786B}" type="presParOf" srcId="{6995114E-F29F-46DF-AE84-403128E8D6F5}" destId="{52121437-BB20-401A-A43C-07D42B965C2F}" srcOrd="8" destOrd="0" presId="urn:microsoft.com/office/officeart/2005/8/layout/list1"/>
    <dgm:cxn modelId="{1B286348-DDDD-45A6-879E-2A93BB7C46F4}" type="presParOf" srcId="{52121437-BB20-401A-A43C-07D42B965C2F}" destId="{DE7C981C-CF0F-4C6C-92E0-BB38A9B01427}" srcOrd="0" destOrd="0" presId="urn:microsoft.com/office/officeart/2005/8/layout/list1"/>
    <dgm:cxn modelId="{E399D187-F042-47B1-9521-E012D11E89D2}" type="presParOf" srcId="{52121437-BB20-401A-A43C-07D42B965C2F}" destId="{B7009515-F569-412D-B781-C201030425A0}" srcOrd="1" destOrd="0" presId="urn:microsoft.com/office/officeart/2005/8/layout/list1"/>
    <dgm:cxn modelId="{9B7B8EB1-D201-413B-B28A-FD286936D016}" type="presParOf" srcId="{6995114E-F29F-46DF-AE84-403128E8D6F5}" destId="{7F5E0377-6593-4C14-B7FF-B9FDDD2DAD04}" srcOrd="9" destOrd="0" presId="urn:microsoft.com/office/officeart/2005/8/layout/list1"/>
    <dgm:cxn modelId="{09F8F958-8167-4C39-9AB2-9EC7B9ED0417}" type="presParOf" srcId="{6995114E-F29F-46DF-AE84-403128E8D6F5}" destId="{9681EB76-7ECD-4BFC-AA5A-063F6017BF9A}" srcOrd="10" destOrd="0" presId="urn:microsoft.com/office/officeart/2005/8/layout/list1"/>
    <dgm:cxn modelId="{38D71879-2B3A-4FB8-861C-E0C4F1AD299B}" type="presParOf" srcId="{6995114E-F29F-46DF-AE84-403128E8D6F5}" destId="{B047C058-BF3F-4847-B22F-D0691F6C0B10}" srcOrd="11" destOrd="0" presId="urn:microsoft.com/office/officeart/2005/8/layout/list1"/>
    <dgm:cxn modelId="{FA986DBA-C793-4BBF-997F-A4B31E6B562A}" type="presParOf" srcId="{6995114E-F29F-46DF-AE84-403128E8D6F5}" destId="{00564518-A4E6-41DF-A2CE-06E6202533F4}" srcOrd="12" destOrd="0" presId="urn:microsoft.com/office/officeart/2005/8/layout/list1"/>
    <dgm:cxn modelId="{F9094AC7-BB25-4EEC-A981-AB008716666D}" type="presParOf" srcId="{00564518-A4E6-41DF-A2CE-06E6202533F4}" destId="{C6DEC2CA-772C-431B-9DAA-0A83B267796E}" srcOrd="0" destOrd="0" presId="urn:microsoft.com/office/officeart/2005/8/layout/list1"/>
    <dgm:cxn modelId="{CFE533C4-0021-4177-962C-04837BFBD998}" type="presParOf" srcId="{00564518-A4E6-41DF-A2CE-06E6202533F4}" destId="{49DAD1DF-79C0-46FF-90FD-341D8DDE1889}" srcOrd="1" destOrd="0" presId="urn:microsoft.com/office/officeart/2005/8/layout/list1"/>
    <dgm:cxn modelId="{91B6DA52-8A8B-4A61-A8B3-92D3916C23F3}" type="presParOf" srcId="{6995114E-F29F-46DF-AE84-403128E8D6F5}" destId="{06B7A73E-3D6A-472C-A393-A6561786F41D}" srcOrd="13" destOrd="0" presId="urn:microsoft.com/office/officeart/2005/8/layout/list1"/>
    <dgm:cxn modelId="{06F9B1AA-E55B-46FD-9B98-8AAD3F0F88F3}" type="presParOf" srcId="{6995114E-F29F-46DF-AE84-403128E8D6F5}" destId="{B219A8C2-F3BF-4D2B-BC4F-86647522B5F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EC050-AB30-4FA8-A514-795897B82D0F}"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BCD5CB89-42E8-448A-BFC3-AE500E0241AD}">
      <dgm:prSet phldrT="[Text]" custT="1"/>
      <dgm:spPr/>
      <dgm:t>
        <a:bodyPr/>
        <a:lstStyle/>
        <a:p>
          <a:pPr algn="l"/>
          <a:r>
            <a:rPr lang="fr-BE" sz="3200" b="1" dirty="0" err="1"/>
            <a:t>Three</a:t>
          </a:r>
          <a:r>
            <a:rPr lang="fr-BE" sz="3200" b="1" dirty="0"/>
            <a:t> </a:t>
          </a:r>
          <a:r>
            <a:rPr lang="fr-BE" sz="3200" b="1" dirty="0" err="1"/>
            <a:t>strands</a:t>
          </a:r>
          <a:endParaRPr lang="en-US" sz="3200" dirty="0"/>
        </a:p>
      </dgm:t>
    </dgm:pt>
    <dgm:pt modelId="{2B076F9B-3DE2-47E9-963B-81B25CE8197F}" type="parTrans" cxnId="{42C30F0D-FD88-41F2-98A7-6F67D829E1C1}">
      <dgm:prSet/>
      <dgm:spPr/>
      <dgm:t>
        <a:bodyPr/>
        <a:lstStyle/>
        <a:p>
          <a:pPr algn="l"/>
          <a:endParaRPr lang="en-US" sz="1600"/>
        </a:p>
      </dgm:t>
    </dgm:pt>
    <dgm:pt modelId="{AD4107AB-DDF0-40AC-971E-CB560F40FE8A}" type="sibTrans" cxnId="{42C30F0D-FD88-41F2-98A7-6F67D829E1C1}">
      <dgm:prSet/>
      <dgm:spPr/>
      <dgm:t>
        <a:bodyPr/>
        <a:lstStyle/>
        <a:p>
          <a:pPr algn="l"/>
          <a:endParaRPr lang="en-US" sz="1600"/>
        </a:p>
      </dgm:t>
    </dgm:pt>
    <dgm:pt modelId="{E02CD880-B7EF-4B56-B28A-A9FA21CAAA4A}">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BE" sz="2800" b="1" dirty="0"/>
            <a:t>New budget system</a:t>
          </a:r>
        </a:p>
        <a:p>
          <a:pPr marL="0" lvl="0" algn="l" defTabSz="1244600">
            <a:lnSpc>
              <a:spcPct val="90000"/>
            </a:lnSpc>
            <a:spcBef>
              <a:spcPct val="0"/>
            </a:spcBef>
            <a:spcAft>
              <a:spcPct val="35000"/>
            </a:spcAft>
            <a:buNone/>
          </a:pPr>
          <a:endParaRPr lang="fr-BE" sz="2800" b="1" dirty="0"/>
        </a:p>
      </dgm:t>
    </dgm:pt>
    <dgm:pt modelId="{A9858D5F-D64E-49E3-A697-9C17FBDE54BB}" type="parTrans" cxnId="{9ADC10D4-D7F0-404D-9481-10AE7767D087}">
      <dgm:prSet/>
      <dgm:spPr/>
      <dgm:t>
        <a:bodyPr/>
        <a:lstStyle/>
        <a:p>
          <a:pPr algn="l"/>
          <a:endParaRPr lang="en-US" sz="1600"/>
        </a:p>
      </dgm:t>
    </dgm:pt>
    <dgm:pt modelId="{E8361513-B809-4159-99FC-5D326189453D}" type="sibTrans" cxnId="{9ADC10D4-D7F0-404D-9481-10AE7767D087}">
      <dgm:prSet/>
      <dgm:spPr/>
      <dgm:t>
        <a:bodyPr/>
        <a:lstStyle/>
        <a:p>
          <a:pPr algn="l"/>
          <a:endParaRPr lang="en-US" sz="1600"/>
        </a:p>
      </dgm:t>
    </dgm:pt>
    <dgm:pt modelId="{D892A0E9-CFBC-4912-83DA-EA743E84C7E2}">
      <dgm:prSet phldrT="[Text]" custT="1"/>
      <dgm:spPr/>
      <dgm:t>
        <a:bodyPr/>
        <a:lstStyle/>
        <a:p>
          <a:pPr algn="l"/>
          <a:r>
            <a:rPr lang="fr-BE" sz="3600" b="1" dirty="0">
              <a:solidFill>
                <a:schemeClr val="accent2">
                  <a:lumMod val="75000"/>
                </a:schemeClr>
              </a:solidFill>
            </a:rPr>
            <a:t>a new type of support</a:t>
          </a:r>
          <a:endParaRPr lang="en-US" sz="3600" dirty="0">
            <a:solidFill>
              <a:schemeClr val="accent2">
                <a:lumMod val="75000"/>
              </a:schemeClr>
            </a:solidFill>
          </a:endParaRPr>
        </a:p>
      </dgm:t>
    </dgm:pt>
    <dgm:pt modelId="{291443AB-D90C-4886-90C0-14C02E274B4C}" type="parTrans" cxnId="{6BBE9DAA-3EA8-4382-8D4A-2861DF3D5083}">
      <dgm:prSet/>
      <dgm:spPr/>
      <dgm:t>
        <a:bodyPr/>
        <a:lstStyle/>
        <a:p>
          <a:pPr algn="l"/>
          <a:endParaRPr lang="en-US" sz="1600"/>
        </a:p>
      </dgm:t>
    </dgm:pt>
    <dgm:pt modelId="{451D6AA9-B061-4E63-9F99-706CF65D04FD}" type="sibTrans" cxnId="{6BBE9DAA-3EA8-4382-8D4A-2861DF3D5083}">
      <dgm:prSet/>
      <dgm:spPr/>
      <dgm:t>
        <a:bodyPr/>
        <a:lstStyle/>
        <a:p>
          <a:pPr algn="l"/>
          <a:endParaRPr lang="en-US" sz="1600"/>
        </a:p>
      </dgm:t>
    </dgm:pt>
    <dgm:pt modelId="{A2E7ECF0-B43B-45B2-A8CC-D65149249330}">
      <dgm:prSet custT="1"/>
      <dgm:spPr/>
      <dgm:t>
        <a:bodyPr/>
        <a:lstStyle/>
        <a:p>
          <a:pPr algn="l"/>
          <a:r>
            <a:rPr lang="fr-BE" sz="3200" b="1" dirty="0">
              <a:solidFill>
                <a:schemeClr val="accent2"/>
              </a:solidFill>
            </a:rPr>
            <a:t> </a:t>
          </a:r>
          <a:r>
            <a:rPr lang="fr-BE" sz="3200" b="1" dirty="0" err="1">
              <a:solidFill>
                <a:schemeClr val="accent2">
                  <a:lumMod val="75000"/>
                </a:schemeClr>
              </a:solidFill>
            </a:rPr>
            <a:t>Overaching</a:t>
          </a:r>
          <a:r>
            <a:rPr lang="fr-BE" sz="3200" b="1" dirty="0">
              <a:solidFill>
                <a:schemeClr val="accent2">
                  <a:lumMod val="75000"/>
                </a:schemeClr>
              </a:solidFill>
            </a:rPr>
            <a:t> &amp; </a:t>
          </a:r>
          <a:r>
            <a:rPr lang="fr-BE" sz="3200" b="1" dirty="0" err="1">
              <a:solidFill>
                <a:schemeClr val="accent2">
                  <a:lumMod val="75000"/>
                </a:schemeClr>
              </a:solidFill>
            </a:rPr>
            <a:t>sub-priorities</a:t>
          </a:r>
          <a:endParaRPr lang="fr-BE" sz="3200" b="1" dirty="0">
            <a:solidFill>
              <a:schemeClr val="accent2">
                <a:lumMod val="75000"/>
              </a:schemeClr>
            </a:solidFill>
          </a:endParaRPr>
        </a:p>
      </dgm:t>
    </dgm:pt>
    <dgm:pt modelId="{73181C57-3989-4892-B787-646F9F567DF3}" type="parTrans" cxnId="{B26EE590-F874-4915-B371-40B778961CCB}">
      <dgm:prSet/>
      <dgm:spPr/>
      <dgm:t>
        <a:bodyPr/>
        <a:lstStyle/>
        <a:p>
          <a:pPr algn="l"/>
          <a:endParaRPr lang="en-US" sz="1600"/>
        </a:p>
      </dgm:t>
    </dgm:pt>
    <dgm:pt modelId="{99A3B55C-CE37-4513-A8F0-F6CD91EA02C9}" type="sibTrans" cxnId="{B26EE590-F874-4915-B371-40B778961CCB}">
      <dgm:prSet/>
      <dgm:spPr/>
      <dgm:t>
        <a:bodyPr/>
        <a:lstStyle/>
        <a:p>
          <a:pPr algn="l"/>
          <a:endParaRPr lang="en-US" sz="1600"/>
        </a:p>
      </dgm:t>
    </dgm:pt>
    <dgm:pt modelId="{29E43ED1-686E-40A9-888C-8012649D7195}">
      <dgm:prSet custT="1"/>
      <dgm:spPr/>
      <dgm:t>
        <a:bodyPr/>
        <a:lstStyle/>
        <a:p>
          <a:pPr algn="l"/>
          <a:r>
            <a:rPr lang="fr-BE" sz="3600" b="1" dirty="0">
              <a:solidFill>
                <a:schemeClr val="accent2">
                  <a:lumMod val="75000"/>
                </a:schemeClr>
              </a:solidFill>
            </a:rPr>
            <a:t>Lump </a:t>
          </a:r>
          <a:r>
            <a:rPr lang="fr-BE" sz="3600" b="1" dirty="0" err="1">
              <a:solidFill>
                <a:schemeClr val="accent2">
                  <a:lumMod val="75000"/>
                </a:schemeClr>
              </a:solidFill>
            </a:rPr>
            <a:t>sum</a:t>
          </a:r>
          <a:r>
            <a:rPr lang="fr-BE" sz="3600" b="1" dirty="0">
              <a:solidFill>
                <a:schemeClr val="accent2">
                  <a:lumMod val="75000"/>
                </a:schemeClr>
              </a:solidFill>
            </a:rPr>
            <a:t> II</a:t>
          </a:r>
        </a:p>
      </dgm:t>
    </dgm:pt>
    <dgm:pt modelId="{965CE973-3991-4C1B-BED3-2F1105037EF0}" type="parTrans" cxnId="{9C3BB9F1-D166-4074-9233-AF731CBBC366}">
      <dgm:prSet/>
      <dgm:spPr/>
      <dgm:t>
        <a:bodyPr/>
        <a:lstStyle/>
        <a:p>
          <a:pPr algn="l"/>
          <a:endParaRPr lang="en-US" sz="1600"/>
        </a:p>
      </dgm:t>
    </dgm:pt>
    <dgm:pt modelId="{3B5545A5-1A20-4DC0-BC3D-6D524B53E0BF}" type="sibTrans" cxnId="{9C3BB9F1-D166-4074-9233-AF731CBBC366}">
      <dgm:prSet/>
      <dgm:spPr/>
      <dgm:t>
        <a:bodyPr/>
        <a:lstStyle/>
        <a:p>
          <a:pPr algn="l"/>
          <a:endParaRPr lang="en-US" sz="1600"/>
        </a:p>
      </dgm:t>
    </dgm:pt>
    <dgm:pt modelId="{3EFC6AB0-D62F-4E26-9109-9F2F84286ADC}">
      <dgm:prSet custT="1"/>
      <dgm:spPr>
        <a:solidFill>
          <a:srgbClr val="0070C0"/>
        </a:solidFill>
      </dgm:spPr>
      <dgm:t>
        <a:bodyPr/>
        <a:lstStyle/>
        <a:p>
          <a:pPr algn="l"/>
          <a:r>
            <a:rPr lang="fr-BE" sz="2800" b="1" dirty="0" err="1"/>
            <a:t>Regional</a:t>
          </a:r>
          <a:r>
            <a:rPr lang="fr-BE" sz="2800" b="1" dirty="0"/>
            <a:t> </a:t>
          </a:r>
          <a:r>
            <a:rPr lang="fr-BE" sz="2800" b="1" dirty="0" err="1"/>
            <a:t>priorities</a:t>
          </a:r>
          <a:endParaRPr lang="fr-BE" sz="2800" b="1" dirty="0"/>
        </a:p>
      </dgm:t>
    </dgm:pt>
    <dgm:pt modelId="{26C077B6-57A0-4329-BD48-61FBBDBCA7E2}" type="sibTrans" cxnId="{59924F1F-742A-4F0C-BEB3-1C599F8F988C}">
      <dgm:prSet/>
      <dgm:spPr/>
      <dgm:t>
        <a:bodyPr/>
        <a:lstStyle/>
        <a:p>
          <a:pPr algn="l"/>
          <a:endParaRPr lang="en-US" sz="1600"/>
        </a:p>
      </dgm:t>
    </dgm:pt>
    <dgm:pt modelId="{AC536409-65EB-4471-9BDB-5F3EF8F7F752}" type="parTrans" cxnId="{59924F1F-742A-4F0C-BEB3-1C599F8F988C}">
      <dgm:prSet/>
      <dgm:spPr/>
      <dgm:t>
        <a:bodyPr/>
        <a:lstStyle/>
        <a:p>
          <a:pPr algn="l"/>
          <a:endParaRPr lang="en-US" sz="1600"/>
        </a:p>
      </dgm:t>
    </dgm:pt>
    <dgm:pt modelId="{7B190A4E-766A-412C-89AB-3B1084813BAF}" type="pres">
      <dgm:prSet presAssocID="{DB3EC050-AB30-4FA8-A514-795897B82D0F}" presName="Name0" presStyleCnt="0">
        <dgm:presLayoutVars>
          <dgm:dir/>
          <dgm:animLvl val="lvl"/>
          <dgm:resizeHandles/>
        </dgm:presLayoutVars>
      </dgm:prSet>
      <dgm:spPr/>
      <dgm:t>
        <a:bodyPr/>
        <a:lstStyle/>
        <a:p>
          <a:endParaRPr lang="en-US"/>
        </a:p>
      </dgm:t>
    </dgm:pt>
    <dgm:pt modelId="{8731B362-C4F6-4B8E-A914-7F75E5EF5FB4}" type="pres">
      <dgm:prSet presAssocID="{BCD5CB89-42E8-448A-BFC3-AE500E0241AD}" presName="linNode" presStyleCnt="0"/>
      <dgm:spPr/>
    </dgm:pt>
    <dgm:pt modelId="{E6C63E66-5A3F-45AA-9439-313945BD3843}" type="pres">
      <dgm:prSet presAssocID="{BCD5CB89-42E8-448A-BFC3-AE500E0241AD}" presName="parentShp" presStyleLbl="node1" presStyleIdx="0" presStyleCnt="3" custScaleY="47362" custLinFactNeighborY="-5207">
        <dgm:presLayoutVars>
          <dgm:bulletEnabled val="1"/>
        </dgm:presLayoutVars>
      </dgm:prSet>
      <dgm:spPr/>
      <dgm:t>
        <a:bodyPr/>
        <a:lstStyle/>
        <a:p>
          <a:endParaRPr lang="en-US"/>
        </a:p>
      </dgm:t>
    </dgm:pt>
    <dgm:pt modelId="{55CC7882-E855-411A-BCEF-8F901E5F9FBB}" type="pres">
      <dgm:prSet presAssocID="{BCD5CB89-42E8-448A-BFC3-AE500E0241AD}" presName="childShp" presStyleLbl="bgAccFollowNode1" presStyleIdx="0" presStyleCnt="3" custScaleY="49380">
        <dgm:presLayoutVars>
          <dgm:bulletEnabled val="1"/>
        </dgm:presLayoutVars>
      </dgm:prSet>
      <dgm:spPr/>
      <dgm:t>
        <a:bodyPr/>
        <a:lstStyle/>
        <a:p>
          <a:endParaRPr lang="en-US"/>
        </a:p>
      </dgm:t>
    </dgm:pt>
    <dgm:pt modelId="{03899074-AE83-4DEE-B81E-1EA2967F8093}" type="pres">
      <dgm:prSet presAssocID="{AD4107AB-DDF0-40AC-971E-CB560F40FE8A}" presName="spacing" presStyleCnt="0"/>
      <dgm:spPr/>
    </dgm:pt>
    <dgm:pt modelId="{7A060069-2DF6-461D-9DC5-48C6D1A57FC8}" type="pres">
      <dgm:prSet presAssocID="{3EFC6AB0-D62F-4E26-9109-9F2F84286ADC}" presName="linNode" presStyleCnt="0"/>
      <dgm:spPr/>
    </dgm:pt>
    <dgm:pt modelId="{CF1F2D40-0F3E-4CA6-8362-0CA4C532A579}" type="pres">
      <dgm:prSet presAssocID="{3EFC6AB0-D62F-4E26-9109-9F2F84286ADC}" presName="parentShp" presStyleLbl="node1" presStyleIdx="1" presStyleCnt="3" custScaleX="112126" custScaleY="47370" custLinFactNeighborX="0" custLinFactNeighborY="-16153">
        <dgm:presLayoutVars>
          <dgm:bulletEnabled val="1"/>
        </dgm:presLayoutVars>
      </dgm:prSet>
      <dgm:spPr/>
      <dgm:t>
        <a:bodyPr/>
        <a:lstStyle/>
        <a:p>
          <a:endParaRPr lang="en-US"/>
        </a:p>
      </dgm:t>
    </dgm:pt>
    <dgm:pt modelId="{F3B96A8C-3205-4795-9817-90B99CA3F3FB}" type="pres">
      <dgm:prSet presAssocID="{3EFC6AB0-D62F-4E26-9109-9F2F84286ADC}" presName="childShp" presStyleLbl="bgAccFollowNode1" presStyleIdx="1" presStyleCnt="3" custScaleX="115503" custScaleY="43739" custLinFactNeighborY="-16800">
        <dgm:presLayoutVars>
          <dgm:bulletEnabled val="1"/>
        </dgm:presLayoutVars>
      </dgm:prSet>
      <dgm:spPr/>
      <dgm:t>
        <a:bodyPr/>
        <a:lstStyle/>
        <a:p>
          <a:endParaRPr lang="en-US"/>
        </a:p>
      </dgm:t>
    </dgm:pt>
    <dgm:pt modelId="{E7582C8D-A649-4134-B64E-EB4D0BD26413}" type="pres">
      <dgm:prSet presAssocID="{26C077B6-57A0-4329-BD48-61FBBDBCA7E2}" presName="spacing" presStyleCnt="0"/>
      <dgm:spPr/>
    </dgm:pt>
    <dgm:pt modelId="{9F414423-F567-4A0A-B7F5-9C5A7F3CB58B}" type="pres">
      <dgm:prSet presAssocID="{E02CD880-B7EF-4B56-B28A-A9FA21CAAA4A}" presName="linNode" presStyleCnt="0"/>
      <dgm:spPr/>
    </dgm:pt>
    <dgm:pt modelId="{83361C98-F0BE-4CF1-9826-7B0EF4C1EF9F}" type="pres">
      <dgm:prSet presAssocID="{E02CD880-B7EF-4B56-B28A-A9FA21CAAA4A}" presName="parentShp" presStyleLbl="node1" presStyleIdx="2" presStyleCnt="3" custScaleY="41312" custLinFactNeighborY="-31145">
        <dgm:presLayoutVars>
          <dgm:bulletEnabled val="1"/>
        </dgm:presLayoutVars>
      </dgm:prSet>
      <dgm:spPr/>
      <dgm:t>
        <a:bodyPr/>
        <a:lstStyle/>
        <a:p>
          <a:endParaRPr lang="en-US"/>
        </a:p>
      </dgm:t>
    </dgm:pt>
    <dgm:pt modelId="{00EC1207-226E-4319-B54B-292205C0F996}" type="pres">
      <dgm:prSet presAssocID="{E02CD880-B7EF-4B56-B28A-A9FA21CAAA4A}" presName="childShp" presStyleLbl="bgAccFollowNode1" presStyleIdx="2" presStyleCnt="3" custScaleY="42017" custLinFactNeighborY="-29849">
        <dgm:presLayoutVars>
          <dgm:bulletEnabled val="1"/>
        </dgm:presLayoutVars>
      </dgm:prSet>
      <dgm:spPr/>
      <dgm:t>
        <a:bodyPr/>
        <a:lstStyle/>
        <a:p>
          <a:endParaRPr lang="en-US"/>
        </a:p>
      </dgm:t>
    </dgm:pt>
  </dgm:ptLst>
  <dgm:cxnLst>
    <dgm:cxn modelId="{02AF4805-D54D-41E1-94B3-E2443393C288}" type="presOf" srcId="{BCD5CB89-42E8-448A-BFC3-AE500E0241AD}" destId="{E6C63E66-5A3F-45AA-9439-313945BD3843}" srcOrd="0" destOrd="0" presId="urn:microsoft.com/office/officeart/2005/8/layout/vList6"/>
    <dgm:cxn modelId="{B26EE590-F874-4915-B371-40B778961CCB}" srcId="{3EFC6AB0-D62F-4E26-9109-9F2F84286ADC}" destId="{A2E7ECF0-B43B-45B2-A8CC-D65149249330}" srcOrd="0" destOrd="0" parTransId="{73181C57-3989-4892-B787-646F9F567DF3}" sibTransId="{99A3B55C-CE37-4513-A8F0-F6CD91EA02C9}"/>
    <dgm:cxn modelId="{A001E304-4640-4946-A22D-5654CE0FE9E3}" type="presOf" srcId="{3EFC6AB0-D62F-4E26-9109-9F2F84286ADC}" destId="{CF1F2D40-0F3E-4CA6-8362-0CA4C532A579}" srcOrd="0" destOrd="0" presId="urn:microsoft.com/office/officeart/2005/8/layout/vList6"/>
    <dgm:cxn modelId="{6BBE9DAA-3EA8-4382-8D4A-2861DF3D5083}" srcId="{BCD5CB89-42E8-448A-BFC3-AE500E0241AD}" destId="{D892A0E9-CFBC-4912-83DA-EA743E84C7E2}" srcOrd="0" destOrd="0" parTransId="{291443AB-D90C-4886-90C0-14C02E274B4C}" sibTransId="{451D6AA9-B061-4E63-9F99-706CF65D04FD}"/>
    <dgm:cxn modelId="{6C348005-8D81-4AF2-81A8-9579A4462FB4}" type="presOf" srcId="{E02CD880-B7EF-4B56-B28A-A9FA21CAAA4A}" destId="{83361C98-F0BE-4CF1-9826-7B0EF4C1EF9F}" srcOrd="0" destOrd="0" presId="urn:microsoft.com/office/officeart/2005/8/layout/vList6"/>
    <dgm:cxn modelId="{9ADC10D4-D7F0-404D-9481-10AE7767D087}" srcId="{DB3EC050-AB30-4FA8-A514-795897B82D0F}" destId="{E02CD880-B7EF-4B56-B28A-A9FA21CAAA4A}" srcOrd="2" destOrd="0" parTransId="{A9858D5F-D64E-49E3-A697-9C17FBDE54BB}" sibTransId="{E8361513-B809-4159-99FC-5D326189453D}"/>
    <dgm:cxn modelId="{DF9E7172-BB1B-4D57-8F86-14D2AD8907A3}" type="presOf" srcId="{A2E7ECF0-B43B-45B2-A8CC-D65149249330}" destId="{F3B96A8C-3205-4795-9817-90B99CA3F3FB}" srcOrd="0" destOrd="0" presId="urn:microsoft.com/office/officeart/2005/8/layout/vList6"/>
    <dgm:cxn modelId="{42C30F0D-FD88-41F2-98A7-6F67D829E1C1}" srcId="{DB3EC050-AB30-4FA8-A514-795897B82D0F}" destId="{BCD5CB89-42E8-448A-BFC3-AE500E0241AD}" srcOrd="0" destOrd="0" parTransId="{2B076F9B-3DE2-47E9-963B-81B25CE8197F}" sibTransId="{AD4107AB-DDF0-40AC-971E-CB560F40FE8A}"/>
    <dgm:cxn modelId="{5D62B597-3362-400A-9E74-A443A4D74DD7}" type="presOf" srcId="{29E43ED1-686E-40A9-888C-8012649D7195}" destId="{00EC1207-226E-4319-B54B-292205C0F996}" srcOrd="0" destOrd="0" presId="urn:microsoft.com/office/officeart/2005/8/layout/vList6"/>
    <dgm:cxn modelId="{59924F1F-742A-4F0C-BEB3-1C599F8F988C}" srcId="{DB3EC050-AB30-4FA8-A514-795897B82D0F}" destId="{3EFC6AB0-D62F-4E26-9109-9F2F84286ADC}" srcOrd="1" destOrd="0" parTransId="{AC536409-65EB-4471-9BDB-5F3EF8F7F752}" sibTransId="{26C077B6-57A0-4329-BD48-61FBBDBCA7E2}"/>
    <dgm:cxn modelId="{18BE567A-A519-4741-8CB2-522C4D7BD8D8}" type="presOf" srcId="{DB3EC050-AB30-4FA8-A514-795897B82D0F}" destId="{7B190A4E-766A-412C-89AB-3B1084813BAF}" srcOrd="0" destOrd="0" presId="urn:microsoft.com/office/officeart/2005/8/layout/vList6"/>
    <dgm:cxn modelId="{2CDFE3B9-475D-4846-9B7F-720087453E04}" type="presOf" srcId="{D892A0E9-CFBC-4912-83DA-EA743E84C7E2}" destId="{55CC7882-E855-411A-BCEF-8F901E5F9FBB}" srcOrd="0" destOrd="0" presId="urn:microsoft.com/office/officeart/2005/8/layout/vList6"/>
    <dgm:cxn modelId="{9C3BB9F1-D166-4074-9233-AF731CBBC366}" srcId="{E02CD880-B7EF-4B56-B28A-A9FA21CAAA4A}" destId="{29E43ED1-686E-40A9-888C-8012649D7195}" srcOrd="0" destOrd="0" parTransId="{965CE973-3991-4C1B-BED3-2F1105037EF0}" sibTransId="{3B5545A5-1A20-4DC0-BC3D-6D524B53E0BF}"/>
    <dgm:cxn modelId="{B3957576-41BC-45CF-BDE5-97BC6C4C6F72}" type="presParOf" srcId="{7B190A4E-766A-412C-89AB-3B1084813BAF}" destId="{8731B362-C4F6-4B8E-A914-7F75E5EF5FB4}" srcOrd="0" destOrd="0" presId="urn:microsoft.com/office/officeart/2005/8/layout/vList6"/>
    <dgm:cxn modelId="{6C177AAB-6D5A-44F6-AD78-301720E0967B}" type="presParOf" srcId="{8731B362-C4F6-4B8E-A914-7F75E5EF5FB4}" destId="{E6C63E66-5A3F-45AA-9439-313945BD3843}" srcOrd="0" destOrd="0" presId="urn:microsoft.com/office/officeart/2005/8/layout/vList6"/>
    <dgm:cxn modelId="{2C56E46C-FE05-45DE-8053-DD9BFAB19B8A}" type="presParOf" srcId="{8731B362-C4F6-4B8E-A914-7F75E5EF5FB4}" destId="{55CC7882-E855-411A-BCEF-8F901E5F9FBB}" srcOrd="1" destOrd="0" presId="urn:microsoft.com/office/officeart/2005/8/layout/vList6"/>
    <dgm:cxn modelId="{8FD534A4-921A-4CAD-87B5-E2AD4741EE4C}" type="presParOf" srcId="{7B190A4E-766A-412C-89AB-3B1084813BAF}" destId="{03899074-AE83-4DEE-B81E-1EA2967F8093}" srcOrd="1" destOrd="0" presId="urn:microsoft.com/office/officeart/2005/8/layout/vList6"/>
    <dgm:cxn modelId="{E2BCB8D5-C44E-4831-860E-1A54732A433F}" type="presParOf" srcId="{7B190A4E-766A-412C-89AB-3B1084813BAF}" destId="{7A060069-2DF6-461D-9DC5-48C6D1A57FC8}" srcOrd="2" destOrd="0" presId="urn:microsoft.com/office/officeart/2005/8/layout/vList6"/>
    <dgm:cxn modelId="{366659F0-03DB-4220-9746-1ED001D756C3}" type="presParOf" srcId="{7A060069-2DF6-461D-9DC5-48C6D1A57FC8}" destId="{CF1F2D40-0F3E-4CA6-8362-0CA4C532A579}" srcOrd="0" destOrd="0" presId="urn:microsoft.com/office/officeart/2005/8/layout/vList6"/>
    <dgm:cxn modelId="{346B61B0-A127-494A-8E09-BCC01AE3BCF1}" type="presParOf" srcId="{7A060069-2DF6-461D-9DC5-48C6D1A57FC8}" destId="{F3B96A8C-3205-4795-9817-90B99CA3F3FB}" srcOrd="1" destOrd="0" presId="urn:microsoft.com/office/officeart/2005/8/layout/vList6"/>
    <dgm:cxn modelId="{CA63DCB5-EAF2-46B9-BD80-BDB3A4053D30}" type="presParOf" srcId="{7B190A4E-766A-412C-89AB-3B1084813BAF}" destId="{E7582C8D-A649-4134-B64E-EB4D0BD26413}" srcOrd="3" destOrd="0" presId="urn:microsoft.com/office/officeart/2005/8/layout/vList6"/>
    <dgm:cxn modelId="{958974D1-8BC4-4784-BBC6-B5F645196F89}" type="presParOf" srcId="{7B190A4E-766A-412C-89AB-3B1084813BAF}" destId="{9F414423-F567-4A0A-B7F5-9C5A7F3CB58B}" srcOrd="4" destOrd="0" presId="urn:microsoft.com/office/officeart/2005/8/layout/vList6"/>
    <dgm:cxn modelId="{C665B766-3245-49FF-8C21-8B3FAA374A09}" type="presParOf" srcId="{9F414423-F567-4A0A-B7F5-9C5A7F3CB58B}" destId="{83361C98-F0BE-4CF1-9826-7B0EF4C1EF9F}" srcOrd="0" destOrd="0" presId="urn:microsoft.com/office/officeart/2005/8/layout/vList6"/>
    <dgm:cxn modelId="{5498FBAD-EB6C-4DA0-8996-816C57545EB8}" type="presParOf" srcId="{9F414423-F567-4A0A-B7F5-9C5A7F3CB58B}" destId="{00EC1207-226E-4319-B54B-292205C0F99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EB5C6-D3CB-4CCB-BF0F-6A6B70F7BC23}"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703F53F2-36E8-47EE-9B9C-C4A1F461E613}">
      <dgm:prSet phldrT="[Text]"/>
      <dgm:spPr/>
      <dgm:t>
        <a:bodyPr/>
        <a:lstStyle/>
        <a:p>
          <a:r>
            <a:rPr lang="en-US" dirty="0"/>
            <a:t>Innovation with business involvement to maximize societal impact.</a:t>
          </a:r>
        </a:p>
      </dgm:t>
    </dgm:pt>
    <dgm:pt modelId="{DA4C4C2A-AD30-4753-A7F0-AB4D5282D89B}" type="parTrans" cxnId="{7DAF2739-03A2-4029-9408-80AED2D304F7}">
      <dgm:prSet/>
      <dgm:spPr/>
      <dgm:t>
        <a:bodyPr/>
        <a:lstStyle/>
        <a:p>
          <a:endParaRPr lang="en-US"/>
        </a:p>
      </dgm:t>
    </dgm:pt>
    <dgm:pt modelId="{B4E55410-539F-47EF-BC4D-5B7BB2578982}" type="sibTrans" cxnId="{7DAF2739-03A2-4029-9408-80AED2D304F7}">
      <dgm:prSet/>
      <dgm:spPr/>
      <dgm:t>
        <a:bodyPr/>
        <a:lstStyle/>
        <a:p>
          <a:endParaRPr lang="en-US"/>
        </a:p>
      </dgm:t>
    </dgm:pt>
    <dgm:pt modelId="{28A336C0-8DD3-4EB5-A2D1-100604D10492}">
      <dgm:prSet phldrT="[Text]" phldr="1"/>
      <dgm:spPr/>
      <dgm:t>
        <a:bodyPr/>
        <a:lstStyle/>
        <a:p>
          <a:endParaRPr lang="en-US"/>
        </a:p>
      </dgm:t>
    </dgm:pt>
    <dgm:pt modelId="{300DA9E2-0D82-4BEC-8CA8-4A1852FCB980}" type="parTrans" cxnId="{EF68B2CB-C6E3-458B-8ED6-1C4446C0863D}">
      <dgm:prSet/>
      <dgm:spPr/>
      <dgm:t>
        <a:bodyPr/>
        <a:lstStyle/>
        <a:p>
          <a:endParaRPr lang="en-US"/>
        </a:p>
      </dgm:t>
    </dgm:pt>
    <dgm:pt modelId="{8E4487F9-268A-4EF1-8163-896511E1BDB4}" type="sibTrans" cxnId="{EF68B2CB-C6E3-458B-8ED6-1C4446C0863D}">
      <dgm:prSet/>
      <dgm:spPr/>
      <dgm:t>
        <a:bodyPr/>
        <a:lstStyle/>
        <a:p>
          <a:endParaRPr lang="en-US"/>
        </a:p>
      </dgm:t>
    </dgm:pt>
    <dgm:pt modelId="{68F7BDD9-1DBC-4375-845D-512A684E2F00}">
      <dgm:prSet phldrT="[Text]" phldr="1"/>
      <dgm:spPr/>
      <dgm:t>
        <a:bodyPr/>
        <a:lstStyle/>
        <a:p>
          <a:endParaRPr lang="en-US"/>
        </a:p>
      </dgm:t>
    </dgm:pt>
    <dgm:pt modelId="{56826F52-4A5B-459E-886B-6FA57E94AAF1}" type="parTrans" cxnId="{32C7E981-F71A-46D0-92B1-BEEC6B295F45}">
      <dgm:prSet/>
      <dgm:spPr/>
      <dgm:t>
        <a:bodyPr/>
        <a:lstStyle/>
        <a:p>
          <a:endParaRPr lang="en-US"/>
        </a:p>
      </dgm:t>
    </dgm:pt>
    <dgm:pt modelId="{68A078EE-23D9-4E2A-9B5B-2DD98B13B00F}" type="sibTrans" cxnId="{32C7E981-F71A-46D0-92B1-BEEC6B295F45}">
      <dgm:prSet/>
      <dgm:spPr/>
      <dgm:t>
        <a:bodyPr/>
        <a:lstStyle/>
        <a:p>
          <a:endParaRPr lang="en-US"/>
        </a:p>
      </dgm:t>
    </dgm:pt>
    <dgm:pt modelId="{E79E01AA-D6D9-406F-931F-72879A04A0E9}">
      <dgm:prSet/>
      <dgm:spPr/>
      <dgm:t>
        <a:bodyPr/>
        <a:lstStyle/>
        <a:p>
          <a:r>
            <a:rPr lang="en-US"/>
            <a:t>Modernizing HEIs by promoting reform.</a:t>
          </a:r>
          <a:endParaRPr lang="en-US" dirty="0"/>
        </a:p>
      </dgm:t>
    </dgm:pt>
    <dgm:pt modelId="{B433223E-8A44-465B-A450-55D9D372AAC0}" type="parTrans" cxnId="{26A444DA-DC99-4930-9A28-50DD9DD16052}">
      <dgm:prSet/>
      <dgm:spPr/>
      <dgm:t>
        <a:bodyPr/>
        <a:lstStyle/>
        <a:p>
          <a:endParaRPr lang="en-US"/>
        </a:p>
      </dgm:t>
    </dgm:pt>
    <dgm:pt modelId="{8E56D9B7-6925-4B75-8F55-668D75F3CD0B}" type="sibTrans" cxnId="{26A444DA-DC99-4930-9A28-50DD9DD16052}">
      <dgm:prSet/>
      <dgm:spPr/>
      <dgm:t>
        <a:bodyPr/>
        <a:lstStyle/>
        <a:p>
          <a:endParaRPr lang="en-US"/>
        </a:p>
      </dgm:t>
    </dgm:pt>
    <dgm:pt modelId="{AE2E990E-6A4B-4AB0-9E88-72C5DFA10DFC}">
      <dgm:prSet/>
      <dgm:spPr/>
      <dgm:t>
        <a:bodyPr/>
        <a:lstStyle/>
        <a:p>
          <a:r>
            <a:rPr lang="fr-BE" dirty="0" err="1"/>
            <a:t>Introducing</a:t>
          </a:r>
          <a:r>
            <a:rPr lang="fr-BE" dirty="0"/>
            <a:t> </a:t>
          </a:r>
          <a:r>
            <a:rPr lang="fr-BE" dirty="0" err="1"/>
            <a:t>practical</a:t>
          </a:r>
          <a:r>
            <a:rPr lang="fr-BE" dirty="0"/>
            <a:t> </a:t>
          </a:r>
          <a:r>
            <a:rPr lang="fr-BE" dirty="0" err="1"/>
            <a:t>learning</a:t>
          </a:r>
          <a:r>
            <a:rPr lang="fr-BE" dirty="0"/>
            <a:t> </a:t>
          </a:r>
          <a:r>
            <a:rPr lang="fr-BE" dirty="0" err="1"/>
            <a:t>schemes</a:t>
          </a:r>
          <a:r>
            <a:rPr lang="fr-BE" dirty="0"/>
            <a:t> </a:t>
          </a:r>
          <a:r>
            <a:rPr lang="fr-BE" dirty="0" err="1"/>
            <a:t>with</a:t>
          </a:r>
          <a:r>
            <a:rPr lang="fr-BE" dirty="0"/>
            <a:t> a </a:t>
          </a:r>
          <a:r>
            <a:rPr lang="fr-BE" dirty="0" err="1"/>
            <a:t>link</a:t>
          </a:r>
          <a:r>
            <a:rPr lang="fr-BE" dirty="0"/>
            <a:t> to business.</a:t>
          </a:r>
        </a:p>
      </dgm:t>
    </dgm:pt>
    <dgm:pt modelId="{CC6EC351-69A6-44EE-B4F3-330547533FFD}" type="parTrans" cxnId="{DE64DE58-DC9D-41D1-85BA-E9E0DE58E7A6}">
      <dgm:prSet/>
      <dgm:spPr/>
      <dgm:t>
        <a:bodyPr/>
        <a:lstStyle/>
        <a:p>
          <a:endParaRPr lang="en-US"/>
        </a:p>
      </dgm:t>
    </dgm:pt>
    <dgm:pt modelId="{40A7D5F6-024F-445C-8371-BE20F9A2DEA9}" type="sibTrans" cxnId="{DE64DE58-DC9D-41D1-85BA-E9E0DE58E7A6}">
      <dgm:prSet/>
      <dgm:spPr/>
      <dgm:t>
        <a:bodyPr/>
        <a:lstStyle/>
        <a:p>
          <a:endParaRPr lang="en-US"/>
        </a:p>
      </dgm:t>
    </dgm:pt>
    <dgm:pt modelId="{DF525B78-72B1-416F-8683-B13BDDE76E4D}">
      <dgm:prSet/>
      <dgm:spPr/>
      <dgm:t>
        <a:bodyPr/>
        <a:lstStyle/>
        <a:p>
          <a:r>
            <a:rPr lang="fr-BE"/>
            <a:t>Implementation of new learning methods.</a:t>
          </a:r>
          <a:endParaRPr lang="fr-BE" dirty="0"/>
        </a:p>
      </dgm:t>
    </dgm:pt>
    <dgm:pt modelId="{EABAC117-2595-4610-94D3-AD9887DF84A0}" type="parTrans" cxnId="{7E60A385-652A-431D-9535-53BE88526FEF}">
      <dgm:prSet/>
      <dgm:spPr/>
      <dgm:t>
        <a:bodyPr/>
        <a:lstStyle/>
        <a:p>
          <a:endParaRPr lang="en-US"/>
        </a:p>
      </dgm:t>
    </dgm:pt>
    <dgm:pt modelId="{11312D42-73E9-44AD-8C46-71DCEDA3767D}" type="sibTrans" cxnId="{7E60A385-652A-431D-9535-53BE88526FEF}">
      <dgm:prSet/>
      <dgm:spPr/>
      <dgm:t>
        <a:bodyPr/>
        <a:lstStyle/>
        <a:p>
          <a:endParaRPr lang="en-US"/>
        </a:p>
      </dgm:t>
    </dgm:pt>
    <dgm:pt modelId="{7687311B-AFB5-4763-B23A-70663E926776}">
      <dgm:prSet/>
      <dgm:spPr/>
      <dgm:t>
        <a:bodyPr/>
        <a:lstStyle/>
        <a:p>
          <a:r>
            <a:rPr lang="fr-BE" dirty="0" err="1"/>
            <a:t>Innovative</a:t>
          </a:r>
          <a:r>
            <a:rPr lang="fr-BE" dirty="0"/>
            <a:t> curricula </a:t>
          </a:r>
          <a:r>
            <a:rPr lang="fr-BE" dirty="0" err="1"/>
            <a:t>linked</a:t>
          </a:r>
          <a:r>
            <a:rPr lang="fr-BE" dirty="0"/>
            <a:t> to </a:t>
          </a:r>
          <a:r>
            <a:rPr lang="fr-BE" dirty="0" err="1"/>
            <a:t>bussiness</a:t>
          </a:r>
          <a:r>
            <a:rPr lang="fr-BE" dirty="0"/>
            <a:t>.</a:t>
          </a:r>
        </a:p>
      </dgm:t>
    </dgm:pt>
    <dgm:pt modelId="{AF213BDE-1E0B-4B0B-9BC7-F5446F458BB7}" type="parTrans" cxnId="{3EDCD707-2075-4361-8ADC-2C3D94701139}">
      <dgm:prSet/>
      <dgm:spPr/>
      <dgm:t>
        <a:bodyPr/>
        <a:lstStyle/>
        <a:p>
          <a:endParaRPr lang="en-US"/>
        </a:p>
      </dgm:t>
    </dgm:pt>
    <dgm:pt modelId="{BB975D84-6354-4964-99C2-06CE74425C5C}" type="sibTrans" cxnId="{3EDCD707-2075-4361-8ADC-2C3D94701139}">
      <dgm:prSet/>
      <dgm:spPr/>
      <dgm:t>
        <a:bodyPr/>
        <a:lstStyle/>
        <a:p>
          <a:endParaRPr lang="en-US"/>
        </a:p>
      </dgm:t>
    </dgm:pt>
    <dgm:pt modelId="{7A2D9AAE-B4A3-48D2-9D0A-7E299E99048F}">
      <dgm:prSet/>
      <dgm:spPr/>
      <dgm:t>
        <a:bodyPr/>
        <a:lstStyle/>
        <a:p>
          <a:r>
            <a:rPr lang="fr-BE"/>
            <a:t>Introducing practical learning schemes</a:t>
          </a:r>
          <a:endParaRPr lang="fr-BE" dirty="0"/>
        </a:p>
      </dgm:t>
    </dgm:pt>
    <dgm:pt modelId="{B7684E76-2E1E-4991-BB09-A54CC36D1224}" type="parTrans" cxnId="{C28537A1-4E17-480E-8323-829D5D75584E}">
      <dgm:prSet/>
      <dgm:spPr/>
      <dgm:t>
        <a:bodyPr/>
        <a:lstStyle/>
        <a:p>
          <a:endParaRPr lang="en-US"/>
        </a:p>
      </dgm:t>
    </dgm:pt>
    <dgm:pt modelId="{0A26B38E-9B8D-4F41-BF68-DA4E5B5FAE74}" type="sibTrans" cxnId="{C28537A1-4E17-480E-8323-829D5D75584E}">
      <dgm:prSet/>
      <dgm:spPr/>
      <dgm:t>
        <a:bodyPr/>
        <a:lstStyle/>
        <a:p>
          <a:endParaRPr lang="en-US"/>
        </a:p>
      </dgm:t>
    </dgm:pt>
    <dgm:pt modelId="{B7CDECCD-1053-473A-980B-82DBCD257F0E}">
      <dgm:prSet/>
      <dgm:spPr/>
      <dgm:t>
        <a:bodyPr/>
        <a:lstStyle/>
        <a:p>
          <a:r>
            <a:rPr lang="fr-BE"/>
            <a:t>Reform governance and management at HEIs.</a:t>
          </a:r>
          <a:endParaRPr lang="en-US" dirty="0"/>
        </a:p>
      </dgm:t>
    </dgm:pt>
    <dgm:pt modelId="{DD124C8E-69EE-4AE7-9CA8-DDEBCE4A95B9}" type="parTrans" cxnId="{7D63F1EE-E53D-4A20-B2FA-A949CE15D38F}">
      <dgm:prSet/>
      <dgm:spPr/>
      <dgm:t>
        <a:bodyPr/>
        <a:lstStyle/>
        <a:p>
          <a:endParaRPr lang="en-US"/>
        </a:p>
      </dgm:t>
    </dgm:pt>
    <dgm:pt modelId="{CAD24F70-4C19-4B81-BA78-F885ABBC3A82}" type="sibTrans" cxnId="{7D63F1EE-E53D-4A20-B2FA-A949CE15D38F}">
      <dgm:prSet/>
      <dgm:spPr/>
      <dgm:t>
        <a:bodyPr/>
        <a:lstStyle/>
        <a:p>
          <a:endParaRPr lang="en-US"/>
        </a:p>
      </dgm:t>
    </dgm:pt>
    <dgm:pt modelId="{38889292-1EA5-4559-95B0-F980155292D8}" type="pres">
      <dgm:prSet presAssocID="{DC1EB5C6-D3CB-4CCB-BF0F-6A6B70F7BC23}" presName="Name0" presStyleCnt="0">
        <dgm:presLayoutVars>
          <dgm:chMax val="7"/>
          <dgm:chPref val="7"/>
          <dgm:dir/>
        </dgm:presLayoutVars>
      </dgm:prSet>
      <dgm:spPr/>
      <dgm:t>
        <a:bodyPr/>
        <a:lstStyle/>
        <a:p>
          <a:endParaRPr lang="en-US"/>
        </a:p>
      </dgm:t>
    </dgm:pt>
    <dgm:pt modelId="{9FB8F9B3-765F-4157-824E-2205B9FF0B83}" type="pres">
      <dgm:prSet presAssocID="{DC1EB5C6-D3CB-4CCB-BF0F-6A6B70F7BC23}" presName="Name1" presStyleCnt="0"/>
      <dgm:spPr/>
    </dgm:pt>
    <dgm:pt modelId="{B22DE2E7-C929-4CF4-AE4C-0FBF89BC14DB}" type="pres">
      <dgm:prSet presAssocID="{DC1EB5C6-D3CB-4CCB-BF0F-6A6B70F7BC23}" presName="cycle" presStyleCnt="0"/>
      <dgm:spPr/>
    </dgm:pt>
    <dgm:pt modelId="{F188E352-A7D5-4CEE-922B-4654D3D3CDC7}" type="pres">
      <dgm:prSet presAssocID="{DC1EB5C6-D3CB-4CCB-BF0F-6A6B70F7BC23}" presName="srcNode" presStyleLbl="node1" presStyleIdx="0" presStyleCnt="7"/>
      <dgm:spPr/>
    </dgm:pt>
    <dgm:pt modelId="{3F3DF89C-9E12-45F1-9076-CBA201A37E3B}" type="pres">
      <dgm:prSet presAssocID="{DC1EB5C6-D3CB-4CCB-BF0F-6A6B70F7BC23}" presName="conn" presStyleLbl="parChTrans1D2" presStyleIdx="0" presStyleCnt="1"/>
      <dgm:spPr/>
      <dgm:t>
        <a:bodyPr/>
        <a:lstStyle/>
        <a:p>
          <a:endParaRPr lang="en-US"/>
        </a:p>
      </dgm:t>
    </dgm:pt>
    <dgm:pt modelId="{1E1352A5-ADE1-41B1-BD50-DF4F7FDC850D}" type="pres">
      <dgm:prSet presAssocID="{DC1EB5C6-D3CB-4CCB-BF0F-6A6B70F7BC23}" presName="extraNode" presStyleLbl="node1" presStyleIdx="0" presStyleCnt="7"/>
      <dgm:spPr/>
    </dgm:pt>
    <dgm:pt modelId="{C7CB854C-6589-439E-8D6C-330C0C3A2B33}" type="pres">
      <dgm:prSet presAssocID="{DC1EB5C6-D3CB-4CCB-BF0F-6A6B70F7BC23}" presName="dstNode" presStyleLbl="node1" presStyleIdx="0" presStyleCnt="7"/>
      <dgm:spPr/>
    </dgm:pt>
    <dgm:pt modelId="{F4FFFD04-1D56-49E9-BC9D-F0AAEBA50806}" type="pres">
      <dgm:prSet presAssocID="{703F53F2-36E8-47EE-9B9C-C4A1F461E613}" presName="text_1" presStyleLbl="node1" presStyleIdx="0" presStyleCnt="7">
        <dgm:presLayoutVars>
          <dgm:bulletEnabled val="1"/>
        </dgm:presLayoutVars>
      </dgm:prSet>
      <dgm:spPr/>
      <dgm:t>
        <a:bodyPr/>
        <a:lstStyle/>
        <a:p>
          <a:endParaRPr lang="en-US"/>
        </a:p>
      </dgm:t>
    </dgm:pt>
    <dgm:pt modelId="{109CFB71-7458-4BDC-B23A-3A37C6030D57}" type="pres">
      <dgm:prSet presAssocID="{703F53F2-36E8-47EE-9B9C-C4A1F461E613}" presName="accent_1" presStyleCnt="0"/>
      <dgm:spPr/>
    </dgm:pt>
    <dgm:pt modelId="{0C5D11B4-C892-47B5-A344-87F71268DDE6}" type="pres">
      <dgm:prSet presAssocID="{703F53F2-36E8-47EE-9B9C-C4A1F461E613}" presName="accentRepeatNode" presStyleLbl="solidFgAcc1" presStyleIdx="0" presStyleCnt="7"/>
      <dgm:spPr/>
    </dgm:pt>
    <dgm:pt modelId="{D1E47C58-ADF4-4856-BEFA-14CA9C7BE388}" type="pres">
      <dgm:prSet presAssocID="{E79E01AA-D6D9-406F-931F-72879A04A0E9}" presName="text_2" presStyleLbl="node1" presStyleIdx="1" presStyleCnt="7">
        <dgm:presLayoutVars>
          <dgm:bulletEnabled val="1"/>
        </dgm:presLayoutVars>
      </dgm:prSet>
      <dgm:spPr/>
      <dgm:t>
        <a:bodyPr/>
        <a:lstStyle/>
        <a:p>
          <a:endParaRPr lang="en-US"/>
        </a:p>
      </dgm:t>
    </dgm:pt>
    <dgm:pt modelId="{9531A507-9405-40B7-B4B5-6EBA26472D13}" type="pres">
      <dgm:prSet presAssocID="{E79E01AA-D6D9-406F-931F-72879A04A0E9}" presName="accent_2" presStyleCnt="0"/>
      <dgm:spPr/>
    </dgm:pt>
    <dgm:pt modelId="{C32A19D7-5E30-410E-B7A5-0335BB5979B1}" type="pres">
      <dgm:prSet presAssocID="{E79E01AA-D6D9-406F-931F-72879A04A0E9}" presName="accentRepeatNode" presStyleLbl="solidFgAcc1" presStyleIdx="1" presStyleCnt="7"/>
      <dgm:spPr/>
    </dgm:pt>
    <dgm:pt modelId="{1EEAF1ED-F002-416B-A479-6741DDED26C1}" type="pres">
      <dgm:prSet presAssocID="{AE2E990E-6A4B-4AB0-9E88-72C5DFA10DFC}" presName="text_3" presStyleLbl="node1" presStyleIdx="2" presStyleCnt="7">
        <dgm:presLayoutVars>
          <dgm:bulletEnabled val="1"/>
        </dgm:presLayoutVars>
      </dgm:prSet>
      <dgm:spPr/>
      <dgm:t>
        <a:bodyPr/>
        <a:lstStyle/>
        <a:p>
          <a:endParaRPr lang="en-US"/>
        </a:p>
      </dgm:t>
    </dgm:pt>
    <dgm:pt modelId="{E6307482-89E9-4BDD-91A2-4B5EB56059C2}" type="pres">
      <dgm:prSet presAssocID="{AE2E990E-6A4B-4AB0-9E88-72C5DFA10DFC}" presName="accent_3" presStyleCnt="0"/>
      <dgm:spPr/>
    </dgm:pt>
    <dgm:pt modelId="{977EF67E-F6EF-4621-B1E3-D870F66F0647}" type="pres">
      <dgm:prSet presAssocID="{AE2E990E-6A4B-4AB0-9E88-72C5DFA10DFC}" presName="accentRepeatNode" presStyleLbl="solidFgAcc1" presStyleIdx="2" presStyleCnt="7"/>
      <dgm:spPr/>
    </dgm:pt>
    <dgm:pt modelId="{B8F5300A-7E0E-45C1-9EEB-4ED944E219C9}" type="pres">
      <dgm:prSet presAssocID="{DF525B78-72B1-416F-8683-B13BDDE76E4D}" presName="text_4" presStyleLbl="node1" presStyleIdx="3" presStyleCnt="7">
        <dgm:presLayoutVars>
          <dgm:bulletEnabled val="1"/>
        </dgm:presLayoutVars>
      </dgm:prSet>
      <dgm:spPr/>
      <dgm:t>
        <a:bodyPr/>
        <a:lstStyle/>
        <a:p>
          <a:endParaRPr lang="en-US"/>
        </a:p>
      </dgm:t>
    </dgm:pt>
    <dgm:pt modelId="{9CE87FB8-F675-4DA4-99AF-D79F061E9949}" type="pres">
      <dgm:prSet presAssocID="{DF525B78-72B1-416F-8683-B13BDDE76E4D}" presName="accent_4" presStyleCnt="0"/>
      <dgm:spPr/>
    </dgm:pt>
    <dgm:pt modelId="{07C90C31-E51D-4AEB-8869-F68689F4AB27}" type="pres">
      <dgm:prSet presAssocID="{DF525B78-72B1-416F-8683-B13BDDE76E4D}" presName="accentRepeatNode" presStyleLbl="solidFgAcc1" presStyleIdx="3" presStyleCnt="7"/>
      <dgm:spPr/>
    </dgm:pt>
    <dgm:pt modelId="{F238F73D-3760-474B-B2A1-613384A992BF}" type="pres">
      <dgm:prSet presAssocID="{7687311B-AFB5-4763-B23A-70663E926776}" presName="text_5" presStyleLbl="node1" presStyleIdx="4" presStyleCnt="7">
        <dgm:presLayoutVars>
          <dgm:bulletEnabled val="1"/>
        </dgm:presLayoutVars>
      </dgm:prSet>
      <dgm:spPr/>
      <dgm:t>
        <a:bodyPr/>
        <a:lstStyle/>
        <a:p>
          <a:endParaRPr lang="en-US"/>
        </a:p>
      </dgm:t>
    </dgm:pt>
    <dgm:pt modelId="{0F2A9D9D-C95F-47C8-8B1B-F6822E195727}" type="pres">
      <dgm:prSet presAssocID="{7687311B-AFB5-4763-B23A-70663E926776}" presName="accent_5" presStyleCnt="0"/>
      <dgm:spPr/>
    </dgm:pt>
    <dgm:pt modelId="{53442AB8-1ED0-42D4-B945-4ED62CC2B435}" type="pres">
      <dgm:prSet presAssocID="{7687311B-AFB5-4763-B23A-70663E926776}" presName="accentRepeatNode" presStyleLbl="solidFgAcc1" presStyleIdx="4" presStyleCnt="7"/>
      <dgm:spPr/>
    </dgm:pt>
    <dgm:pt modelId="{75AB8173-AE69-45AD-A1EC-3D8E8196311C}" type="pres">
      <dgm:prSet presAssocID="{7A2D9AAE-B4A3-48D2-9D0A-7E299E99048F}" presName="text_6" presStyleLbl="node1" presStyleIdx="5" presStyleCnt="7">
        <dgm:presLayoutVars>
          <dgm:bulletEnabled val="1"/>
        </dgm:presLayoutVars>
      </dgm:prSet>
      <dgm:spPr/>
      <dgm:t>
        <a:bodyPr/>
        <a:lstStyle/>
        <a:p>
          <a:endParaRPr lang="en-US"/>
        </a:p>
      </dgm:t>
    </dgm:pt>
    <dgm:pt modelId="{AB94DE4E-26B2-48B7-B8EC-6DDA6CFDD252}" type="pres">
      <dgm:prSet presAssocID="{7A2D9AAE-B4A3-48D2-9D0A-7E299E99048F}" presName="accent_6" presStyleCnt="0"/>
      <dgm:spPr/>
    </dgm:pt>
    <dgm:pt modelId="{054F0592-93CB-40E5-9EC8-93CCD6DC2E27}" type="pres">
      <dgm:prSet presAssocID="{7A2D9AAE-B4A3-48D2-9D0A-7E299E99048F}" presName="accentRepeatNode" presStyleLbl="solidFgAcc1" presStyleIdx="5" presStyleCnt="7"/>
      <dgm:spPr/>
    </dgm:pt>
    <dgm:pt modelId="{2E027C1A-82E6-4F9F-A5EC-824F82E016F2}" type="pres">
      <dgm:prSet presAssocID="{B7CDECCD-1053-473A-980B-82DBCD257F0E}" presName="text_7" presStyleLbl="node1" presStyleIdx="6" presStyleCnt="7">
        <dgm:presLayoutVars>
          <dgm:bulletEnabled val="1"/>
        </dgm:presLayoutVars>
      </dgm:prSet>
      <dgm:spPr/>
      <dgm:t>
        <a:bodyPr/>
        <a:lstStyle/>
        <a:p>
          <a:endParaRPr lang="en-US"/>
        </a:p>
      </dgm:t>
    </dgm:pt>
    <dgm:pt modelId="{2A81D7C1-5F31-414B-BB75-CA127B547B61}" type="pres">
      <dgm:prSet presAssocID="{B7CDECCD-1053-473A-980B-82DBCD257F0E}" presName="accent_7" presStyleCnt="0"/>
      <dgm:spPr/>
    </dgm:pt>
    <dgm:pt modelId="{21664644-FE91-4A21-AF25-2A1D30672F8E}" type="pres">
      <dgm:prSet presAssocID="{B7CDECCD-1053-473A-980B-82DBCD257F0E}" presName="accentRepeatNode" presStyleLbl="solidFgAcc1" presStyleIdx="6" presStyleCnt="7"/>
      <dgm:spPr/>
    </dgm:pt>
  </dgm:ptLst>
  <dgm:cxnLst>
    <dgm:cxn modelId="{7E60A385-652A-431D-9535-53BE88526FEF}" srcId="{DC1EB5C6-D3CB-4CCB-BF0F-6A6B70F7BC23}" destId="{DF525B78-72B1-416F-8683-B13BDDE76E4D}" srcOrd="3" destOrd="0" parTransId="{EABAC117-2595-4610-94D3-AD9887DF84A0}" sibTransId="{11312D42-73E9-44AD-8C46-71DCEDA3767D}"/>
    <dgm:cxn modelId="{D5A3E154-9752-4FC8-B796-34FC047D7E19}" type="presOf" srcId="{B4E55410-539F-47EF-BC4D-5B7BB2578982}" destId="{3F3DF89C-9E12-45F1-9076-CBA201A37E3B}" srcOrd="0" destOrd="0" presId="urn:microsoft.com/office/officeart/2008/layout/VerticalCurvedList"/>
    <dgm:cxn modelId="{26A444DA-DC99-4930-9A28-50DD9DD16052}" srcId="{DC1EB5C6-D3CB-4CCB-BF0F-6A6B70F7BC23}" destId="{E79E01AA-D6D9-406F-931F-72879A04A0E9}" srcOrd="1" destOrd="0" parTransId="{B433223E-8A44-465B-A450-55D9D372AAC0}" sibTransId="{8E56D9B7-6925-4B75-8F55-668D75F3CD0B}"/>
    <dgm:cxn modelId="{3EDCD707-2075-4361-8ADC-2C3D94701139}" srcId="{DC1EB5C6-D3CB-4CCB-BF0F-6A6B70F7BC23}" destId="{7687311B-AFB5-4763-B23A-70663E926776}" srcOrd="4" destOrd="0" parTransId="{AF213BDE-1E0B-4B0B-9BC7-F5446F458BB7}" sibTransId="{BB975D84-6354-4964-99C2-06CE74425C5C}"/>
    <dgm:cxn modelId="{A6C3A619-846A-4B9F-ACEC-E88053C9BE64}" type="presOf" srcId="{703F53F2-36E8-47EE-9B9C-C4A1F461E613}" destId="{F4FFFD04-1D56-49E9-BC9D-F0AAEBA50806}" srcOrd="0" destOrd="0" presId="urn:microsoft.com/office/officeart/2008/layout/VerticalCurvedList"/>
    <dgm:cxn modelId="{DE00CEB0-594E-43E9-AE55-E87916DE0240}" type="presOf" srcId="{7687311B-AFB5-4763-B23A-70663E926776}" destId="{F238F73D-3760-474B-B2A1-613384A992BF}" srcOrd="0" destOrd="0" presId="urn:microsoft.com/office/officeart/2008/layout/VerticalCurvedList"/>
    <dgm:cxn modelId="{7D63F1EE-E53D-4A20-B2FA-A949CE15D38F}" srcId="{DC1EB5C6-D3CB-4CCB-BF0F-6A6B70F7BC23}" destId="{B7CDECCD-1053-473A-980B-82DBCD257F0E}" srcOrd="6" destOrd="0" parTransId="{DD124C8E-69EE-4AE7-9CA8-DDEBCE4A95B9}" sibTransId="{CAD24F70-4C19-4B81-BA78-F885ABBC3A82}"/>
    <dgm:cxn modelId="{32C7E981-F71A-46D0-92B1-BEEC6B295F45}" srcId="{DC1EB5C6-D3CB-4CCB-BF0F-6A6B70F7BC23}" destId="{68F7BDD9-1DBC-4375-845D-512A684E2F00}" srcOrd="8" destOrd="0" parTransId="{56826F52-4A5B-459E-886B-6FA57E94AAF1}" sibTransId="{68A078EE-23D9-4E2A-9B5B-2DD98B13B00F}"/>
    <dgm:cxn modelId="{303547A1-640A-4C5D-9DEC-5294BED5B7A1}" type="presOf" srcId="{DC1EB5C6-D3CB-4CCB-BF0F-6A6B70F7BC23}" destId="{38889292-1EA5-4559-95B0-F980155292D8}" srcOrd="0" destOrd="0" presId="urn:microsoft.com/office/officeart/2008/layout/VerticalCurvedList"/>
    <dgm:cxn modelId="{C28537A1-4E17-480E-8323-829D5D75584E}" srcId="{DC1EB5C6-D3CB-4CCB-BF0F-6A6B70F7BC23}" destId="{7A2D9AAE-B4A3-48D2-9D0A-7E299E99048F}" srcOrd="5" destOrd="0" parTransId="{B7684E76-2E1E-4991-BB09-A54CC36D1224}" sibTransId="{0A26B38E-9B8D-4F41-BF68-DA4E5B5FAE74}"/>
    <dgm:cxn modelId="{D4DF7295-067D-4C6F-AB72-3E4F50689BB2}" type="presOf" srcId="{E79E01AA-D6D9-406F-931F-72879A04A0E9}" destId="{D1E47C58-ADF4-4856-BEFA-14CA9C7BE388}" srcOrd="0" destOrd="0" presId="urn:microsoft.com/office/officeart/2008/layout/VerticalCurvedList"/>
    <dgm:cxn modelId="{7DAF2739-03A2-4029-9408-80AED2D304F7}" srcId="{DC1EB5C6-D3CB-4CCB-BF0F-6A6B70F7BC23}" destId="{703F53F2-36E8-47EE-9B9C-C4A1F461E613}" srcOrd="0" destOrd="0" parTransId="{DA4C4C2A-AD30-4753-A7F0-AB4D5282D89B}" sibTransId="{B4E55410-539F-47EF-BC4D-5B7BB2578982}"/>
    <dgm:cxn modelId="{EF68B2CB-C6E3-458B-8ED6-1C4446C0863D}" srcId="{DC1EB5C6-D3CB-4CCB-BF0F-6A6B70F7BC23}" destId="{28A336C0-8DD3-4EB5-A2D1-100604D10492}" srcOrd="7" destOrd="0" parTransId="{300DA9E2-0D82-4BEC-8CA8-4A1852FCB980}" sibTransId="{8E4487F9-268A-4EF1-8163-896511E1BDB4}"/>
    <dgm:cxn modelId="{DE64DE58-DC9D-41D1-85BA-E9E0DE58E7A6}" srcId="{DC1EB5C6-D3CB-4CCB-BF0F-6A6B70F7BC23}" destId="{AE2E990E-6A4B-4AB0-9E88-72C5DFA10DFC}" srcOrd="2" destOrd="0" parTransId="{CC6EC351-69A6-44EE-B4F3-330547533FFD}" sibTransId="{40A7D5F6-024F-445C-8371-BE20F9A2DEA9}"/>
    <dgm:cxn modelId="{54ACDFCE-9360-4007-9139-5E2F2FFF84ED}" type="presOf" srcId="{DF525B78-72B1-416F-8683-B13BDDE76E4D}" destId="{B8F5300A-7E0E-45C1-9EEB-4ED944E219C9}" srcOrd="0" destOrd="0" presId="urn:microsoft.com/office/officeart/2008/layout/VerticalCurvedList"/>
    <dgm:cxn modelId="{7D03FD19-C427-479F-9350-B3573199D29C}" type="presOf" srcId="{B7CDECCD-1053-473A-980B-82DBCD257F0E}" destId="{2E027C1A-82E6-4F9F-A5EC-824F82E016F2}" srcOrd="0" destOrd="0" presId="urn:microsoft.com/office/officeart/2008/layout/VerticalCurvedList"/>
    <dgm:cxn modelId="{E0D2F86C-5AFB-420E-A180-5E7043EB1DFB}" type="presOf" srcId="{AE2E990E-6A4B-4AB0-9E88-72C5DFA10DFC}" destId="{1EEAF1ED-F002-416B-A479-6741DDED26C1}" srcOrd="0" destOrd="0" presId="urn:microsoft.com/office/officeart/2008/layout/VerticalCurvedList"/>
    <dgm:cxn modelId="{95A5C971-2279-48A1-BC4B-97BAC41C4468}" type="presOf" srcId="{7A2D9AAE-B4A3-48D2-9D0A-7E299E99048F}" destId="{75AB8173-AE69-45AD-A1EC-3D8E8196311C}" srcOrd="0" destOrd="0" presId="urn:microsoft.com/office/officeart/2008/layout/VerticalCurvedList"/>
    <dgm:cxn modelId="{FC70EBA1-E524-4480-A2DE-F122EB76CD37}" type="presParOf" srcId="{38889292-1EA5-4559-95B0-F980155292D8}" destId="{9FB8F9B3-765F-4157-824E-2205B9FF0B83}" srcOrd="0" destOrd="0" presId="urn:microsoft.com/office/officeart/2008/layout/VerticalCurvedList"/>
    <dgm:cxn modelId="{1A4ABE48-97FC-48A0-B61B-8B47C7D29C0C}" type="presParOf" srcId="{9FB8F9B3-765F-4157-824E-2205B9FF0B83}" destId="{B22DE2E7-C929-4CF4-AE4C-0FBF89BC14DB}" srcOrd="0" destOrd="0" presId="urn:microsoft.com/office/officeart/2008/layout/VerticalCurvedList"/>
    <dgm:cxn modelId="{E7728532-B463-49E8-B770-7BF61FB056F9}" type="presParOf" srcId="{B22DE2E7-C929-4CF4-AE4C-0FBF89BC14DB}" destId="{F188E352-A7D5-4CEE-922B-4654D3D3CDC7}" srcOrd="0" destOrd="0" presId="urn:microsoft.com/office/officeart/2008/layout/VerticalCurvedList"/>
    <dgm:cxn modelId="{A351B611-9C0E-4B7F-9A11-2A0A75C72DCB}" type="presParOf" srcId="{B22DE2E7-C929-4CF4-AE4C-0FBF89BC14DB}" destId="{3F3DF89C-9E12-45F1-9076-CBA201A37E3B}" srcOrd="1" destOrd="0" presId="urn:microsoft.com/office/officeart/2008/layout/VerticalCurvedList"/>
    <dgm:cxn modelId="{1CB3C412-79F2-45A9-BDDA-01316573483A}" type="presParOf" srcId="{B22DE2E7-C929-4CF4-AE4C-0FBF89BC14DB}" destId="{1E1352A5-ADE1-41B1-BD50-DF4F7FDC850D}" srcOrd="2" destOrd="0" presId="urn:microsoft.com/office/officeart/2008/layout/VerticalCurvedList"/>
    <dgm:cxn modelId="{48FD03BC-CA47-4465-847F-A7722D6E1853}" type="presParOf" srcId="{B22DE2E7-C929-4CF4-AE4C-0FBF89BC14DB}" destId="{C7CB854C-6589-439E-8D6C-330C0C3A2B33}" srcOrd="3" destOrd="0" presId="urn:microsoft.com/office/officeart/2008/layout/VerticalCurvedList"/>
    <dgm:cxn modelId="{A512728F-D666-4366-AB87-D2105CFB97B3}" type="presParOf" srcId="{9FB8F9B3-765F-4157-824E-2205B9FF0B83}" destId="{F4FFFD04-1D56-49E9-BC9D-F0AAEBA50806}" srcOrd="1" destOrd="0" presId="urn:microsoft.com/office/officeart/2008/layout/VerticalCurvedList"/>
    <dgm:cxn modelId="{AC9AE9D7-79F1-4DC3-A666-E4538B37C2B3}" type="presParOf" srcId="{9FB8F9B3-765F-4157-824E-2205B9FF0B83}" destId="{109CFB71-7458-4BDC-B23A-3A37C6030D57}" srcOrd="2" destOrd="0" presId="urn:microsoft.com/office/officeart/2008/layout/VerticalCurvedList"/>
    <dgm:cxn modelId="{74C04ED3-E71B-4AA1-A703-55CE3CA8A30B}" type="presParOf" srcId="{109CFB71-7458-4BDC-B23A-3A37C6030D57}" destId="{0C5D11B4-C892-47B5-A344-87F71268DDE6}" srcOrd="0" destOrd="0" presId="urn:microsoft.com/office/officeart/2008/layout/VerticalCurvedList"/>
    <dgm:cxn modelId="{742EECD8-E0ED-4792-94AA-A8876CF284F3}" type="presParOf" srcId="{9FB8F9B3-765F-4157-824E-2205B9FF0B83}" destId="{D1E47C58-ADF4-4856-BEFA-14CA9C7BE388}" srcOrd="3" destOrd="0" presId="urn:microsoft.com/office/officeart/2008/layout/VerticalCurvedList"/>
    <dgm:cxn modelId="{AFF7CF02-2F49-4B30-954B-539422ECF4D2}" type="presParOf" srcId="{9FB8F9B3-765F-4157-824E-2205B9FF0B83}" destId="{9531A507-9405-40B7-B4B5-6EBA26472D13}" srcOrd="4" destOrd="0" presId="urn:microsoft.com/office/officeart/2008/layout/VerticalCurvedList"/>
    <dgm:cxn modelId="{227E8F6F-AFDB-42CA-B026-B975073202BB}" type="presParOf" srcId="{9531A507-9405-40B7-B4B5-6EBA26472D13}" destId="{C32A19D7-5E30-410E-B7A5-0335BB5979B1}" srcOrd="0" destOrd="0" presId="urn:microsoft.com/office/officeart/2008/layout/VerticalCurvedList"/>
    <dgm:cxn modelId="{A0EB90FF-3C3C-48CA-A7F5-14055231ADD6}" type="presParOf" srcId="{9FB8F9B3-765F-4157-824E-2205B9FF0B83}" destId="{1EEAF1ED-F002-416B-A479-6741DDED26C1}" srcOrd="5" destOrd="0" presId="urn:microsoft.com/office/officeart/2008/layout/VerticalCurvedList"/>
    <dgm:cxn modelId="{81AD9523-2D9E-4B4D-86D1-C68F406A02D5}" type="presParOf" srcId="{9FB8F9B3-765F-4157-824E-2205B9FF0B83}" destId="{E6307482-89E9-4BDD-91A2-4B5EB56059C2}" srcOrd="6" destOrd="0" presId="urn:microsoft.com/office/officeart/2008/layout/VerticalCurvedList"/>
    <dgm:cxn modelId="{F5C83E69-CC63-438D-BF8A-57F34E7172E7}" type="presParOf" srcId="{E6307482-89E9-4BDD-91A2-4B5EB56059C2}" destId="{977EF67E-F6EF-4621-B1E3-D870F66F0647}" srcOrd="0" destOrd="0" presId="urn:microsoft.com/office/officeart/2008/layout/VerticalCurvedList"/>
    <dgm:cxn modelId="{BBCBCE76-35E8-4F11-9503-9B093B19A2FB}" type="presParOf" srcId="{9FB8F9B3-765F-4157-824E-2205B9FF0B83}" destId="{B8F5300A-7E0E-45C1-9EEB-4ED944E219C9}" srcOrd="7" destOrd="0" presId="urn:microsoft.com/office/officeart/2008/layout/VerticalCurvedList"/>
    <dgm:cxn modelId="{F5A0D32E-7779-401B-AD11-55A803940F58}" type="presParOf" srcId="{9FB8F9B3-765F-4157-824E-2205B9FF0B83}" destId="{9CE87FB8-F675-4DA4-99AF-D79F061E9949}" srcOrd="8" destOrd="0" presId="urn:microsoft.com/office/officeart/2008/layout/VerticalCurvedList"/>
    <dgm:cxn modelId="{0D14688A-36A0-492C-B260-9EDB3883EFE1}" type="presParOf" srcId="{9CE87FB8-F675-4DA4-99AF-D79F061E9949}" destId="{07C90C31-E51D-4AEB-8869-F68689F4AB27}" srcOrd="0" destOrd="0" presId="urn:microsoft.com/office/officeart/2008/layout/VerticalCurvedList"/>
    <dgm:cxn modelId="{1F93872E-91E0-43BF-96E6-B73A92ED284A}" type="presParOf" srcId="{9FB8F9B3-765F-4157-824E-2205B9FF0B83}" destId="{F238F73D-3760-474B-B2A1-613384A992BF}" srcOrd="9" destOrd="0" presId="urn:microsoft.com/office/officeart/2008/layout/VerticalCurvedList"/>
    <dgm:cxn modelId="{59D8BCC8-F63A-4623-8D3E-570D518E0772}" type="presParOf" srcId="{9FB8F9B3-765F-4157-824E-2205B9FF0B83}" destId="{0F2A9D9D-C95F-47C8-8B1B-F6822E195727}" srcOrd="10" destOrd="0" presId="urn:microsoft.com/office/officeart/2008/layout/VerticalCurvedList"/>
    <dgm:cxn modelId="{EFDBD2AD-E975-4457-9F79-EDF003388816}" type="presParOf" srcId="{0F2A9D9D-C95F-47C8-8B1B-F6822E195727}" destId="{53442AB8-1ED0-42D4-B945-4ED62CC2B435}" srcOrd="0" destOrd="0" presId="urn:microsoft.com/office/officeart/2008/layout/VerticalCurvedList"/>
    <dgm:cxn modelId="{25EFAE8B-7F49-4E02-9ABC-76A572E6765B}" type="presParOf" srcId="{9FB8F9B3-765F-4157-824E-2205B9FF0B83}" destId="{75AB8173-AE69-45AD-A1EC-3D8E8196311C}" srcOrd="11" destOrd="0" presId="urn:microsoft.com/office/officeart/2008/layout/VerticalCurvedList"/>
    <dgm:cxn modelId="{7864486C-13F5-42E2-8E3F-1EE87C14EE1A}" type="presParOf" srcId="{9FB8F9B3-765F-4157-824E-2205B9FF0B83}" destId="{AB94DE4E-26B2-48B7-B8EC-6DDA6CFDD252}" srcOrd="12" destOrd="0" presId="urn:microsoft.com/office/officeart/2008/layout/VerticalCurvedList"/>
    <dgm:cxn modelId="{74528BD9-5637-4625-B8CD-908D2D8ACF8E}" type="presParOf" srcId="{AB94DE4E-26B2-48B7-B8EC-6DDA6CFDD252}" destId="{054F0592-93CB-40E5-9EC8-93CCD6DC2E27}" srcOrd="0" destOrd="0" presId="urn:microsoft.com/office/officeart/2008/layout/VerticalCurvedList"/>
    <dgm:cxn modelId="{7F4AF125-6B3C-428E-B44A-4725BBFE0F09}" type="presParOf" srcId="{9FB8F9B3-765F-4157-824E-2205B9FF0B83}" destId="{2E027C1A-82E6-4F9F-A5EC-824F82E016F2}" srcOrd="13" destOrd="0" presId="urn:microsoft.com/office/officeart/2008/layout/VerticalCurvedList"/>
    <dgm:cxn modelId="{1A664AD4-B614-4961-B7FD-F7D7526BE985}" type="presParOf" srcId="{9FB8F9B3-765F-4157-824E-2205B9FF0B83}" destId="{2A81D7C1-5F31-414B-BB75-CA127B547B61}" srcOrd="14" destOrd="0" presId="urn:microsoft.com/office/officeart/2008/layout/VerticalCurvedList"/>
    <dgm:cxn modelId="{866CE925-D744-49C1-A379-D8C6F9077974}" type="presParOf" srcId="{2A81D7C1-5F31-414B-BB75-CA127B547B61}" destId="{21664644-FE91-4A21-AF25-2A1D30672F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6F1FF-9B12-4F75-A911-811D4B20EA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7FF57D-C814-4A0B-965C-309E14520B94}" type="pres">
      <dgm:prSet presAssocID="{52C6F1FF-9B12-4F75-A911-811D4B20EA57}" presName="Name0" presStyleCnt="0">
        <dgm:presLayoutVars>
          <dgm:dir/>
          <dgm:animLvl val="lvl"/>
          <dgm:resizeHandles val="exact"/>
        </dgm:presLayoutVars>
      </dgm:prSet>
      <dgm:spPr/>
      <dgm:t>
        <a:bodyPr/>
        <a:lstStyle/>
        <a:p>
          <a:endParaRPr lang="en-US"/>
        </a:p>
      </dgm:t>
    </dgm:pt>
  </dgm:ptLst>
  <dgm:cxnLst>
    <dgm:cxn modelId="{37201D0C-6A96-4680-B79C-E791BD758787}" type="presOf" srcId="{52C6F1FF-9B12-4F75-A911-811D4B20EA57}" destId="{2D7FF57D-C814-4A0B-965C-309E14520B9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975A19-85AA-402C-A602-2999CDB9A43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726BD63C-3359-4293-B29B-A71E0F615BC4}">
      <dgm:prSet phldrT="[Text]"/>
      <dgm:spPr/>
      <dgm:t>
        <a:bodyPr/>
        <a:lstStyle/>
        <a:p>
          <a:r>
            <a:rPr lang="en-GB" dirty="0"/>
            <a:t>the </a:t>
          </a:r>
          <a:r>
            <a:rPr lang="en-GB" b="1" dirty="0"/>
            <a:t>design of innovative curricula </a:t>
          </a:r>
          <a:r>
            <a:rPr lang="en-GB" dirty="0"/>
            <a:t>and introducing innovative elements in the existing curricula</a:t>
          </a:r>
          <a:endParaRPr lang="en-US" dirty="0"/>
        </a:p>
      </dgm:t>
    </dgm:pt>
    <dgm:pt modelId="{404217B4-1154-4D40-8E0B-2A3276FA89DB}" type="parTrans" cxnId="{D13D625A-33E7-44A5-B471-80350B2BC2B0}">
      <dgm:prSet/>
      <dgm:spPr/>
      <dgm:t>
        <a:bodyPr/>
        <a:lstStyle/>
        <a:p>
          <a:endParaRPr lang="en-US"/>
        </a:p>
      </dgm:t>
    </dgm:pt>
    <dgm:pt modelId="{FAA1F9A3-89B7-4515-9895-1BABAC044375}" type="sibTrans" cxnId="{D13D625A-33E7-44A5-B471-80350B2BC2B0}">
      <dgm:prSet/>
      <dgm:spPr/>
      <dgm:t>
        <a:bodyPr/>
        <a:lstStyle/>
        <a:p>
          <a:endParaRPr lang="en-US"/>
        </a:p>
      </dgm:t>
    </dgm:pt>
    <dgm:pt modelId="{A0B438CB-0A34-4EF3-9297-694E4571B777}">
      <dgm:prSet/>
      <dgm:spPr/>
      <dgm:t>
        <a:bodyPr/>
        <a:lstStyle/>
        <a:p>
          <a:r>
            <a:rPr lang="en-GB" dirty="0"/>
            <a:t>the implementation of </a:t>
          </a:r>
          <a:r>
            <a:rPr lang="en-GB" b="1" dirty="0"/>
            <a:t>innovative learning and teaching methods </a:t>
          </a:r>
          <a:r>
            <a:rPr lang="en-GB" dirty="0"/>
            <a:t>(i.e. learner-centred and real problem-based teaching and learning);</a:t>
          </a:r>
          <a:endParaRPr lang="fr-BE" dirty="0"/>
        </a:p>
      </dgm:t>
    </dgm:pt>
    <dgm:pt modelId="{2436319D-8082-4FD4-B012-88BC03681762}" type="parTrans" cxnId="{677CCE3F-74C8-4361-AFA4-A8E13B79AC6F}">
      <dgm:prSet/>
      <dgm:spPr/>
      <dgm:t>
        <a:bodyPr/>
        <a:lstStyle/>
        <a:p>
          <a:endParaRPr lang="en-US"/>
        </a:p>
      </dgm:t>
    </dgm:pt>
    <dgm:pt modelId="{A51C5373-1E50-4750-9389-3E400ED12DA1}" type="sibTrans" cxnId="{677CCE3F-74C8-4361-AFA4-A8E13B79AC6F}">
      <dgm:prSet/>
      <dgm:spPr/>
      <dgm:t>
        <a:bodyPr/>
        <a:lstStyle/>
        <a:p>
          <a:endParaRPr lang="en-US"/>
        </a:p>
      </dgm:t>
    </dgm:pt>
    <dgm:pt modelId="{A3D335DC-E0C1-4AC2-9A33-C683C688C19B}">
      <dgm:prSet/>
      <dgm:spPr/>
      <dgm:t>
        <a:bodyPr/>
        <a:lstStyle/>
        <a:p>
          <a:r>
            <a:rPr lang="en-GB" dirty="0"/>
            <a:t>the active </a:t>
          </a:r>
          <a:r>
            <a:rPr lang="en-GB" b="1" dirty="0"/>
            <a:t>engagement with the business world and with research</a:t>
          </a:r>
          <a:r>
            <a:rPr lang="en-GB" dirty="0"/>
            <a:t>, the organisation of continuing educational programmes and activities </a:t>
          </a:r>
          <a:r>
            <a:rPr lang="en-GB" b="1" dirty="0">
              <a:solidFill>
                <a:srgbClr val="C00000"/>
              </a:solidFill>
            </a:rPr>
            <a:t>with</a:t>
          </a:r>
          <a:r>
            <a:rPr lang="en-GB" dirty="0"/>
            <a:t> and </a:t>
          </a:r>
          <a:r>
            <a:rPr lang="en-GB" b="1" dirty="0">
              <a:solidFill>
                <a:srgbClr val="C00000"/>
              </a:solidFill>
            </a:rPr>
            <a:t>within</a:t>
          </a:r>
          <a:r>
            <a:rPr lang="en-GB" dirty="0"/>
            <a:t> enterprises;</a:t>
          </a:r>
          <a:endParaRPr lang="fr-BE" dirty="0"/>
        </a:p>
      </dgm:t>
    </dgm:pt>
    <dgm:pt modelId="{53090E30-5D4F-49A1-85F9-454CE5068025}" type="parTrans" cxnId="{ACE2CFB5-6FFD-40C9-8D81-F0312DBA05C7}">
      <dgm:prSet/>
      <dgm:spPr/>
      <dgm:t>
        <a:bodyPr/>
        <a:lstStyle/>
        <a:p>
          <a:endParaRPr lang="en-US"/>
        </a:p>
      </dgm:t>
    </dgm:pt>
    <dgm:pt modelId="{002C6B38-6795-4C11-BB69-AF3630CE6730}" type="sibTrans" cxnId="{ACE2CFB5-6FFD-40C9-8D81-F0312DBA05C7}">
      <dgm:prSet/>
      <dgm:spPr/>
      <dgm:t>
        <a:bodyPr/>
        <a:lstStyle/>
        <a:p>
          <a:endParaRPr lang="en-US"/>
        </a:p>
      </dgm:t>
    </dgm:pt>
    <dgm:pt modelId="{1E823956-B412-4569-ACFC-3A62E0107501}">
      <dgm:prSet/>
      <dgm:spPr/>
      <dgm:t>
        <a:bodyPr/>
        <a:lstStyle/>
        <a:p>
          <a:r>
            <a:rPr lang="en-GB" b="1" dirty="0"/>
            <a:t>network </a:t>
          </a:r>
          <a:r>
            <a:rPr lang="en-GB" dirty="0"/>
            <a:t>effectively in research, scientific and technological innovation.</a:t>
          </a:r>
          <a:endParaRPr lang="fr-BE" dirty="0"/>
        </a:p>
      </dgm:t>
    </dgm:pt>
    <dgm:pt modelId="{ECDE808A-56B2-414D-80E9-5E986D0548E3}" type="parTrans" cxnId="{1EA6C980-637F-4950-8E91-215E527A2921}">
      <dgm:prSet/>
      <dgm:spPr/>
      <dgm:t>
        <a:bodyPr/>
        <a:lstStyle/>
        <a:p>
          <a:endParaRPr lang="en-US"/>
        </a:p>
      </dgm:t>
    </dgm:pt>
    <dgm:pt modelId="{9F818992-015C-4B19-90DC-CFC6A914428C}" type="sibTrans" cxnId="{1EA6C980-637F-4950-8E91-215E527A2921}">
      <dgm:prSet/>
      <dgm:spPr/>
      <dgm:t>
        <a:bodyPr/>
        <a:lstStyle/>
        <a:p>
          <a:endParaRPr lang="en-US"/>
        </a:p>
      </dgm:t>
    </dgm:pt>
    <dgm:pt modelId="{45DCC03A-B7B8-407B-8B93-5FD2E098623C}" type="pres">
      <dgm:prSet presAssocID="{ED975A19-85AA-402C-A602-2999CDB9A43A}" presName="Name0" presStyleCnt="0">
        <dgm:presLayoutVars>
          <dgm:dir/>
        </dgm:presLayoutVars>
      </dgm:prSet>
      <dgm:spPr/>
      <dgm:t>
        <a:bodyPr/>
        <a:lstStyle/>
        <a:p>
          <a:endParaRPr lang="en-US"/>
        </a:p>
      </dgm:t>
    </dgm:pt>
    <dgm:pt modelId="{0EA56C95-F107-4234-AE0A-766CA84D514F}" type="pres">
      <dgm:prSet presAssocID="{726BD63C-3359-4293-B29B-A71E0F615BC4}" presName="noChildren" presStyleCnt="0"/>
      <dgm:spPr/>
    </dgm:pt>
    <dgm:pt modelId="{ED47910C-393F-4E79-854E-8BB95AE16E8C}" type="pres">
      <dgm:prSet presAssocID="{726BD63C-3359-4293-B29B-A71E0F615BC4}" presName="gap" presStyleCnt="0"/>
      <dgm:spPr/>
    </dgm:pt>
    <dgm:pt modelId="{6909FA23-7D8C-4709-84AD-51D2006DBE0F}" type="pres">
      <dgm:prSet presAssocID="{726BD63C-3359-4293-B29B-A71E0F615BC4}" presName="medCircle2" presStyleLbl="vennNode1" presStyleIdx="0" presStyleCnt="4"/>
      <dgm:spPr/>
    </dgm:pt>
    <dgm:pt modelId="{932D9F2C-20B6-431C-8B8C-1D7BF2A83A8B}" type="pres">
      <dgm:prSet presAssocID="{726BD63C-3359-4293-B29B-A71E0F615BC4}" presName="txLvlOnly1" presStyleLbl="revTx" presStyleIdx="0" presStyleCnt="4"/>
      <dgm:spPr/>
      <dgm:t>
        <a:bodyPr/>
        <a:lstStyle/>
        <a:p>
          <a:endParaRPr lang="en-US"/>
        </a:p>
      </dgm:t>
    </dgm:pt>
    <dgm:pt modelId="{50ABC679-E35B-4ABB-8C82-E1875120E1EF}" type="pres">
      <dgm:prSet presAssocID="{A0B438CB-0A34-4EF3-9297-694E4571B777}" presName="noChildren" presStyleCnt="0"/>
      <dgm:spPr/>
    </dgm:pt>
    <dgm:pt modelId="{F60C9F86-8EA2-47DB-B655-F726D26AC6CF}" type="pres">
      <dgm:prSet presAssocID="{A0B438CB-0A34-4EF3-9297-694E4571B777}" presName="gap" presStyleCnt="0"/>
      <dgm:spPr/>
    </dgm:pt>
    <dgm:pt modelId="{252831D7-5B25-4842-B8E3-9FCBF4384E70}" type="pres">
      <dgm:prSet presAssocID="{A0B438CB-0A34-4EF3-9297-694E4571B777}" presName="medCircle2" presStyleLbl="vennNode1" presStyleIdx="1" presStyleCnt="4"/>
      <dgm:spPr/>
    </dgm:pt>
    <dgm:pt modelId="{34DDC849-310F-4373-82AB-D48DA2D17AE5}" type="pres">
      <dgm:prSet presAssocID="{A0B438CB-0A34-4EF3-9297-694E4571B777}" presName="txLvlOnly1" presStyleLbl="revTx" presStyleIdx="1" presStyleCnt="4"/>
      <dgm:spPr/>
      <dgm:t>
        <a:bodyPr/>
        <a:lstStyle/>
        <a:p>
          <a:endParaRPr lang="en-US"/>
        </a:p>
      </dgm:t>
    </dgm:pt>
    <dgm:pt modelId="{314B79F0-5874-4ADA-A547-340AAA9AE002}" type="pres">
      <dgm:prSet presAssocID="{A3D335DC-E0C1-4AC2-9A33-C683C688C19B}" presName="noChildren" presStyleCnt="0"/>
      <dgm:spPr/>
    </dgm:pt>
    <dgm:pt modelId="{4F9F3375-45D9-4D24-9C74-9B46C126A1C9}" type="pres">
      <dgm:prSet presAssocID="{A3D335DC-E0C1-4AC2-9A33-C683C688C19B}" presName="gap" presStyleCnt="0"/>
      <dgm:spPr/>
    </dgm:pt>
    <dgm:pt modelId="{192DE1E4-A2CC-4FF1-8D8D-C19BA0BB7FD0}" type="pres">
      <dgm:prSet presAssocID="{A3D335DC-E0C1-4AC2-9A33-C683C688C19B}" presName="medCircle2" presStyleLbl="vennNode1" presStyleIdx="2" presStyleCnt="4"/>
      <dgm:spPr/>
    </dgm:pt>
    <dgm:pt modelId="{61DF9F65-BCE4-47CF-A359-868ECA9EB02A}" type="pres">
      <dgm:prSet presAssocID="{A3D335DC-E0C1-4AC2-9A33-C683C688C19B}" presName="txLvlOnly1" presStyleLbl="revTx" presStyleIdx="2" presStyleCnt="4" custLinFactNeighborX="404"/>
      <dgm:spPr/>
      <dgm:t>
        <a:bodyPr/>
        <a:lstStyle/>
        <a:p>
          <a:endParaRPr lang="en-US"/>
        </a:p>
      </dgm:t>
    </dgm:pt>
    <dgm:pt modelId="{79193CBD-3D7D-4A5B-BA74-ED3184C3F6AD}" type="pres">
      <dgm:prSet presAssocID="{1E823956-B412-4569-ACFC-3A62E0107501}" presName="noChildren" presStyleCnt="0"/>
      <dgm:spPr/>
    </dgm:pt>
    <dgm:pt modelId="{8222B92A-E5F8-49EB-BDE3-58126364358C}" type="pres">
      <dgm:prSet presAssocID="{1E823956-B412-4569-ACFC-3A62E0107501}" presName="gap" presStyleCnt="0"/>
      <dgm:spPr/>
    </dgm:pt>
    <dgm:pt modelId="{7DBF0DAA-A05D-4CA3-BE63-0D6E597C8607}" type="pres">
      <dgm:prSet presAssocID="{1E823956-B412-4569-ACFC-3A62E0107501}" presName="medCircle2" presStyleLbl="vennNode1" presStyleIdx="3" presStyleCnt="4"/>
      <dgm:spPr/>
    </dgm:pt>
    <dgm:pt modelId="{8CD9D7ED-2CE5-475F-8177-CCBA77CBAB1F}" type="pres">
      <dgm:prSet presAssocID="{1E823956-B412-4569-ACFC-3A62E0107501}" presName="txLvlOnly1" presStyleLbl="revTx" presStyleIdx="3" presStyleCnt="4"/>
      <dgm:spPr/>
      <dgm:t>
        <a:bodyPr/>
        <a:lstStyle/>
        <a:p>
          <a:endParaRPr lang="en-US"/>
        </a:p>
      </dgm:t>
    </dgm:pt>
  </dgm:ptLst>
  <dgm:cxnLst>
    <dgm:cxn modelId="{6C2562E3-DC33-4D45-AC61-361378EDF594}" type="presOf" srcId="{1E823956-B412-4569-ACFC-3A62E0107501}" destId="{8CD9D7ED-2CE5-475F-8177-CCBA77CBAB1F}" srcOrd="0" destOrd="0" presId="urn:microsoft.com/office/officeart/2008/layout/VerticalCircleList"/>
    <dgm:cxn modelId="{E2FB31D9-F1CB-46D5-9D30-0BB2C5C397EC}" type="presOf" srcId="{ED975A19-85AA-402C-A602-2999CDB9A43A}" destId="{45DCC03A-B7B8-407B-8B93-5FD2E098623C}" srcOrd="0" destOrd="0" presId="urn:microsoft.com/office/officeart/2008/layout/VerticalCircleList"/>
    <dgm:cxn modelId="{677CCE3F-74C8-4361-AFA4-A8E13B79AC6F}" srcId="{ED975A19-85AA-402C-A602-2999CDB9A43A}" destId="{A0B438CB-0A34-4EF3-9297-694E4571B777}" srcOrd="1" destOrd="0" parTransId="{2436319D-8082-4FD4-B012-88BC03681762}" sibTransId="{A51C5373-1E50-4750-9389-3E400ED12DA1}"/>
    <dgm:cxn modelId="{D13D625A-33E7-44A5-B471-80350B2BC2B0}" srcId="{ED975A19-85AA-402C-A602-2999CDB9A43A}" destId="{726BD63C-3359-4293-B29B-A71E0F615BC4}" srcOrd="0" destOrd="0" parTransId="{404217B4-1154-4D40-8E0B-2A3276FA89DB}" sibTransId="{FAA1F9A3-89B7-4515-9895-1BABAC044375}"/>
    <dgm:cxn modelId="{D0FCD8A2-4B72-402E-B9E9-59510342F95B}" type="presOf" srcId="{726BD63C-3359-4293-B29B-A71E0F615BC4}" destId="{932D9F2C-20B6-431C-8B8C-1D7BF2A83A8B}" srcOrd="0" destOrd="0" presId="urn:microsoft.com/office/officeart/2008/layout/VerticalCircleList"/>
    <dgm:cxn modelId="{1EA6C980-637F-4950-8E91-215E527A2921}" srcId="{ED975A19-85AA-402C-A602-2999CDB9A43A}" destId="{1E823956-B412-4569-ACFC-3A62E0107501}" srcOrd="3" destOrd="0" parTransId="{ECDE808A-56B2-414D-80E9-5E986D0548E3}" sibTransId="{9F818992-015C-4B19-90DC-CFC6A914428C}"/>
    <dgm:cxn modelId="{ACE2CFB5-6FFD-40C9-8D81-F0312DBA05C7}" srcId="{ED975A19-85AA-402C-A602-2999CDB9A43A}" destId="{A3D335DC-E0C1-4AC2-9A33-C683C688C19B}" srcOrd="2" destOrd="0" parTransId="{53090E30-5D4F-49A1-85F9-454CE5068025}" sibTransId="{002C6B38-6795-4C11-BB69-AF3630CE6730}"/>
    <dgm:cxn modelId="{EAE5557A-1300-4B6F-9120-14EDC4518029}" type="presOf" srcId="{A0B438CB-0A34-4EF3-9297-694E4571B777}" destId="{34DDC849-310F-4373-82AB-D48DA2D17AE5}" srcOrd="0" destOrd="0" presId="urn:microsoft.com/office/officeart/2008/layout/VerticalCircleList"/>
    <dgm:cxn modelId="{BD0C95A0-8FB1-403A-86B5-F2DCFF160A74}" type="presOf" srcId="{A3D335DC-E0C1-4AC2-9A33-C683C688C19B}" destId="{61DF9F65-BCE4-47CF-A359-868ECA9EB02A}" srcOrd="0" destOrd="0" presId="urn:microsoft.com/office/officeart/2008/layout/VerticalCircleList"/>
    <dgm:cxn modelId="{8550CFCE-41F3-4BA6-84E8-18A43F884742}" type="presParOf" srcId="{45DCC03A-B7B8-407B-8B93-5FD2E098623C}" destId="{0EA56C95-F107-4234-AE0A-766CA84D514F}" srcOrd="0" destOrd="0" presId="urn:microsoft.com/office/officeart/2008/layout/VerticalCircleList"/>
    <dgm:cxn modelId="{A1E539C7-175B-4E56-AFB8-A12DDB4F9154}" type="presParOf" srcId="{0EA56C95-F107-4234-AE0A-766CA84D514F}" destId="{ED47910C-393F-4E79-854E-8BB95AE16E8C}" srcOrd="0" destOrd="0" presId="urn:microsoft.com/office/officeart/2008/layout/VerticalCircleList"/>
    <dgm:cxn modelId="{279BEECF-01C1-4631-9EF2-883EB87549BD}" type="presParOf" srcId="{0EA56C95-F107-4234-AE0A-766CA84D514F}" destId="{6909FA23-7D8C-4709-84AD-51D2006DBE0F}" srcOrd="1" destOrd="0" presId="urn:microsoft.com/office/officeart/2008/layout/VerticalCircleList"/>
    <dgm:cxn modelId="{9848359F-7A13-4E37-928F-837E1B15F853}" type="presParOf" srcId="{0EA56C95-F107-4234-AE0A-766CA84D514F}" destId="{932D9F2C-20B6-431C-8B8C-1D7BF2A83A8B}" srcOrd="2" destOrd="0" presId="urn:microsoft.com/office/officeart/2008/layout/VerticalCircleList"/>
    <dgm:cxn modelId="{33B4D7C7-C9FB-4105-9E20-A3BF6C84E3D8}" type="presParOf" srcId="{45DCC03A-B7B8-407B-8B93-5FD2E098623C}" destId="{50ABC679-E35B-4ABB-8C82-E1875120E1EF}" srcOrd="1" destOrd="0" presId="urn:microsoft.com/office/officeart/2008/layout/VerticalCircleList"/>
    <dgm:cxn modelId="{F143BBA3-CBD1-4D23-8359-DC09E907E920}" type="presParOf" srcId="{50ABC679-E35B-4ABB-8C82-E1875120E1EF}" destId="{F60C9F86-8EA2-47DB-B655-F726D26AC6CF}" srcOrd="0" destOrd="0" presId="urn:microsoft.com/office/officeart/2008/layout/VerticalCircleList"/>
    <dgm:cxn modelId="{995A79D0-FA90-47ED-A6FE-6FB5F4B61648}" type="presParOf" srcId="{50ABC679-E35B-4ABB-8C82-E1875120E1EF}" destId="{252831D7-5B25-4842-B8E3-9FCBF4384E70}" srcOrd="1" destOrd="0" presId="urn:microsoft.com/office/officeart/2008/layout/VerticalCircleList"/>
    <dgm:cxn modelId="{C8547EA0-BF4B-48B8-B247-04FA3A550BB3}" type="presParOf" srcId="{50ABC679-E35B-4ABB-8C82-E1875120E1EF}" destId="{34DDC849-310F-4373-82AB-D48DA2D17AE5}" srcOrd="2" destOrd="0" presId="urn:microsoft.com/office/officeart/2008/layout/VerticalCircleList"/>
    <dgm:cxn modelId="{697956F0-0B50-4E91-8B62-B16004CE071A}" type="presParOf" srcId="{45DCC03A-B7B8-407B-8B93-5FD2E098623C}" destId="{314B79F0-5874-4ADA-A547-340AAA9AE002}" srcOrd="2" destOrd="0" presId="urn:microsoft.com/office/officeart/2008/layout/VerticalCircleList"/>
    <dgm:cxn modelId="{7689B620-15ED-4790-98A0-CEDFA44ABE8F}" type="presParOf" srcId="{314B79F0-5874-4ADA-A547-340AAA9AE002}" destId="{4F9F3375-45D9-4D24-9C74-9B46C126A1C9}" srcOrd="0" destOrd="0" presId="urn:microsoft.com/office/officeart/2008/layout/VerticalCircleList"/>
    <dgm:cxn modelId="{672105A6-F4FD-435C-BF78-DBCF3D2CE91A}" type="presParOf" srcId="{314B79F0-5874-4ADA-A547-340AAA9AE002}" destId="{192DE1E4-A2CC-4FF1-8D8D-C19BA0BB7FD0}" srcOrd="1" destOrd="0" presId="urn:microsoft.com/office/officeart/2008/layout/VerticalCircleList"/>
    <dgm:cxn modelId="{8AFC7416-94CA-4F1F-BD46-21141CC19305}" type="presParOf" srcId="{314B79F0-5874-4ADA-A547-340AAA9AE002}" destId="{61DF9F65-BCE4-47CF-A359-868ECA9EB02A}" srcOrd="2" destOrd="0" presId="urn:microsoft.com/office/officeart/2008/layout/VerticalCircleList"/>
    <dgm:cxn modelId="{95B847D8-997B-4505-9C74-8C8E9D431666}" type="presParOf" srcId="{45DCC03A-B7B8-407B-8B93-5FD2E098623C}" destId="{79193CBD-3D7D-4A5B-BA74-ED3184C3F6AD}" srcOrd="3" destOrd="0" presId="urn:microsoft.com/office/officeart/2008/layout/VerticalCircleList"/>
    <dgm:cxn modelId="{9840012E-C850-40BA-8866-A83099B06C2D}" type="presParOf" srcId="{79193CBD-3D7D-4A5B-BA74-ED3184C3F6AD}" destId="{8222B92A-E5F8-49EB-BDE3-58126364358C}" srcOrd="0" destOrd="0" presId="urn:microsoft.com/office/officeart/2008/layout/VerticalCircleList"/>
    <dgm:cxn modelId="{3DC2BAFD-12EF-41B8-8C16-09D25A7480A0}" type="presParOf" srcId="{79193CBD-3D7D-4A5B-BA74-ED3184C3F6AD}" destId="{7DBF0DAA-A05D-4CA3-BE63-0D6E597C8607}" srcOrd="1" destOrd="0" presId="urn:microsoft.com/office/officeart/2008/layout/VerticalCircleList"/>
    <dgm:cxn modelId="{3E18BB1C-3603-494C-8463-BDA389E98C3B}" type="presParOf" srcId="{79193CBD-3D7D-4A5B-BA74-ED3184C3F6AD}" destId="{8CD9D7ED-2CE5-475F-8177-CCBA77CBAB1F}"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014E01-A979-4303-ABA8-B5CCF4D2317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9E1F28B-528F-41AC-83AB-116584A7E35F}">
      <dgm:prSet phldrT="[Text]"/>
      <dgm:spPr/>
      <dgm:t>
        <a:bodyPr/>
        <a:lstStyle/>
        <a:p>
          <a:r>
            <a:rPr lang="fr-BE" dirty="0" err="1"/>
            <a:t>Mutual</a:t>
          </a:r>
          <a:r>
            <a:rPr lang="fr-BE" dirty="0"/>
            <a:t> </a:t>
          </a:r>
          <a:r>
            <a:rPr lang="fr-BE" dirty="0" err="1"/>
            <a:t>learning</a:t>
          </a:r>
          <a:r>
            <a:rPr lang="fr-BE" dirty="0"/>
            <a:t> </a:t>
          </a:r>
          <a:r>
            <a:rPr lang="fr-BE" dirty="0" err="1"/>
            <a:t>between</a:t>
          </a:r>
          <a:r>
            <a:rPr lang="fr-BE" dirty="0"/>
            <a:t> public </a:t>
          </a:r>
          <a:r>
            <a:rPr lang="fr-BE" dirty="0" err="1"/>
            <a:t>authorities</a:t>
          </a:r>
          <a:r>
            <a:rPr lang="fr-BE" dirty="0"/>
            <a:t> of the countries </a:t>
          </a:r>
          <a:r>
            <a:rPr lang="fr-BE" dirty="0" err="1"/>
            <a:t>associated</a:t>
          </a:r>
          <a:r>
            <a:rPr lang="fr-BE" dirty="0"/>
            <a:t> to the Programme and </a:t>
          </a:r>
          <a:r>
            <a:rPr lang="fr-BE" dirty="0" err="1"/>
            <a:t>those</a:t>
          </a:r>
          <a:r>
            <a:rPr lang="fr-BE" dirty="0"/>
            <a:t> of the </a:t>
          </a:r>
          <a:r>
            <a:rPr lang="fr-BE" dirty="0" err="1"/>
            <a:t>third</a:t>
          </a:r>
          <a:r>
            <a:rPr lang="fr-BE" dirty="0"/>
            <a:t> countries</a:t>
          </a:r>
          <a:endParaRPr lang="en-US" dirty="0"/>
        </a:p>
      </dgm:t>
    </dgm:pt>
    <dgm:pt modelId="{910F0B53-725F-4F1F-A3DC-E40F83B57E64}" type="parTrans" cxnId="{5A6C5BB0-A812-4835-A959-FB905FFACAEE}">
      <dgm:prSet/>
      <dgm:spPr/>
      <dgm:t>
        <a:bodyPr/>
        <a:lstStyle/>
        <a:p>
          <a:endParaRPr lang="en-US">
            <a:solidFill>
              <a:schemeClr val="bg1"/>
            </a:solidFill>
          </a:endParaRPr>
        </a:p>
      </dgm:t>
    </dgm:pt>
    <dgm:pt modelId="{AE8F0339-C111-49F2-8EE0-4EBA2ADDC9F3}" type="sibTrans" cxnId="{5A6C5BB0-A812-4835-A959-FB905FFACAEE}">
      <dgm:prSet/>
      <dgm:spPr/>
      <dgm:t>
        <a:bodyPr/>
        <a:lstStyle/>
        <a:p>
          <a:endParaRPr lang="en-US">
            <a:solidFill>
              <a:schemeClr val="bg1"/>
            </a:solidFill>
          </a:endParaRPr>
        </a:p>
      </dgm:t>
    </dgm:pt>
    <dgm:pt modelId="{05762D71-E2C4-43C3-B7CF-AB61B5B34BA4}">
      <dgm:prSet custT="1"/>
      <dgm:spPr/>
      <dgm:t>
        <a:bodyPr/>
        <a:lstStyle/>
        <a:p>
          <a:r>
            <a:rPr lang="fr-BE" sz="2000" dirty="0" err="1"/>
            <a:t>Promote</a:t>
          </a:r>
          <a:r>
            <a:rPr lang="fr-BE" sz="2000" dirty="0"/>
            <a:t> inclusive </a:t>
          </a:r>
          <a:r>
            <a:rPr lang="fr-BE" sz="2000" dirty="0" err="1"/>
            <a:t>Higher</a:t>
          </a:r>
          <a:r>
            <a:rPr lang="fr-BE" sz="2000" dirty="0"/>
            <a:t> </a:t>
          </a:r>
          <a:r>
            <a:rPr lang="fr-BE" sz="2000" dirty="0" err="1"/>
            <a:t>Education</a:t>
          </a:r>
          <a:r>
            <a:rPr lang="fr-BE" sz="2000" dirty="0"/>
            <a:t> </a:t>
          </a:r>
          <a:r>
            <a:rPr lang="fr-BE" sz="2000" dirty="0" err="1"/>
            <a:t>systems</a:t>
          </a:r>
          <a:endParaRPr lang="fr-BE" sz="2000" dirty="0"/>
        </a:p>
      </dgm:t>
    </dgm:pt>
    <dgm:pt modelId="{C36EBC11-13EF-4FCB-8901-96BA6BB4173C}" type="parTrans" cxnId="{AB3E0D17-EA8D-47CD-8CD3-5BAB7732A669}">
      <dgm:prSet/>
      <dgm:spPr/>
      <dgm:t>
        <a:bodyPr/>
        <a:lstStyle/>
        <a:p>
          <a:endParaRPr lang="en-US">
            <a:solidFill>
              <a:schemeClr val="bg1"/>
            </a:solidFill>
          </a:endParaRPr>
        </a:p>
      </dgm:t>
    </dgm:pt>
    <dgm:pt modelId="{43670F27-CC79-44D1-969D-7B6EC2968829}" type="sibTrans" cxnId="{AB3E0D17-EA8D-47CD-8CD3-5BAB7732A669}">
      <dgm:prSet/>
      <dgm:spPr/>
      <dgm:t>
        <a:bodyPr/>
        <a:lstStyle/>
        <a:p>
          <a:endParaRPr lang="en-US">
            <a:solidFill>
              <a:schemeClr val="bg1"/>
            </a:solidFill>
          </a:endParaRPr>
        </a:p>
      </dgm:t>
    </dgm:pt>
    <dgm:pt modelId="{AF6BCC47-2102-4A6F-B8BA-316CC402AC6A}">
      <dgm:prSet custT="1"/>
      <dgm:spPr/>
      <dgm:t>
        <a:bodyPr/>
        <a:lstStyle/>
        <a:p>
          <a:r>
            <a:rPr lang="fr-BE" sz="2000" dirty="0" err="1"/>
            <a:t>Increase</a:t>
          </a:r>
          <a:r>
            <a:rPr lang="fr-BE" sz="2000" dirty="0"/>
            <a:t> </a:t>
          </a:r>
          <a:r>
            <a:rPr lang="fr-BE" sz="2000" dirty="0" err="1"/>
            <a:t>capacities</a:t>
          </a:r>
          <a:r>
            <a:rPr lang="fr-BE" sz="2000" dirty="0"/>
            <a:t> of bodies in charge of </a:t>
          </a:r>
          <a:r>
            <a:rPr lang="fr-BE" sz="2000" dirty="0" err="1"/>
            <a:t>Higher</a:t>
          </a:r>
          <a:r>
            <a:rPr lang="fr-BE" sz="2000" dirty="0"/>
            <a:t> </a:t>
          </a:r>
          <a:r>
            <a:rPr lang="fr-BE" sz="2000" dirty="0" err="1"/>
            <a:t>Education</a:t>
          </a:r>
          <a:endParaRPr lang="fr-BE" sz="2000" dirty="0"/>
        </a:p>
      </dgm:t>
    </dgm:pt>
    <dgm:pt modelId="{B4436F37-C8E6-4E5E-A6B7-00567403B1CF}" type="parTrans" cxnId="{FEA461C9-1931-48DF-AAA9-CC533DAE7CEB}">
      <dgm:prSet/>
      <dgm:spPr/>
      <dgm:t>
        <a:bodyPr/>
        <a:lstStyle/>
        <a:p>
          <a:endParaRPr lang="en-US">
            <a:solidFill>
              <a:schemeClr val="bg1"/>
            </a:solidFill>
          </a:endParaRPr>
        </a:p>
      </dgm:t>
    </dgm:pt>
    <dgm:pt modelId="{49220374-4F7B-4D73-A89B-099C4D24C453}" type="sibTrans" cxnId="{FEA461C9-1931-48DF-AAA9-CC533DAE7CEB}">
      <dgm:prSet/>
      <dgm:spPr/>
      <dgm:t>
        <a:bodyPr/>
        <a:lstStyle/>
        <a:p>
          <a:endParaRPr lang="en-US">
            <a:solidFill>
              <a:schemeClr val="bg1"/>
            </a:solidFill>
          </a:endParaRPr>
        </a:p>
      </dgm:t>
    </dgm:pt>
    <dgm:pt modelId="{14D15DDC-4652-4941-A51B-FF69E71E6729}">
      <dgm:prSet custT="1"/>
      <dgm:spPr/>
      <dgm:t>
        <a:bodyPr/>
        <a:lstStyle/>
        <a:p>
          <a:r>
            <a:rPr lang="fr-BE" sz="2000" dirty="0" err="1">
              <a:solidFill>
                <a:srgbClr val="002060"/>
              </a:solidFill>
            </a:rPr>
            <a:t>Identify</a:t>
          </a:r>
          <a:r>
            <a:rPr lang="fr-BE" sz="2000" dirty="0">
              <a:solidFill>
                <a:srgbClr val="002060"/>
              </a:solidFill>
            </a:rPr>
            <a:t> synergies </a:t>
          </a:r>
          <a:r>
            <a:rPr lang="fr-BE" sz="2000" dirty="0" err="1">
              <a:solidFill>
                <a:srgbClr val="002060"/>
              </a:solidFill>
            </a:rPr>
            <a:t>with</a:t>
          </a:r>
          <a:r>
            <a:rPr lang="fr-BE" sz="2000" dirty="0">
              <a:solidFill>
                <a:srgbClr val="002060"/>
              </a:solidFill>
            </a:rPr>
            <a:t> </a:t>
          </a:r>
          <a:r>
            <a:rPr lang="fr-BE" sz="2000" dirty="0" err="1">
              <a:solidFill>
                <a:srgbClr val="002060"/>
              </a:solidFill>
            </a:rPr>
            <a:t>ongoing</a:t>
          </a:r>
          <a:r>
            <a:rPr lang="fr-BE" sz="2000" dirty="0">
              <a:solidFill>
                <a:srgbClr val="002060"/>
              </a:solidFill>
            </a:rPr>
            <a:t> EU initiatives</a:t>
          </a:r>
        </a:p>
      </dgm:t>
    </dgm:pt>
    <dgm:pt modelId="{92AA9B5A-50AE-4D3A-9F63-2BD5806FF4BA}" type="parTrans" cxnId="{B1B26D02-DE32-4907-822D-86351F71C7F6}">
      <dgm:prSet/>
      <dgm:spPr/>
      <dgm:t>
        <a:bodyPr/>
        <a:lstStyle/>
        <a:p>
          <a:endParaRPr lang="en-US">
            <a:solidFill>
              <a:schemeClr val="bg1"/>
            </a:solidFill>
          </a:endParaRPr>
        </a:p>
      </dgm:t>
    </dgm:pt>
    <dgm:pt modelId="{19BA01B3-D060-42B4-B944-CE68E05B2A1F}" type="sibTrans" cxnId="{B1B26D02-DE32-4907-822D-86351F71C7F6}">
      <dgm:prSet/>
      <dgm:spPr/>
      <dgm:t>
        <a:bodyPr/>
        <a:lstStyle/>
        <a:p>
          <a:endParaRPr lang="en-US">
            <a:solidFill>
              <a:schemeClr val="bg1"/>
            </a:solidFill>
          </a:endParaRPr>
        </a:p>
      </dgm:t>
    </dgm:pt>
    <dgm:pt modelId="{4908AB40-ED04-4546-8738-6C536511961F}">
      <dgm:prSet custT="1"/>
      <dgm:spPr/>
      <dgm:t>
        <a:bodyPr/>
        <a:lstStyle/>
        <a:p>
          <a:r>
            <a:rPr lang="en-US" sz="2000" dirty="0">
              <a:solidFill>
                <a:srgbClr val="002060"/>
              </a:solidFill>
            </a:rPr>
            <a:t>Foster national ownership</a:t>
          </a:r>
        </a:p>
      </dgm:t>
    </dgm:pt>
    <dgm:pt modelId="{7F6448F3-3C14-4D9E-A7F7-C2120B25E503}" type="parTrans" cxnId="{44452941-42E0-4B78-B308-BC3B18B671AC}">
      <dgm:prSet/>
      <dgm:spPr/>
      <dgm:t>
        <a:bodyPr/>
        <a:lstStyle/>
        <a:p>
          <a:endParaRPr lang="en-US">
            <a:solidFill>
              <a:schemeClr val="bg1"/>
            </a:solidFill>
          </a:endParaRPr>
        </a:p>
      </dgm:t>
    </dgm:pt>
    <dgm:pt modelId="{FFDA08EA-B75C-4B98-94DD-71306E83C420}" type="sibTrans" cxnId="{44452941-42E0-4B78-B308-BC3B18B671AC}">
      <dgm:prSet/>
      <dgm:spPr/>
      <dgm:t>
        <a:bodyPr/>
        <a:lstStyle/>
        <a:p>
          <a:endParaRPr lang="en-US">
            <a:solidFill>
              <a:schemeClr val="bg1"/>
            </a:solidFill>
          </a:endParaRPr>
        </a:p>
      </dgm:t>
    </dgm:pt>
    <dgm:pt modelId="{DC50A664-AAEA-4B55-8BCB-467AC607FCE9}">
      <dgm:prSet custT="1"/>
      <dgm:spPr/>
      <dgm:t>
        <a:bodyPr/>
        <a:lstStyle/>
        <a:p>
          <a:r>
            <a:rPr lang="en-US" sz="2000" dirty="0">
              <a:solidFill>
                <a:srgbClr val="002060"/>
              </a:solidFill>
            </a:rPr>
            <a:t>Efficient and effective policy making</a:t>
          </a:r>
          <a:endParaRPr lang="fr-BE" sz="2000" dirty="0">
            <a:solidFill>
              <a:srgbClr val="002060"/>
            </a:solidFill>
          </a:endParaRPr>
        </a:p>
      </dgm:t>
    </dgm:pt>
    <dgm:pt modelId="{9C337452-770C-4395-B12B-0AB829FEC8B6}" type="parTrans" cxnId="{F03E8E81-0E0A-45CA-8AB1-32ABB0FE3A09}">
      <dgm:prSet/>
      <dgm:spPr/>
      <dgm:t>
        <a:bodyPr/>
        <a:lstStyle/>
        <a:p>
          <a:endParaRPr lang="en-US">
            <a:solidFill>
              <a:schemeClr val="bg1"/>
            </a:solidFill>
          </a:endParaRPr>
        </a:p>
      </dgm:t>
    </dgm:pt>
    <dgm:pt modelId="{FD9C1414-5904-459F-8058-9967BA0D8098}" type="sibTrans" cxnId="{F03E8E81-0E0A-45CA-8AB1-32ABB0FE3A09}">
      <dgm:prSet/>
      <dgm:spPr/>
      <dgm:t>
        <a:bodyPr/>
        <a:lstStyle/>
        <a:p>
          <a:endParaRPr lang="en-US">
            <a:solidFill>
              <a:schemeClr val="bg1"/>
            </a:solidFill>
          </a:endParaRPr>
        </a:p>
      </dgm:t>
    </dgm:pt>
    <dgm:pt modelId="{42D38D61-10DF-4882-A8D0-CE2C86EC9C6F}">
      <dgm:prSet custT="1"/>
      <dgm:spPr/>
      <dgm:t>
        <a:bodyPr/>
        <a:lstStyle/>
        <a:p>
          <a:r>
            <a:rPr lang="fr-BE" sz="2000" dirty="0">
              <a:solidFill>
                <a:srgbClr val="002060"/>
              </a:solidFill>
            </a:rPr>
            <a:t>Foster </a:t>
          </a:r>
          <a:r>
            <a:rPr lang="fr-BE" sz="2000" dirty="0" err="1">
              <a:solidFill>
                <a:srgbClr val="002060"/>
              </a:solidFill>
            </a:rPr>
            <a:t>common</a:t>
          </a:r>
          <a:r>
            <a:rPr lang="fr-BE" sz="2000" dirty="0">
              <a:solidFill>
                <a:srgbClr val="002060"/>
              </a:solidFill>
            </a:rPr>
            <a:t> </a:t>
          </a:r>
          <a:r>
            <a:rPr lang="fr-BE" sz="2000" dirty="0" err="1">
              <a:solidFill>
                <a:srgbClr val="002060"/>
              </a:solidFill>
            </a:rPr>
            <a:t>regional</a:t>
          </a:r>
          <a:r>
            <a:rPr lang="fr-BE" sz="2000" dirty="0">
              <a:solidFill>
                <a:srgbClr val="002060"/>
              </a:solidFill>
            </a:rPr>
            <a:t> </a:t>
          </a:r>
          <a:r>
            <a:rPr lang="fr-BE" sz="2000" dirty="0" err="1">
              <a:solidFill>
                <a:srgbClr val="002060"/>
              </a:solidFill>
            </a:rPr>
            <a:t>strategies</a:t>
          </a:r>
          <a:r>
            <a:rPr lang="fr-BE" sz="2000" dirty="0">
              <a:solidFill>
                <a:srgbClr val="002060"/>
              </a:solidFill>
            </a:rPr>
            <a:t> in </a:t>
          </a:r>
          <a:r>
            <a:rPr lang="fr-BE" sz="2000" dirty="0" err="1">
              <a:solidFill>
                <a:srgbClr val="002060"/>
              </a:solidFill>
            </a:rPr>
            <a:t>Higher</a:t>
          </a:r>
          <a:r>
            <a:rPr lang="fr-BE" sz="2000" dirty="0">
              <a:solidFill>
                <a:srgbClr val="002060"/>
              </a:solidFill>
            </a:rPr>
            <a:t> </a:t>
          </a:r>
          <a:r>
            <a:rPr lang="fr-BE" sz="2000" dirty="0" err="1">
              <a:solidFill>
                <a:srgbClr val="002060"/>
              </a:solidFill>
            </a:rPr>
            <a:t>Education</a:t>
          </a:r>
          <a:endParaRPr lang="fr-BE" sz="2000" dirty="0">
            <a:solidFill>
              <a:srgbClr val="002060"/>
            </a:solidFill>
          </a:endParaRPr>
        </a:p>
      </dgm:t>
    </dgm:pt>
    <dgm:pt modelId="{FE415338-3CBB-4C82-9AE7-3473C63CD474}" type="parTrans" cxnId="{6D8DE2CB-954D-43D9-9E79-9134BE8C81A3}">
      <dgm:prSet/>
      <dgm:spPr/>
      <dgm:t>
        <a:bodyPr/>
        <a:lstStyle/>
        <a:p>
          <a:endParaRPr lang="en-US">
            <a:solidFill>
              <a:schemeClr val="bg1"/>
            </a:solidFill>
          </a:endParaRPr>
        </a:p>
      </dgm:t>
    </dgm:pt>
    <dgm:pt modelId="{FDA76EA4-8AF1-4390-854B-51862F7316E1}" type="sibTrans" cxnId="{6D8DE2CB-954D-43D9-9E79-9134BE8C81A3}">
      <dgm:prSet/>
      <dgm:spPr/>
      <dgm:t>
        <a:bodyPr/>
        <a:lstStyle/>
        <a:p>
          <a:endParaRPr lang="en-US">
            <a:solidFill>
              <a:schemeClr val="bg1"/>
            </a:solidFill>
          </a:endParaRPr>
        </a:p>
      </dgm:t>
    </dgm:pt>
    <dgm:pt modelId="{07E8CC62-FD12-42FC-A8ED-F9B4851A0540}">
      <dgm:prSet custT="1"/>
      <dgm:spPr/>
      <dgm:t>
        <a:bodyPr/>
        <a:lstStyle/>
        <a:p>
          <a:r>
            <a:rPr lang="fr-BE" sz="2000" dirty="0">
              <a:solidFill>
                <a:srgbClr val="002060"/>
              </a:solidFill>
            </a:rPr>
            <a:t>Introduction of </a:t>
          </a:r>
          <a:r>
            <a:rPr lang="fr-BE" sz="2000" dirty="0" err="1">
              <a:solidFill>
                <a:srgbClr val="002060"/>
              </a:solidFill>
            </a:rPr>
            <a:t>funding</a:t>
          </a:r>
          <a:r>
            <a:rPr lang="fr-BE" sz="2000" dirty="0">
              <a:solidFill>
                <a:srgbClr val="002060"/>
              </a:solidFill>
            </a:rPr>
            <a:t> </a:t>
          </a:r>
          <a:r>
            <a:rPr lang="fr-BE" sz="2000" dirty="0" err="1">
              <a:solidFill>
                <a:srgbClr val="002060"/>
              </a:solidFill>
            </a:rPr>
            <a:t>mechanisms</a:t>
          </a:r>
          <a:endParaRPr lang="en-US" sz="2000" dirty="0">
            <a:solidFill>
              <a:srgbClr val="002060"/>
            </a:solidFill>
          </a:endParaRPr>
        </a:p>
      </dgm:t>
    </dgm:pt>
    <dgm:pt modelId="{CEF33DFE-1B0B-4BD2-9A3B-3C78BF5903A9}" type="parTrans" cxnId="{60EC8A20-9489-4750-9141-1B1D420EF6DE}">
      <dgm:prSet/>
      <dgm:spPr/>
      <dgm:t>
        <a:bodyPr/>
        <a:lstStyle/>
        <a:p>
          <a:endParaRPr lang="en-US">
            <a:solidFill>
              <a:schemeClr val="bg1"/>
            </a:solidFill>
          </a:endParaRPr>
        </a:p>
      </dgm:t>
    </dgm:pt>
    <dgm:pt modelId="{2C1D8BD0-3F28-4A71-B1AE-EF6C44A11E54}" type="sibTrans" cxnId="{60EC8A20-9489-4750-9141-1B1D420EF6DE}">
      <dgm:prSet/>
      <dgm:spPr/>
      <dgm:t>
        <a:bodyPr/>
        <a:lstStyle/>
        <a:p>
          <a:endParaRPr lang="en-US">
            <a:solidFill>
              <a:schemeClr val="bg1"/>
            </a:solidFill>
          </a:endParaRPr>
        </a:p>
      </dgm:t>
    </dgm:pt>
    <dgm:pt modelId="{0BE1D180-AAB1-48F5-BB75-195BAA71D582}" type="pres">
      <dgm:prSet presAssocID="{AB014E01-A979-4303-ABA8-B5CCF4D2317B}" presName="diagram" presStyleCnt="0">
        <dgm:presLayoutVars>
          <dgm:dir/>
          <dgm:resizeHandles val="exact"/>
        </dgm:presLayoutVars>
      </dgm:prSet>
      <dgm:spPr/>
      <dgm:t>
        <a:bodyPr/>
        <a:lstStyle/>
        <a:p>
          <a:endParaRPr lang="en-US"/>
        </a:p>
      </dgm:t>
    </dgm:pt>
    <dgm:pt modelId="{3E050A8A-8CA5-413B-B6F5-257BF92578BE}" type="pres">
      <dgm:prSet presAssocID="{89E1F28B-528F-41AC-83AB-116584A7E35F}" presName="node" presStyleLbl="node1" presStyleIdx="0" presStyleCnt="8">
        <dgm:presLayoutVars>
          <dgm:bulletEnabled val="1"/>
        </dgm:presLayoutVars>
      </dgm:prSet>
      <dgm:spPr/>
      <dgm:t>
        <a:bodyPr/>
        <a:lstStyle/>
        <a:p>
          <a:endParaRPr lang="en-US"/>
        </a:p>
      </dgm:t>
    </dgm:pt>
    <dgm:pt modelId="{35E9D8C2-81F8-4E1D-8A32-EDC39BF8A657}" type="pres">
      <dgm:prSet presAssocID="{AE8F0339-C111-49F2-8EE0-4EBA2ADDC9F3}" presName="sibTrans" presStyleCnt="0"/>
      <dgm:spPr/>
    </dgm:pt>
    <dgm:pt modelId="{0867DD22-3A6F-4AAD-A809-055ABB90CD22}" type="pres">
      <dgm:prSet presAssocID="{05762D71-E2C4-43C3-B7CF-AB61B5B34BA4}" presName="node" presStyleLbl="node1" presStyleIdx="1" presStyleCnt="8">
        <dgm:presLayoutVars>
          <dgm:bulletEnabled val="1"/>
        </dgm:presLayoutVars>
      </dgm:prSet>
      <dgm:spPr/>
      <dgm:t>
        <a:bodyPr/>
        <a:lstStyle/>
        <a:p>
          <a:endParaRPr lang="en-US"/>
        </a:p>
      </dgm:t>
    </dgm:pt>
    <dgm:pt modelId="{6779D631-D56E-4B10-988C-AB4C22FCF262}" type="pres">
      <dgm:prSet presAssocID="{43670F27-CC79-44D1-969D-7B6EC2968829}" presName="sibTrans" presStyleCnt="0"/>
      <dgm:spPr/>
    </dgm:pt>
    <dgm:pt modelId="{928BEDF9-6347-4E12-9342-539B513FF3FF}" type="pres">
      <dgm:prSet presAssocID="{AF6BCC47-2102-4A6F-B8BA-316CC402AC6A}" presName="node" presStyleLbl="node1" presStyleIdx="2" presStyleCnt="8">
        <dgm:presLayoutVars>
          <dgm:bulletEnabled val="1"/>
        </dgm:presLayoutVars>
      </dgm:prSet>
      <dgm:spPr/>
      <dgm:t>
        <a:bodyPr/>
        <a:lstStyle/>
        <a:p>
          <a:endParaRPr lang="en-US"/>
        </a:p>
      </dgm:t>
    </dgm:pt>
    <dgm:pt modelId="{38842A43-970F-4DFF-889C-57A6BE3D9F71}" type="pres">
      <dgm:prSet presAssocID="{49220374-4F7B-4D73-A89B-099C4D24C453}" presName="sibTrans" presStyleCnt="0"/>
      <dgm:spPr/>
    </dgm:pt>
    <dgm:pt modelId="{C0820F20-493A-45FB-B2FD-D6FCDBC1B112}" type="pres">
      <dgm:prSet presAssocID="{14D15DDC-4652-4941-A51B-FF69E71E6729}" presName="node" presStyleLbl="node1" presStyleIdx="3" presStyleCnt="8">
        <dgm:presLayoutVars>
          <dgm:bulletEnabled val="1"/>
        </dgm:presLayoutVars>
      </dgm:prSet>
      <dgm:spPr/>
      <dgm:t>
        <a:bodyPr/>
        <a:lstStyle/>
        <a:p>
          <a:endParaRPr lang="en-US"/>
        </a:p>
      </dgm:t>
    </dgm:pt>
    <dgm:pt modelId="{30736329-F46E-4D12-BA2D-03A1161D1AC2}" type="pres">
      <dgm:prSet presAssocID="{19BA01B3-D060-42B4-B944-CE68E05B2A1F}" presName="sibTrans" presStyleCnt="0"/>
      <dgm:spPr/>
    </dgm:pt>
    <dgm:pt modelId="{824E19D1-9A35-49DE-A377-BC00D90FA8C9}" type="pres">
      <dgm:prSet presAssocID="{4908AB40-ED04-4546-8738-6C536511961F}" presName="node" presStyleLbl="node1" presStyleIdx="4" presStyleCnt="8">
        <dgm:presLayoutVars>
          <dgm:bulletEnabled val="1"/>
        </dgm:presLayoutVars>
      </dgm:prSet>
      <dgm:spPr/>
      <dgm:t>
        <a:bodyPr/>
        <a:lstStyle/>
        <a:p>
          <a:endParaRPr lang="en-US"/>
        </a:p>
      </dgm:t>
    </dgm:pt>
    <dgm:pt modelId="{58CD3995-D68A-4277-A8CD-138D749839FD}" type="pres">
      <dgm:prSet presAssocID="{FFDA08EA-B75C-4B98-94DD-71306E83C420}" presName="sibTrans" presStyleCnt="0"/>
      <dgm:spPr/>
    </dgm:pt>
    <dgm:pt modelId="{C28BDC38-12FA-457B-A2C9-C94F0E25EFA4}" type="pres">
      <dgm:prSet presAssocID="{DC50A664-AAEA-4B55-8BCB-467AC607FCE9}" presName="node" presStyleLbl="node1" presStyleIdx="5" presStyleCnt="8">
        <dgm:presLayoutVars>
          <dgm:bulletEnabled val="1"/>
        </dgm:presLayoutVars>
      </dgm:prSet>
      <dgm:spPr/>
      <dgm:t>
        <a:bodyPr/>
        <a:lstStyle/>
        <a:p>
          <a:endParaRPr lang="en-US"/>
        </a:p>
      </dgm:t>
    </dgm:pt>
    <dgm:pt modelId="{C73A5366-FE81-4F68-B1E3-2A062E6FEFE3}" type="pres">
      <dgm:prSet presAssocID="{FD9C1414-5904-459F-8058-9967BA0D8098}" presName="sibTrans" presStyleCnt="0"/>
      <dgm:spPr/>
    </dgm:pt>
    <dgm:pt modelId="{7A2CDEC2-F587-443D-8B4A-5C732CD42422}" type="pres">
      <dgm:prSet presAssocID="{42D38D61-10DF-4882-A8D0-CE2C86EC9C6F}" presName="node" presStyleLbl="node1" presStyleIdx="6" presStyleCnt="8">
        <dgm:presLayoutVars>
          <dgm:bulletEnabled val="1"/>
        </dgm:presLayoutVars>
      </dgm:prSet>
      <dgm:spPr/>
      <dgm:t>
        <a:bodyPr/>
        <a:lstStyle/>
        <a:p>
          <a:endParaRPr lang="en-US"/>
        </a:p>
      </dgm:t>
    </dgm:pt>
    <dgm:pt modelId="{CD346C1C-5F2D-4E1E-9EA7-D698C4CE9A86}" type="pres">
      <dgm:prSet presAssocID="{FDA76EA4-8AF1-4390-854B-51862F7316E1}" presName="sibTrans" presStyleCnt="0"/>
      <dgm:spPr/>
    </dgm:pt>
    <dgm:pt modelId="{86BEA413-0B72-487C-B1DF-D2236A5B1559}" type="pres">
      <dgm:prSet presAssocID="{07E8CC62-FD12-42FC-A8ED-F9B4851A0540}" presName="node" presStyleLbl="node1" presStyleIdx="7" presStyleCnt="8">
        <dgm:presLayoutVars>
          <dgm:bulletEnabled val="1"/>
        </dgm:presLayoutVars>
      </dgm:prSet>
      <dgm:spPr/>
      <dgm:t>
        <a:bodyPr/>
        <a:lstStyle/>
        <a:p>
          <a:endParaRPr lang="en-US"/>
        </a:p>
      </dgm:t>
    </dgm:pt>
  </dgm:ptLst>
  <dgm:cxnLst>
    <dgm:cxn modelId="{6D8DE2CB-954D-43D9-9E79-9134BE8C81A3}" srcId="{AB014E01-A979-4303-ABA8-B5CCF4D2317B}" destId="{42D38D61-10DF-4882-A8D0-CE2C86EC9C6F}" srcOrd="6" destOrd="0" parTransId="{FE415338-3CBB-4C82-9AE7-3473C63CD474}" sibTransId="{FDA76EA4-8AF1-4390-854B-51862F7316E1}"/>
    <dgm:cxn modelId="{5A6C5BB0-A812-4835-A959-FB905FFACAEE}" srcId="{AB014E01-A979-4303-ABA8-B5CCF4D2317B}" destId="{89E1F28B-528F-41AC-83AB-116584A7E35F}" srcOrd="0" destOrd="0" parTransId="{910F0B53-725F-4F1F-A3DC-E40F83B57E64}" sibTransId="{AE8F0339-C111-49F2-8EE0-4EBA2ADDC9F3}"/>
    <dgm:cxn modelId="{FEA461C9-1931-48DF-AAA9-CC533DAE7CEB}" srcId="{AB014E01-A979-4303-ABA8-B5CCF4D2317B}" destId="{AF6BCC47-2102-4A6F-B8BA-316CC402AC6A}" srcOrd="2" destOrd="0" parTransId="{B4436F37-C8E6-4E5E-A6B7-00567403B1CF}" sibTransId="{49220374-4F7B-4D73-A89B-099C4D24C453}"/>
    <dgm:cxn modelId="{81934347-3372-4EB0-9B7A-0DDC4D750E0B}" type="presOf" srcId="{89E1F28B-528F-41AC-83AB-116584A7E35F}" destId="{3E050A8A-8CA5-413B-B6F5-257BF92578BE}" srcOrd="0" destOrd="0" presId="urn:microsoft.com/office/officeart/2005/8/layout/default"/>
    <dgm:cxn modelId="{A0AD16AB-14E8-4BEF-B691-190F6F468201}" type="presOf" srcId="{14D15DDC-4652-4941-A51B-FF69E71E6729}" destId="{C0820F20-493A-45FB-B2FD-D6FCDBC1B112}" srcOrd="0" destOrd="0" presId="urn:microsoft.com/office/officeart/2005/8/layout/default"/>
    <dgm:cxn modelId="{22500413-4810-4D41-88ED-F6F194D925A9}" type="presOf" srcId="{42D38D61-10DF-4882-A8D0-CE2C86EC9C6F}" destId="{7A2CDEC2-F587-443D-8B4A-5C732CD42422}" srcOrd="0" destOrd="0" presId="urn:microsoft.com/office/officeart/2005/8/layout/default"/>
    <dgm:cxn modelId="{44452941-42E0-4B78-B308-BC3B18B671AC}" srcId="{AB014E01-A979-4303-ABA8-B5CCF4D2317B}" destId="{4908AB40-ED04-4546-8738-6C536511961F}" srcOrd="4" destOrd="0" parTransId="{7F6448F3-3C14-4D9E-A7F7-C2120B25E503}" sibTransId="{FFDA08EA-B75C-4B98-94DD-71306E83C420}"/>
    <dgm:cxn modelId="{60EC8A20-9489-4750-9141-1B1D420EF6DE}" srcId="{AB014E01-A979-4303-ABA8-B5CCF4D2317B}" destId="{07E8CC62-FD12-42FC-A8ED-F9B4851A0540}" srcOrd="7" destOrd="0" parTransId="{CEF33DFE-1B0B-4BD2-9A3B-3C78BF5903A9}" sibTransId="{2C1D8BD0-3F28-4A71-B1AE-EF6C44A11E54}"/>
    <dgm:cxn modelId="{8A10F1A8-2DF9-4D11-8362-33B6713D41BC}" type="presOf" srcId="{4908AB40-ED04-4546-8738-6C536511961F}" destId="{824E19D1-9A35-49DE-A377-BC00D90FA8C9}" srcOrd="0" destOrd="0" presId="urn:microsoft.com/office/officeart/2005/8/layout/default"/>
    <dgm:cxn modelId="{F03E8E81-0E0A-45CA-8AB1-32ABB0FE3A09}" srcId="{AB014E01-A979-4303-ABA8-B5CCF4D2317B}" destId="{DC50A664-AAEA-4B55-8BCB-467AC607FCE9}" srcOrd="5" destOrd="0" parTransId="{9C337452-770C-4395-B12B-0AB829FEC8B6}" sibTransId="{FD9C1414-5904-459F-8058-9967BA0D8098}"/>
    <dgm:cxn modelId="{F30ADD5C-D0BE-4680-98C5-FDEC1E17BA7C}" type="presOf" srcId="{07E8CC62-FD12-42FC-A8ED-F9B4851A0540}" destId="{86BEA413-0B72-487C-B1DF-D2236A5B1559}" srcOrd="0" destOrd="0" presId="urn:microsoft.com/office/officeart/2005/8/layout/default"/>
    <dgm:cxn modelId="{B1B26D02-DE32-4907-822D-86351F71C7F6}" srcId="{AB014E01-A979-4303-ABA8-B5CCF4D2317B}" destId="{14D15DDC-4652-4941-A51B-FF69E71E6729}" srcOrd="3" destOrd="0" parTransId="{92AA9B5A-50AE-4D3A-9F63-2BD5806FF4BA}" sibTransId="{19BA01B3-D060-42B4-B944-CE68E05B2A1F}"/>
    <dgm:cxn modelId="{0FD7FB87-8720-42E3-8D7E-B5DD7FC40035}" type="presOf" srcId="{DC50A664-AAEA-4B55-8BCB-467AC607FCE9}" destId="{C28BDC38-12FA-457B-A2C9-C94F0E25EFA4}" srcOrd="0" destOrd="0" presId="urn:microsoft.com/office/officeart/2005/8/layout/default"/>
    <dgm:cxn modelId="{269A1B78-F58D-4279-8BE5-4D7437D39745}" type="presOf" srcId="{AF6BCC47-2102-4A6F-B8BA-316CC402AC6A}" destId="{928BEDF9-6347-4E12-9342-539B513FF3FF}" srcOrd="0" destOrd="0" presId="urn:microsoft.com/office/officeart/2005/8/layout/default"/>
    <dgm:cxn modelId="{AB3E0D17-EA8D-47CD-8CD3-5BAB7732A669}" srcId="{AB014E01-A979-4303-ABA8-B5CCF4D2317B}" destId="{05762D71-E2C4-43C3-B7CF-AB61B5B34BA4}" srcOrd="1" destOrd="0" parTransId="{C36EBC11-13EF-4FCB-8901-96BA6BB4173C}" sibTransId="{43670F27-CC79-44D1-969D-7B6EC2968829}"/>
    <dgm:cxn modelId="{1243E36F-12A3-41D3-9377-10602A625D36}" type="presOf" srcId="{AB014E01-A979-4303-ABA8-B5CCF4D2317B}" destId="{0BE1D180-AAB1-48F5-BB75-195BAA71D582}" srcOrd="0" destOrd="0" presId="urn:microsoft.com/office/officeart/2005/8/layout/default"/>
    <dgm:cxn modelId="{DBA561A6-BAC3-4D02-A44C-ECF632EF006E}" type="presOf" srcId="{05762D71-E2C4-43C3-B7CF-AB61B5B34BA4}" destId="{0867DD22-3A6F-4AAD-A809-055ABB90CD22}" srcOrd="0" destOrd="0" presId="urn:microsoft.com/office/officeart/2005/8/layout/default"/>
    <dgm:cxn modelId="{27EDE66D-E230-42BB-A4ED-7CBE57B72531}" type="presParOf" srcId="{0BE1D180-AAB1-48F5-BB75-195BAA71D582}" destId="{3E050A8A-8CA5-413B-B6F5-257BF92578BE}" srcOrd="0" destOrd="0" presId="urn:microsoft.com/office/officeart/2005/8/layout/default"/>
    <dgm:cxn modelId="{419D2AA8-D5C3-4728-B24A-788455B16437}" type="presParOf" srcId="{0BE1D180-AAB1-48F5-BB75-195BAA71D582}" destId="{35E9D8C2-81F8-4E1D-8A32-EDC39BF8A657}" srcOrd="1" destOrd="0" presId="urn:microsoft.com/office/officeart/2005/8/layout/default"/>
    <dgm:cxn modelId="{4EF35540-DECB-4166-8BE2-58224F07924E}" type="presParOf" srcId="{0BE1D180-AAB1-48F5-BB75-195BAA71D582}" destId="{0867DD22-3A6F-4AAD-A809-055ABB90CD22}" srcOrd="2" destOrd="0" presId="urn:microsoft.com/office/officeart/2005/8/layout/default"/>
    <dgm:cxn modelId="{CE842338-534E-4B3A-B3B1-08851CB86683}" type="presParOf" srcId="{0BE1D180-AAB1-48F5-BB75-195BAA71D582}" destId="{6779D631-D56E-4B10-988C-AB4C22FCF262}" srcOrd="3" destOrd="0" presId="urn:microsoft.com/office/officeart/2005/8/layout/default"/>
    <dgm:cxn modelId="{DCE8A28A-32B5-4E01-8459-F258697CFD1B}" type="presParOf" srcId="{0BE1D180-AAB1-48F5-BB75-195BAA71D582}" destId="{928BEDF9-6347-4E12-9342-539B513FF3FF}" srcOrd="4" destOrd="0" presId="urn:microsoft.com/office/officeart/2005/8/layout/default"/>
    <dgm:cxn modelId="{FCD5510B-A28B-4782-BE47-C651B2858F91}" type="presParOf" srcId="{0BE1D180-AAB1-48F5-BB75-195BAA71D582}" destId="{38842A43-970F-4DFF-889C-57A6BE3D9F71}" srcOrd="5" destOrd="0" presId="urn:microsoft.com/office/officeart/2005/8/layout/default"/>
    <dgm:cxn modelId="{8F91EE8A-27D6-4D2B-824A-FE0C7FB5F3BF}" type="presParOf" srcId="{0BE1D180-AAB1-48F5-BB75-195BAA71D582}" destId="{C0820F20-493A-45FB-B2FD-D6FCDBC1B112}" srcOrd="6" destOrd="0" presId="urn:microsoft.com/office/officeart/2005/8/layout/default"/>
    <dgm:cxn modelId="{311F6A57-0305-441C-AC9D-FF047A9CE094}" type="presParOf" srcId="{0BE1D180-AAB1-48F5-BB75-195BAA71D582}" destId="{30736329-F46E-4D12-BA2D-03A1161D1AC2}" srcOrd="7" destOrd="0" presId="urn:microsoft.com/office/officeart/2005/8/layout/default"/>
    <dgm:cxn modelId="{1D7F12E8-5EE4-4A13-B6D2-44E738264524}" type="presParOf" srcId="{0BE1D180-AAB1-48F5-BB75-195BAA71D582}" destId="{824E19D1-9A35-49DE-A377-BC00D90FA8C9}" srcOrd="8" destOrd="0" presId="urn:microsoft.com/office/officeart/2005/8/layout/default"/>
    <dgm:cxn modelId="{25A79B65-8ECB-4E06-9473-674D8B853C14}" type="presParOf" srcId="{0BE1D180-AAB1-48F5-BB75-195BAA71D582}" destId="{58CD3995-D68A-4277-A8CD-138D749839FD}" srcOrd="9" destOrd="0" presId="urn:microsoft.com/office/officeart/2005/8/layout/default"/>
    <dgm:cxn modelId="{A1858EE0-E408-42FD-85B7-9306669C5F81}" type="presParOf" srcId="{0BE1D180-AAB1-48F5-BB75-195BAA71D582}" destId="{C28BDC38-12FA-457B-A2C9-C94F0E25EFA4}" srcOrd="10" destOrd="0" presId="urn:microsoft.com/office/officeart/2005/8/layout/default"/>
    <dgm:cxn modelId="{9578BF15-AB16-42A8-B470-DFD9BE312B0B}" type="presParOf" srcId="{0BE1D180-AAB1-48F5-BB75-195BAA71D582}" destId="{C73A5366-FE81-4F68-B1E3-2A062E6FEFE3}" srcOrd="11" destOrd="0" presId="urn:microsoft.com/office/officeart/2005/8/layout/default"/>
    <dgm:cxn modelId="{32D2FFA4-C691-4756-A0AE-4DA8FD2254F9}" type="presParOf" srcId="{0BE1D180-AAB1-48F5-BB75-195BAA71D582}" destId="{7A2CDEC2-F587-443D-8B4A-5C732CD42422}" srcOrd="12" destOrd="0" presId="urn:microsoft.com/office/officeart/2005/8/layout/default"/>
    <dgm:cxn modelId="{EFEF3D6D-DBCC-4BDE-A817-12BC3F744BD0}" type="presParOf" srcId="{0BE1D180-AAB1-48F5-BB75-195BAA71D582}" destId="{CD346C1C-5F2D-4E1E-9EA7-D698C4CE9A86}" srcOrd="13" destOrd="0" presId="urn:microsoft.com/office/officeart/2005/8/layout/default"/>
    <dgm:cxn modelId="{C5EE8687-45F0-4A07-9F54-FC5D5428D3EA}" type="presParOf" srcId="{0BE1D180-AAB1-48F5-BB75-195BAA71D582}" destId="{86BEA413-0B72-487C-B1DF-D2236A5B155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C6F1FF-9B12-4F75-A911-811D4B20EA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7FF57D-C814-4A0B-965C-309E14520B94}" type="pres">
      <dgm:prSet presAssocID="{52C6F1FF-9B12-4F75-A911-811D4B20EA57}" presName="Name0" presStyleCnt="0">
        <dgm:presLayoutVars>
          <dgm:dir/>
          <dgm:animLvl val="lvl"/>
          <dgm:resizeHandles val="exact"/>
        </dgm:presLayoutVars>
      </dgm:prSet>
      <dgm:spPr/>
      <dgm:t>
        <a:bodyPr/>
        <a:lstStyle/>
        <a:p>
          <a:endParaRPr lang="en-US"/>
        </a:p>
      </dgm:t>
    </dgm:pt>
  </dgm:ptLst>
  <dgm:cxnLst>
    <dgm:cxn modelId="{37201D0C-6A96-4680-B79C-E791BD758787}" type="presOf" srcId="{52C6F1FF-9B12-4F75-A911-811D4B20EA57}" destId="{2D7FF57D-C814-4A0B-965C-309E14520B9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91622A-5EC3-469A-B230-67ABD4C0A12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361BA49-AD85-45C4-899C-15AFD43D4BC5}">
      <dgm:prSet phldrT="[Text]" custT="1"/>
      <dgm:spPr/>
      <dgm:t>
        <a:bodyPr/>
        <a:lstStyle/>
        <a:p>
          <a:r>
            <a:rPr lang="en-IE" sz="2800" b="1" dirty="0"/>
            <a:t>Smart</a:t>
          </a:r>
          <a:endParaRPr lang="en-US" sz="2800" dirty="0"/>
        </a:p>
      </dgm:t>
    </dgm:pt>
    <dgm:pt modelId="{F8C477E5-36C5-4C38-A1A3-FE012AF0D598}" type="parTrans" cxnId="{28E107C5-A2CE-4312-8BAA-7B53BD430D16}">
      <dgm:prSet/>
      <dgm:spPr/>
      <dgm:t>
        <a:bodyPr/>
        <a:lstStyle/>
        <a:p>
          <a:endParaRPr lang="en-US" sz="1600"/>
        </a:p>
      </dgm:t>
    </dgm:pt>
    <dgm:pt modelId="{364E6B1E-C3D7-4CAF-B92E-18CED0B1A4F6}" type="sibTrans" cxnId="{28E107C5-A2CE-4312-8BAA-7B53BD430D16}">
      <dgm:prSet/>
      <dgm:spPr/>
      <dgm:t>
        <a:bodyPr/>
        <a:lstStyle/>
        <a:p>
          <a:endParaRPr lang="en-US" sz="1600"/>
        </a:p>
      </dgm:t>
    </dgm:pt>
    <dgm:pt modelId="{BD60303A-37F5-4256-8AB5-584A292B8FC2}">
      <dgm:prSet custT="1"/>
      <dgm:spPr/>
      <dgm:t>
        <a:bodyPr/>
        <a:lstStyle/>
        <a:p>
          <a:r>
            <a:rPr lang="en-IE" sz="2800" b="1" dirty="0"/>
            <a:t>Green deal</a:t>
          </a:r>
          <a:endParaRPr lang="en-IE" sz="2800" dirty="0"/>
        </a:p>
      </dgm:t>
    </dgm:pt>
    <dgm:pt modelId="{24ED012A-B9DF-423C-B482-0937E59FA5BB}" type="parTrans" cxnId="{7BE45094-54B5-49A8-9B58-EFE6AF4D22B1}">
      <dgm:prSet/>
      <dgm:spPr/>
      <dgm:t>
        <a:bodyPr/>
        <a:lstStyle/>
        <a:p>
          <a:endParaRPr lang="en-US" sz="1600"/>
        </a:p>
      </dgm:t>
    </dgm:pt>
    <dgm:pt modelId="{AA3601C7-60AF-4437-871E-67411BA80519}" type="sibTrans" cxnId="{7BE45094-54B5-49A8-9B58-EFE6AF4D22B1}">
      <dgm:prSet/>
      <dgm:spPr/>
      <dgm:t>
        <a:bodyPr/>
        <a:lstStyle/>
        <a:p>
          <a:endParaRPr lang="en-US" sz="1600"/>
        </a:p>
      </dgm:t>
    </dgm:pt>
    <dgm:pt modelId="{DAE97630-380C-4972-B263-762620A07156}">
      <dgm:prSet custT="1"/>
      <dgm:spPr/>
      <dgm:t>
        <a:bodyPr/>
        <a:lstStyle/>
        <a:p>
          <a:r>
            <a:rPr lang="en-IE" sz="2800" b="1" dirty="0"/>
            <a:t>Inclusion and diversity</a:t>
          </a:r>
          <a:endParaRPr lang="en-IE" sz="2800" dirty="0"/>
        </a:p>
      </dgm:t>
    </dgm:pt>
    <dgm:pt modelId="{B27AD246-F016-4460-97D6-91F53CCD5606}" type="parTrans" cxnId="{1BC0F304-8357-4887-974D-3D9D0455F89F}">
      <dgm:prSet/>
      <dgm:spPr/>
      <dgm:t>
        <a:bodyPr/>
        <a:lstStyle/>
        <a:p>
          <a:endParaRPr lang="en-US" sz="1600"/>
        </a:p>
      </dgm:t>
    </dgm:pt>
    <dgm:pt modelId="{2AD1B4BA-26AD-4905-B161-B09DAD31382F}" type="sibTrans" cxnId="{1BC0F304-8357-4887-974D-3D9D0455F89F}">
      <dgm:prSet/>
      <dgm:spPr/>
      <dgm:t>
        <a:bodyPr/>
        <a:lstStyle/>
        <a:p>
          <a:endParaRPr lang="en-US" sz="1600"/>
        </a:p>
      </dgm:t>
    </dgm:pt>
    <dgm:pt modelId="{2690290F-F7D0-4FE7-A80E-30EFF25F41F2}">
      <dgm:prSet custT="1"/>
      <dgm:spPr/>
      <dgm:t>
        <a:bodyPr/>
        <a:lstStyle/>
        <a:p>
          <a:r>
            <a:rPr lang="en-IE" sz="2800" b="1" dirty="0"/>
            <a:t>Values</a:t>
          </a:r>
          <a:endParaRPr lang="en-IE" sz="2800" dirty="0"/>
        </a:p>
      </dgm:t>
    </dgm:pt>
    <dgm:pt modelId="{7E2E37A5-8274-4E88-AFC7-4E5D2CF73B6A}" type="parTrans" cxnId="{CE50F527-8E39-423F-AEAE-38F6FB1BFAC9}">
      <dgm:prSet/>
      <dgm:spPr/>
      <dgm:t>
        <a:bodyPr/>
        <a:lstStyle/>
        <a:p>
          <a:endParaRPr lang="en-US" sz="1600"/>
        </a:p>
      </dgm:t>
    </dgm:pt>
    <dgm:pt modelId="{7831661B-FF57-4CF9-9A08-C23BC5B63E53}" type="sibTrans" cxnId="{CE50F527-8E39-423F-AEAE-38F6FB1BFAC9}">
      <dgm:prSet/>
      <dgm:spPr/>
      <dgm:t>
        <a:bodyPr/>
        <a:lstStyle/>
        <a:p>
          <a:endParaRPr lang="en-US" sz="1600"/>
        </a:p>
      </dgm:t>
    </dgm:pt>
    <dgm:pt modelId="{7E06F0D4-5028-4F7E-BD09-D38DFC87CB45}">
      <dgm:prSet custT="1"/>
      <dgm:spPr/>
      <dgm:t>
        <a:bodyPr/>
        <a:lstStyle/>
        <a:p>
          <a:r>
            <a:rPr lang="en-IE" sz="2800" b="1" dirty="0"/>
            <a:t>Growth &amp; Jobs</a:t>
          </a:r>
          <a:endParaRPr lang="en-IE" sz="2800" dirty="0"/>
        </a:p>
      </dgm:t>
    </dgm:pt>
    <dgm:pt modelId="{1135A515-022D-4E30-AECC-42704A439B04}" type="parTrans" cxnId="{1D9ECA37-EE73-4BE8-942B-2BB1222A30B2}">
      <dgm:prSet/>
      <dgm:spPr/>
      <dgm:t>
        <a:bodyPr/>
        <a:lstStyle/>
        <a:p>
          <a:endParaRPr lang="en-US" sz="1600"/>
        </a:p>
      </dgm:t>
    </dgm:pt>
    <dgm:pt modelId="{5DC640B3-124B-4093-A979-1075120ED086}" type="sibTrans" cxnId="{1D9ECA37-EE73-4BE8-942B-2BB1222A30B2}">
      <dgm:prSet/>
      <dgm:spPr/>
      <dgm:t>
        <a:bodyPr/>
        <a:lstStyle/>
        <a:p>
          <a:endParaRPr lang="en-US" sz="1600"/>
        </a:p>
      </dgm:t>
    </dgm:pt>
    <dgm:pt modelId="{A0AF9F64-40BF-4074-878E-B1288A06D702}">
      <dgm:prSet custT="1"/>
      <dgm:spPr/>
      <dgm:t>
        <a:bodyPr/>
        <a:lstStyle/>
        <a:p>
          <a:r>
            <a:rPr lang="en-IE" sz="1600" dirty="0"/>
            <a:t>enabling a profound change in institutions and  peoples’ behaviour and skills </a:t>
          </a:r>
        </a:p>
      </dgm:t>
    </dgm:pt>
    <dgm:pt modelId="{77E99983-1D5E-4BCE-9A43-AD9644A0BC47}" type="parTrans" cxnId="{AB5E1921-4259-4451-8563-674AE3B3F741}">
      <dgm:prSet/>
      <dgm:spPr/>
      <dgm:t>
        <a:bodyPr/>
        <a:lstStyle/>
        <a:p>
          <a:endParaRPr lang="en-US" sz="1600"/>
        </a:p>
      </dgm:t>
    </dgm:pt>
    <dgm:pt modelId="{BEBB7076-0B5B-4F0A-8665-A02EA424B082}" type="sibTrans" cxnId="{AB5E1921-4259-4451-8563-674AE3B3F741}">
      <dgm:prSet/>
      <dgm:spPr/>
      <dgm:t>
        <a:bodyPr/>
        <a:lstStyle/>
        <a:p>
          <a:endParaRPr lang="en-US" sz="1600"/>
        </a:p>
      </dgm:t>
    </dgm:pt>
    <dgm:pt modelId="{F26799E7-4623-4DC2-9FC8-D6E9C6676F6D}">
      <dgm:prSet custT="1"/>
      <dgm:spPr/>
      <dgm:t>
        <a:bodyPr/>
        <a:lstStyle/>
        <a:p>
          <a:r>
            <a:rPr lang="en-IE" sz="1600" dirty="0"/>
            <a:t>making education systems more equitable </a:t>
          </a:r>
        </a:p>
      </dgm:t>
    </dgm:pt>
    <dgm:pt modelId="{8B684397-4D15-4C25-BBE7-A2D859899A5C}" type="parTrans" cxnId="{FEEA291F-33F9-4087-99EF-45C1143E575C}">
      <dgm:prSet/>
      <dgm:spPr/>
      <dgm:t>
        <a:bodyPr/>
        <a:lstStyle/>
        <a:p>
          <a:endParaRPr lang="en-US" sz="1600"/>
        </a:p>
      </dgm:t>
    </dgm:pt>
    <dgm:pt modelId="{1CE03AAF-8702-4D91-8572-51B0411557FF}" type="sibTrans" cxnId="{FEEA291F-33F9-4087-99EF-45C1143E575C}">
      <dgm:prSet/>
      <dgm:spPr/>
      <dgm:t>
        <a:bodyPr/>
        <a:lstStyle/>
        <a:p>
          <a:endParaRPr lang="en-US" sz="1600"/>
        </a:p>
      </dgm:t>
    </dgm:pt>
    <dgm:pt modelId="{4901E29E-ADCD-48FB-A841-624433AEDEBF}">
      <dgm:prSet custT="1"/>
      <dgm:spPr/>
      <dgm:t>
        <a:bodyPr/>
        <a:lstStyle/>
        <a:p>
          <a:r>
            <a:rPr lang="en-IE" sz="1400" b="1" dirty="0"/>
            <a:t>laying the foundations for strengthening active citizenship and building specific expertise of future policy-makers in areas such as democracy, human rights and multilateralism</a:t>
          </a:r>
        </a:p>
      </dgm:t>
    </dgm:pt>
    <dgm:pt modelId="{0E00E6B2-0163-4573-8E98-5C40C4897020}" type="parTrans" cxnId="{6D2F74E2-93C1-48A6-9038-5D03CC427BB2}">
      <dgm:prSet/>
      <dgm:spPr/>
      <dgm:t>
        <a:bodyPr/>
        <a:lstStyle/>
        <a:p>
          <a:endParaRPr lang="en-US" sz="1600"/>
        </a:p>
      </dgm:t>
    </dgm:pt>
    <dgm:pt modelId="{BBC2A341-CF42-44A0-8D9D-D996FDE9273C}" type="sibTrans" cxnId="{6D2F74E2-93C1-48A6-9038-5D03CC427BB2}">
      <dgm:prSet/>
      <dgm:spPr/>
      <dgm:t>
        <a:bodyPr/>
        <a:lstStyle/>
        <a:p>
          <a:endParaRPr lang="en-US" sz="1600"/>
        </a:p>
      </dgm:t>
    </dgm:pt>
    <dgm:pt modelId="{D4B10206-F69F-4115-BB23-8818C8FCC209}">
      <dgm:prSet custT="1"/>
      <dgm:spPr/>
      <dgm:t>
        <a:bodyPr/>
        <a:lstStyle/>
        <a:p>
          <a:r>
            <a:rPr lang="en-IE" sz="1400" b="1" dirty="0"/>
            <a:t>foundational skills, ‘soft’ skills (e.g. problem solving, communication), and Science, Technology, Engineering, Arts and Maths (STEAM), Education and  employability</a:t>
          </a:r>
        </a:p>
      </dgm:t>
    </dgm:pt>
    <dgm:pt modelId="{77F949A9-7CC6-4B81-9835-F0E8A1B48BDB}" type="parTrans" cxnId="{EE8AD397-0081-471A-B11C-5E7424467946}">
      <dgm:prSet/>
      <dgm:spPr/>
      <dgm:t>
        <a:bodyPr/>
        <a:lstStyle/>
        <a:p>
          <a:endParaRPr lang="en-US" sz="1600"/>
        </a:p>
      </dgm:t>
    </dgm:pt>
    <dgm:pt modelId="{58405F7F-71D3-4E2D-888B-8D476020A3BF}" type="sibTrans" cxnId="{EE8AD397-0081-471A-B11C-5E7424467946}">
      <dgm:prSet/>
      <dgm:spPr/>
      <dgm:t>
        <a:bodyPr/>
        <a:lstStyle/>
        <a:p>
          <a:endParaRPr lang="en-US" sz="1600"/>
        </a:p>
      </dgm:t>
    </dgm:pt>
    <dgm:pt modelId="{0A56C23F-CA23-4F39-B7E0-749F8113A3EB}">
      <dgm:prSet phldrT="[Text]" custT="1"/>
      <dgm:spPr/>
      <dgm:t>
        <a:bodyPr/>
        <a:lstStyle/>
        <a:p>
          <a:r>
            <a:rPr lang="en-IE" sz="1800" dirty="0"/>
            <a:t>digital technology in the poorest countries by building foundations for digital skills</a:t>
          </a:r>
          <a:endParaRPr lang="en-US" sz="1800" dirty="0"/>
        </a:p>
      </dgm:t>
    </dgm:pt>
    <dgm:pt modelId="{05F649C8-DFFA-4C9E-8CAD-740E5B06D375}" type="parTrans" cxnId="{CFF1364C-13B3-4895-A27E-3EEE8F3A54E5}">
      <dgm:prSet/>
      <dgm:spPr/>
      <dgm:t>
        <a:bodyPr/>
        <a:lstStyle/>
        <a:p>
          <a:endParaRPr lang="en-US"/>
        </a:p>
      </dgm:t>
    </dgm:pt>
    <dgm:pt modelId="{17D688F7-9CC0-4F84-BC5E-7AB2922234C8}" type="sibTrans" cxnId="{CFF1364C-13B3-4895-A27E-3EEE8F3A54E5}">
      <dgm:prSet/>
      <dgm:spPr/>
      <dgm:t>
        <a:bodyPr/>
        <a:lstStyle/>
        <a:p>
          <a:endParaRPr lang="en-US"/>
        </a:p>
      </dgm:t>
    </dgm:pt>
    <dgm:pt modelId="{0663D70C-6F1F-41EB-BFC4-5960F8EEC7D3}" type="pres">
      <dgm:prSet presAssocID="{EC91622A-5EC3-469A-B230-67ABD4C0A122}" presName="Name0" presStyleCnt="0">
        <dgm:presLayoutVars>
          <dgm:dir/>
          <dgm:animLvl val="lvl"/>
          <dgm:resizeHandles/>
        </dgm:presLayoutVars>
      </dgm:prSet>
      <dgm:spPr/>
      <dgm:t>
        <a:bodyPr/>
        <a:lstStyle/>
        <a:p>
          <a:endParaRPr lang="en-US"/>
        </a:p>
      </dgm:t>
    </dgm:pt>
    <dgm:pt modelId="{861E65D9-7223-4461-8DF2-42832D7D1414}" type="pres">
      <dgm:prSet presAssocID="{6361BA49-AD85-45C4-899C-15AFD43D4BC5}" presName="linNode" presStyleCnt="0"/>
      <dgm:spPr/>
    </dgm:pt>
    <dgm:pt modelId="{0F102D4A-35F6-4A70-8EF9-0FD3760E1933}" type="pres">
      <dgm:prSet presAssocID="{6361BA49-AD85-45C4-899C-15AFD43D4BC5}" presName="parentShp" presStyleLbl="node1" presStyleIdx="0" presStyleCnt="5">
        <dgm:presLayoutVars>
          <dgm:bulletEnabled val="1"/>
        </dgm:presLayoutVars>
      </dgm:prSet>
      <dgm:spPr/>
      <dgm:t>
        <a:bodyPr/>
        <a:lstStyle/>
        <a:p>
          <a:endParaRPr lang="en-US"/>
        </a:p>
      </dgm:t>
    </dgm:pt>
    <dgm:pt modelId="{C040B99D-6BC6-4F91-BD35-A0CCDC00FBDA}" type="pres">
      <dgm:prSet presAssocID="{6361BA49-AD85-45C4-899C-15AFD43D4BC5}" presName="childShp" presStyleLbl="bgAccFollowNode1" presStyleIdx="0" presStyleCnt="5">
        <dgm:presLayoutVars>
          <dgm:bulletEnabled val="1"/>
        </dgm:presLayoutVars>
      </dgm:prSet>
      <dgm:spPr/>
      <dgm:t>
        <a:bodyPr/>
        <a:lstStyle/>
        <a:p>
          <a:endParaRPr lang="en-US"/>
        </a:p>
      </dgm:t>
    </dgm:pt>
    <dgm:pt modelId="{A8E67AA9-CF43-4AB2-9596-14EA4F98B889}" type="pres">
      <dgm:prSet presAssocID="{364E6B1E-C3D7-4CAF-B92E-18CED0B1A4F6}" presName="spacing" presStyleCnt="0"/>
      <dgm:spPr/>
    </dgm:pt>
    <dgm:pt modelId="{9AC9AF5C-FAF6-4D94-BA93-564E660FBC0C}" type="pres">
      <dgm:prSet presAssocID="{BD60303A-37F5-4256-8AB5-584A292B8FC2}" presName="linNode" presStyleCnt="0"/>
      <dgm:spPr/>
    </dgm:pt>
    <dgm:pt modelId="{4F810805-8586-4155-BB98-6365B2658CB1}" type="pres">
      <dgm:prSet presAssocID="{BD60303A-37F5-4256-8AB5-584A292B8FC2}" presName="parentShp" presStyleLbl="node1" presStyleIdx="1" presStyleCnt="5">
        <dgm:presLayoutVars>
          <dgm:bulletEnabled val="1"/>
        </dgm:presLayoutVars>
      </dgm:prSet>
      <dgm:spPr/>
      <dgm:t>
        <a:bodyPr/>
        <a:lstStyle/>
        <a:p>
          <a:endParaRPr lang="en-US"/>
        </a:p>
      </dgm:t>
    </dgm:pt>
    <dgm:pt modelId="{E1AB5882-F3FB-4883-9520-FBD39F0BE4A0}" type="pres">
      <dgm:prSet presAssocID="{BD60303A-37F5-4256-8AB5-584A292B8FC2}" presName="childShp" presStyleLbl="bgAccFollowNode1" presStyleIdx="1" presStyleCnt="5">
        <dgm:presLayoutVars>
          <dgm:bulletEnabled val="1"/>
        </dgm:presLayoutVars>
      </dgm:prSet>
      <dgm:spPr/>
      <dgm:t>
        <a:bodyPr/>
        <a:lstStyle/>
        <a:p>
          <a:endParaRPr lang="en-US"/>
        </a:p>
      </dgm:t>
    </dgm:pt>
    <dgm:pt modelId="{FCE04B6E-9579-448A-8801-150DC07A17CB}" type="pres">
      <dgm:prSet presAssocID="{AA3601C7-60AF-4437-871E-67411BA80519}" presName="spacing" presStyleCnt="0"/>
      <dgm:spPr/>
    </dgm:pt>
    <dgm:pt modelId="{57994DAB-0300-4C50-A779-23386BC18C57}" type="pres">
      <dgm:prSet presAssocID="{DAE97630-380C-4972-B263-762620A07156}" presName="linNode" presStyleCnt="0"/>
      <dgm:spPr/>
    </dgm:pt>
    <dgm:pt modelId="{A27B14DD-00E3-461B-8AB8-9B57ED2EDF3B}" type="pres">
      <dgm:prSet presAssocID="{DAE97630-380C-4972-B263-762620A07156}" presName="parentShp" presStyleLbl="node1" presStyleIdx="2" presStyleCnt="5">
        <dgm:presLayoutVars>
          <dgm:bulletEnabled val="1"/>
        </dgm:presLayoutVars>
      </dgm:prSet>
      <dgm:spPr/>
      <dgm:t>
        <a:bodyPr/>
        <a:lstStyle/>
        <a:p>
          <a:endParaRPr lang="en-US"/>
        </a:p>
      </dgm:t>
    </dgm:pt>
    <dgm:pt modelId="{9EAB66AB-175E-48FE-96E9-9D8E2868AEDF}" type="pres">
      <dgm:prSet presAssocID="{DAE97630-380C-4972-B263-762620A07156}" presName="childShp" presStyleLbl="bgAccFollowNode1" presStyleIdx="2" presStyleCnt="5">
        <dgm:presLayoutVars>
          <dgm:bulletEnabled val="1"/>
        </dgm:presLayoutVars>
      </dgm:prSet>
      <dgm:spPr/>
      <dgm:t>
        <a:bodyPr/>
        <a:lstStyle/>
        <a:p>
          <a:endParaRPr lang="en-US"/>
        </a:p>
      </dgm:t>
    </dgm:pt>
    <dgm:pt modelId="{2622A7E8-255F-4B22-AF9B-DA38C2A6F6FD}" type="pres">
      <dgm:prSet presAssocID="{2AD1B4BA-26AD-4905-B161-B09DAD31382F}" presName="spacing" presStyleCnt="0"/>
      <dgm:spPr/>
    </dgm:pt>
    <dgm:pt modelId="{01088956-1BC6-43D9-91C5-626C9CD1EE9B}" type="pres">
      <dgm:prSet presAssocID="{2690290F-F7D0-4FE7-A80E-30EFF25F41F2}" presName="linNode" presStyleCnt="0"/>
      <dgm:spPr/>
    </dgm:pt>
    <dgm:pt modelId="{84C28313-88A8-4F87-979E-4C00AA65932D}" type="pres">
      <dgm:prSet presAssocID="{2690290F-F7D0-4FE7-A80E-30EFF25F41F2}" presName="parentShp" presStyleLbl="node1" presStyleIdx="3" presStyleCnt="5">
        <dgm:presLayoutVars>
          <dgm:bulletEnabled val="1"/>
        </dgm:presLayoutVars>
      </dgm:prSet>
      <dgm:spPr/>
      <dgm:t>
        <a:bodyPr/>
        <a:lstStyle/>
        <a:p>
          <a:endParaRPr lang="en-US"/>
        </a:p>
      </dgm:t>
    </dgm:pt>
    <dgm:pt modelId="{7B29E348-99DE-4BA0-82EC-35CA7F448C0A}" type="pres">
      <dgm:prSet presAssocID="{2690290F-F7D0-4FE7-A80E-30EFF25F41F2}" presName="childShp" presStyleLbl="bgAccFollowNode1" presStyleIdx="3" presStyleCnt="5">
        <dgm:presLayoutVars>
          <dgm:bulletEnabled val="1"/>
        </dgm:presLayoutVars>
      </dgm:prSet>
      <dgm:spPr/>
      <dgm:t>
        <a:bodyPr/>
        <a:lstStyle/>
        <a:p>
          <a:endParaRPr lang="en-US"/>
        </a:p>
      </dgm:t>
    </dgm:pt>
    <dgm:pt modelId="{EF3AECC0-97E1-4A19-9D33-31BE69DAEC2E}" type="pres">
      <dgm:prSet presAssocID="{7831661B-FF57-4CF9-9A08-C23BC5B63E53}" presName="spacing" presStyleCnt="0"/>
      <dgm:spPr/>
    </dgm:pt>
    <dgm:pt modelId="{2840090F-D4F7-4F2C-A2EC-5EF890F53441}" type="pres">
      <dgm:prSet presAssocID="{7E06F0D4-5028-4F7E-BD09-D38DFC87CB45}" presName="linNode" presStyleCnt="0"/>
      <dgm:spPr/>
    </dgm:pt>
    <dgm:pt modelId="{29E2BDBF-3337-4837-B7D0-FAAE01D6C562}" type="pres">
      <dgm:prSet presAssocID="{7E06F0D4-5028-4F7E-BD09-D38DFC87CB45}" presName="parentShp" presStyleLbl="node1" presStyleIdx="4" presStyleCnt="5">
        <dgm:presLayoutVars>
          <dgm:bulletEnabled val="1"/>
        </dgm:presLayoutVars>
      </dgm:prSet>
      <dgm:spPr/>
      <dgm:t>
        <a:bodyPr/>
        <a:lstStyle/>
        <a:p>
          <a:endParaRPr lang="en-US"/>
        </a:p>
      </dgm:t>
    </dgm:pt>
    <dgm:pt modelId="{DFB17175-4150-47F6-B739-A33AB379079C}" type="pres">
      <dgm:prSet presAssocID="{7E06F0D4-5028-4F7E-BD09-D38DFC87CB45}" presName="childShp" presStyleLbl="bgAccFollowNode1" presStyleIdx="4" presStyleCnt="5">
        <dgm:presLayoutVars>
          <dgm:bulletEnabled val="1"/>
        </dgm:presLayoutVars>
      </dgm:prSet>
      <dgm:spPr/>
      <dgm:t>
        <a:bodyPr/>
        <a:lstStyle/>
        <a:p>
          <a:endParaRPr lang="en-US"/>
        </a:p>
      </dgm:t>
    </dgm:pt>
  </dgm:ptLst>
  <dgm:cxnLst>
    <dgm:cxn modelId="{CFF1364C-13B3-4895-A27E-3EEE8F3A54E5}" srcId="{6361BA49-AD85-45C4-899C-15AFD43D4BC5}" destId="{0A56C23F-CA23-4F39-B7E0-749F8113A3EB}" srcOrd="0" destOrd="0" parTransId="{05F649C8-DFFA-4C9E-8CAD-740E5B06D375}" sibTransId="{17D688F7-9CC0-4F84-BC5E-7AB2922234C8}"/>
    <dgm:cxn modelId="{AE9B24FF-0FC4-443E-91A3-4D326FEC7009}" type="presOf" srcId="{6361BA49-AD85-45C4-899C-15AFD43D4BC5}" destId="{0F102D4A-35F6-4A70-8EF9-0FD3760E1933}" srcOrd="0" destOrd="0" presId="urn:microsoft.com/office/officeart/2005/8/layout/vList6"/>
    <dgm:cxn modelId="{CA0E7CAA-D5C2-4716-9D17-8A087351E51A}" type="presOf" srcId="{BD60303A-37F5-4256-8AB5-584A292B8FC2}" destId="{4F810805-8586-4155-BB98-6365B2658CB1}" srcOrd="0" destOrd="0" presId="urn:microsoft.com/office/officeart/2005/8/layout/vList6"/>
    <dgm:cxn modelId="{99C20894-7066-4DE7-B0BC-C51AD33C96AD}" type="presOf" srcId="{A0AF9F64-40BF-4074-878E-B1288A06D702}" destId="{E1AB5882-F3FB-4883-9520-FBD39F0BE4A0}" srcOrd="0" destOrd="0" presId="urn:microsoft.com/office/officeart/2005/8/layout/vList6"/>
    <dgm:cxn modelId="{EE8AD397-0081-471A-B11C-5E7424467946}" srcId="{7E06F0D4-5028-4F7E-BD09-D38DFC87CB45}" destId="{D4B10206-F69F-4115-BB23-8818C8FCC209}" srcOrd="0" destOrd="0" parTransId="{77F949A9-7CC6-4B81-9835-F0E8A1B48BDB}" sibTransId="{58405F7F-71D3-4E2D-888B-8D476020A3BF}"/>
    <dgm:cxn modelId="{28E107C5-A2CE-4312-8BAA-7B53BD430D16}" srcId="{EC91622A-5EC3-469A-B230-67ABD4C0A122}" destId="{6361BA49-AD85-45C4-899C-15AFD43D4BC5}" srcOrd="0" destOrd="0" parTransId="{F8C477E5-36C5-4C38-A1A3-FE012AF0D598}" sibTransId="{364E6B1E-C3D7-4CAF-B92E-18CED0B1A4F6}"/>
    <dgm:cxn modelId="{B34B0347-EF89-48A4-8110-CF26B872A62E}" type="presOf" srcId="{2690290F-F7D0-4FE7-A80E-30EFF25F41F2}" destId="{84C28313-88A8-4F87-979E-4C00AA65932D}" srcOrd="0" destOrd="0" presId="urn:microsoft.com/office/officeart/2005/8/layout/vList6"/>
    <dgm:cxn modelId="{1121F68C-2A58-483E-A04C-DF08F9AD3C62}" type="presOf" srcId="{0A56C23F-CA23-4F39-B7E0-749F8113A3EB}" destId="{C040B99D-6BC6-4F91-BD35-A0CCDC00FBDA}" srcOrd="0" destOrd="0" presId="urn:microsoft.com/office/officeart/2005/8/layout/vList6"/>
    <dgm:cxn modelId="{AB5E1921-4259-4451-8563-674AE3B3F741}" srcId="{BD60303A-37F5-4256-8AB5-584A292B8FC2}" destId="{A0AF9F64-40BF-4074-878E-B1288A06D702}" srcOrd="0" destOrd="0" parTransId="{77E99983-1D5E-4BCE-9A43-AD9644A0BC47}" sibTransId="{BEBB7076-0B5B-4F0A-8665-A02EA424B082}"/>
    <dgm:cxn modelId="{1BC0F304-8357-4887-974D-3D9D0455F89F}" srcId="{EC91622A-5EC3-469A-B230-67ABD4C0A122}" destId="{DAE97630-380C-4972-B263-762620A07156}" srcOrd="2" destOrd="0" parTransId="{B27AD246-F016-4460-97D6-91F53CCD5606}" sibTransId="{2AD1B4BA-26AD-4905-B161-B09DAD31382F}"/>
    <dgm:cxn modelId="{63940205-BFA6-47F9-B660-F04EE8530FEA}" type="presOf" srcId="{DAE97630-380C-4972-B263-762620A07156}" destId="{A27B14DD-00E3-461B-8AB8-9B57ED2EDF3B}" srcOrd="0" destOrd="0" presId="urn:microsoft.com/office/officeart/2005/8/layout/vList6"/>
    <dgm:cxn modelId="{CEB19D2A-A86B-4162-9496-B36B7C2CD963}" type="presOf" srcId="{EC91622A-5EC3-469A-B230-67ABD4C0A122}" destId="{0663D70C-6F1F-41EB-BFC4-5960F8EEC7D3}" srcOrd="0" destOrd="0" presId="urn:microsoft.com/office/officeart/2005/8/layout/vList6"/>
    <dgm:cxn modelId="{6D2F74E2-93C1-48A6-9038-5D03CC427BB2}" srcId="{2690290F-F7D0-4FE7-A80E-30EFF25F41F2}" destId="{4901E29E-ADCD-48FB-A841-624433AEDEBF}" srcOrd="0" destOrd="0" parTransId="{0E00E6B2-0163-4573-8E98-5C40C4897020}" sibTransId="{BBC2A341-CF42-44A0-8D9D-D996FDE9273C}"/>
    <dgm:cxn modelId="{1D9ECA37-EE73-4BE8-942B-2BB1222A30B2}" srcId="{EC91622A-5EC3-469A-B230-67ABD4C0A122}" destId="{7E06F0D4-5028-4F7E-BD09-D38DFC87CB45}" srcOrd="4" destOrd="0" parTransId="{1135A515-022D-4E30-AECC-42704A439B04}" sibTransId="{5DC640B3-124B-4093-A979-1075120ED086}"/>
    <dgm:cxn modelId="{CD600809-068B-4DAA-8CAE-4A0A0B17A95F}" type="presOf" srcId="{4901E29E-ADCD-48FB-A841-624433AEDEBF}" destId="{7B29E348-99DE-4BA0-82EC-35CA7F448C0A}" srcOrd="0" destOrd="0" presId="urn:microsoft.com/office/officeart/2005/8/layout/vList6"/>
    <dgm:cxn modelId="{CE50F527-8E39-423F-AEAE-38F6FB1BFAC9}" srcId="{EC91622A-5EC3-469A-B230-67ABD4C0A122}" destId="{2690290F-F7D0-4FE7-A80E-30EFF25F41F2}" srcOrd="3" destOrd="0" parTransId="{7E2E37A5-8274-4E88-AFC7-4E5D2CF73B6A}" sibTransId="{7831661B-FF57-4CF9-9A08-C23BC5B63E53}"/>
    <dgm:cxn modelId="{7BE45094-54B5-49A8-9B58-EFE6AF4D22B1}" srcId="{EC91622A-5EC3-469A-B230-67ABD4C0A122}" destId="{BD60303A-37F5-4256-8AB5-584A292B8FC2}" srcOrd="1" destOrd="0" parTransId="{24ED012A-B9DF-423C-B482-0937E59FA5BB}" sibTransId="{AA3601C7-60AF-4437-871E-67411BA80519}"/>
    <dgm:cxn modelId="{FEEA291F-33F9-4087-99EF-45C1143E575C}" srcId="{DAE97630-380C-4972-B263-762620A07156}" destId="{F26799E7-4623-4DC2-9FC8-D6E9C6676F6D}" srcOrd="0" destOrd="0" parTransId="{8B684397-4D15-4C25-BBE7-A2D859899A5C}" sibTransId="{1CE03AAF-8702-4D91-8572-51B0411557FF}"/>
    <dgm:cxn modelId="{B1D3B90A-0EF5-4EB8-BCD8-CEA3719986D7}" type="presOf" srcId="{7E06F0D4-5028-4F7E-BD09-D38DFC87CB45}" destId="{29E2BDBF-3337-4837-B7D0-FAAE01D6C562}" srcOrd="0" destOrd="0" presId="urn:microsoft.com/office/officeart/2005/8/layout/vList6"/>
    <dgm:cxn modelId="{94B0FADC-894F-452B-A565-D98363639518}" type="presOf" srcId="{D4B10206-F69F-4115-BB23-8818C8FCC209}" destId="{DFB17175-4150-47F6-B739-A33AB379079C}" srcOrd="0" destOrd="0" presId="urn:microsoft.com/office/officeart/2005/8/layout/vList6"/>
    <dgm:cxn modelId="{0C978D19-22DD-4582-8F1C-980802D22B37}" type="presOf" srcId="{F26799E7-4623-4DC2-9FC8-D6E9C6676F6D}" destId="{9EAB66AB-175E-48FE-96E9-9D8E2868AEDF}" srcOrd="0" destOrd="0" presId="urn:microsoft.com/office/officeart/2005/8/layout/vList6"/>
    <dgm:cxn modelId="{1DD67DD5-D167-4050-8B75-16854879F154}" type="presParOf" srcId="{0663D70C-6F1F-41EB-BFC4-5960F8EEC7D3}" destId="{861E65D9-7223-4461-8DF2-42832D7D1414}" srcOrd="0" destOrd="0" presId="urn:microsoft.com/office/officeart/2005/8/layout/vList6"/>
    <dgm:cxn modelId="{C590AA34-AF65-42D3-A89C-87658FA30598}" type="presParOf" srcId="{861E65D9-7223-4461-8DF2-42832D7D1414}" destId="{0F102D4A-35F6-4A70-8EF9-0FD3760E1933}" srcOrd="0" destOrd="0" presId="urn:microsoft.com/office/officeart/2005/8/layout/vList6"/>
    <dgm:cxn modelId="{3A546D8E-A601-45FF-A2CF-944AC7C19ED2}" type="presParOf" srcId="{861E65D9-7223-4461-8DF2-42832D7D1414}" destId="{C040B99D-6BC6-4F91-BD35-A0CCDC00FBDA}" srcOrd="1" destOrd="0" presId="urn:microsoft.com/office/officeart/2005/8/layout/vList6"/>
    <dgm:cxn modelId="{A5C1B818-9CF3-4B95-B154-FC1FF6C9344F}" type="presParOf" srcId="{0663D70C-6F1F-41EB-BFC4-5960F8EEC7D3}" destId="{A8E67AA9-CF43-4AB2-9596-14EA4F98B889}" srcOrd="1" destOrd="0" presId="urn:microsoft.com/office/officeart/2005/8/layout/vList6"/>
    <dgm:cxn modelId="{BC247360-4F86-48BC-B014-72B09E06A403}" type="presParOf" srcId="{0663D70C-6F1F-41EB-BFC4-5960F8EEC7D3}" destId="{9AC9AF5C-FAF6-4D94-BA93-564E660FBC0C}" srcOrd="2" destOrd="0" presId="urn:microsoft.com/office/officeart/2005/8/layout/vList6"/>
    <dgm:cxn modelId="{41EA6785-7547-4654-B87B-C764ED769A9E}" type="presParOf" srcId="{9AC9AF5C-FAF6-4D94-BA93-564E660FBC0C}" destId="{4F810805-8586-4155-BB98-6365B2658CB1}" srcOrd="0" destOrd="0" presId="urn:microsoft.com/office/officeart/2005/8/layout/vList6"/>
    <dgm:cxn modelId="{EAC1A1CC-5F55-4E31-8748-CDD5744F83E9}" type="presParOf" srcId="{9AC9AF5C-FAF6-4D94-BA93-564E660FBC0C}" destId="{E1AB5882-F3FB-4883-9520-FBD39F0BE4A0}" srcOrd="1" destOrd="0" presId="urn:microsoft.com/office/officeart/2005/8/layout/vList6"/>
    <dgm:cxn modelId="{CB1A4967-8F0A-42C4-B25D-D0D24D878086}" type="presParOf" srcId="{0663D70C-6F1F-41EB-BFC4-5960F8EEC7D3}" destId="{FCE04B6E-9579-448A-8801-150DC07A17CB}" srcOrd="3" destOrd="0" presId="urn:microsoft.com/office/officeart/2005/8/layout/vList6"/>
    <dgm:cxn modelId="{A08A739C-0003-4DE1-91E1-D756784B3868}" type="presParOf" srcId="{0663D70C-6F1F-41EB-BFC4-5960F8EEC7D3}" destId="{57994DAB-0300-4C50-A779-23386BC18C57}" srcOrd="4" destOrd="0" presId="urn:microsoft.com/office/officeart/2005/8/layout/vList6"/>
    <dgm:cxn modelId="{49520606-E66C-4198-AA7C-66D425D99D14}" type="presParOf" srcId="{57994DAB-0300-4C50-A779-23386BC18C57}" destId="{A27B14DD-00E3-461B-8AB8-9B57ED2EDF3B}" srcOrd="0" destOrd="0" presId="urn:microsoft.com/office/officeart/2005/8/layout/vList6"/>
    <dgm:cxn modelId="{F4CA8DD9-9378-4C96-B670-B5463136E5E1}" type="presParOf" srcId="{57994DAB-0300-4C50-A779-23386BC18C57}" destId="{9EAB66AB-175E-48FE-96E9-9D8E2868AEDF}" srcOrd="1" destOrd="0" presId="urn:microsoft.com/office/officeart/2005/8/layout/vList6"/>
    <dgm:cxn modelId="{BB8E8AA8-BABA-4DB0-9FA2-6DCAD739EFD5}" type="presParOf" srcId="{0663D70C-6F1F-41EB-BFC4-5960F8EEC7D3}" destId="{2622A7E8-255F-4B22-AF9B-DA38C2A6F6FD}" srcOrd="5" destOrd="0" presId="urn:microsoft.com/office/officeart/2005/8/layout/vList6"/>
    <dgm:cxn modelId="{F430C20E-AB45-48CA-8283-3151C3011174}" type="presParOf" srcId="{0663D70C-6F1F-41EB-BFC4-5960F8EEC7D3}" destId="{01088956-1BC6-43D9-91C5-626C9CD1EE9B}" srcOrd="6" destOrd="0" presId="urn:microsoft.com/office/officeart/2005/8/layout/vList6"/>
    <dgm:cxn modelId="{E6932E3E-5158-43D0-8A6A-15B8997DCD37}" type="presParOf" srcId="{01088956-1BC6-43D9-91C5-626C9CD1EE9B}" destId="{84C28313-88A8-4F87-979E-4C00AA65932D}" srcOrd="0" destOrd="0" presId="urn:microsoft.com/office/officeart/2005/8/layout/vList6"/>
    <dgm:cxn modelId="{8B21AC7B-A79C-4426-924F-52D80518A604}" type="presParOf" srcId="{01088956-1BC6-43D9-91C5-626C9CD1EE9B}" destId="{7B29E348-99DE-4BA0-82EC-35CA7F448C0A}" srcOrd="1" destOrd="0" presId="urn:microsoft.com/office/officeart/2005/8/layout/vList6"/>
    <dgm:cxn modelId="{226C3A6A-3AB2-44DF-89B9-D01F1A9EF0AE}" type="presParOf" srcId="{0663D70C-6F1F-41EB-BFC4-5960F8EEC7D3}" destId="{EF3AECC0-97E1-4A19-9D33-31BE69DAEC2E}" srcOrd="7" destOrd="0" presId="urn:microsoft.com/office/officeart/2005/8/layout/vList6"/>
    <dgm:cxn modelId="{3603ED0E-E04A-4531-AA36-D9BD19DD01BA}" type="presParOf" srcId="{0663D70C-6F1F-41EB-BFC4-5960F8EEC7D3}" destId="{2840090F-D4F7-4F2C-A2EC-5EF890F53441}" srcOrd="8" destOrd="0" presId="urn:microsoft.com/office/officeart/2005/8/layout/vList6"/>
    <dgm:cxn modelId="{CF91CF4F-5686-4AFA-A3A0-A89ADC811D61}" type="presParOf" srcId="{2840090F-D4F7-4F2C-A2EC-5EF890F53441}" destId="{29E2BDBF-3337-4837-B7D0-FAAE01D6C562}" srcOrd="0" destOrd="0" presId="urn:microsoft.com/office/officeart/2005/8/layout/vList6"/>
    <dgm:cxn modelId="{CDD2A36A-203F-4B56-A72A-EE0807839419}" type="presParOf" srcId="{2840090F-D4F7-4F2C-A2EC-5EF890F53441}" destId="{DFB17175-4150-47F6-B739-A33AB379079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B24104-A0CA-4364-B31D-4D6642282CB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4480B86D-EAED-4DAA-ACC9-6E95DFA55BE0}">
      <dgm:prSet phldrT="[Text]"/>
      <dgm:spPr/>
      <dgm:t>
        <a:bodyPr/>
        <a:lstStyle/>
        <a:p>
          <a:r>
            <a:rPr lang="en-GB" altLang="en-US"/>
            <a:t>In the proposal, applicants must provide a </a:t>
          </a:r>
          <a:r>
            <a:rPr lang="en-GB" altLang="en-US" b="1"/>
            <a:t>detailed estimation of costs </a:t>
          </a:r>
          <a:r>
            <a:rPr lang="en-GB" altLang="en-US"/>
            <a:t>and a </a:t>
          </a:r>
          <a:r>
            <a:rPr lang="en-GB" altLang="en-US" b="1"/>
            <a:t>split of the lump sum per work package and per beneficiary</a:t>
          </a:r>
          <a:endParaRPr lang="en-US"/>
        </a:p>
      </dgm:t>
    </dgm:pt>
    <dgm:pt modelId="{33401C34-5725-46F8-92FD-1F257483717F}" type="parTrans" cxnId="{915C8C3C-689E-49E6-B8E4-1B0FE18B9A60}">
      <dgm:prSet/>
      <dgm:spPr/>
      <dgm:t>
        <a:bodyPr/>
        <a:lstStyle/>
        <a:p>
          <a:endParaRPr lang="en-US"/>
        </a:p>
      </dgm:t>
    </dgm:pt>
    <dgm:pt modelId="{589B98ED-D989-4E6A-ADC6-5028C00EA28D}" type="sibTrans" cxnId="{915C8C3C-689E-49E6-B8E4-1B0FE18B9A60}">
      <dgm:prSet/>
      <dgm:spPr/>
      <dgm:t>
        <a:bodyPr/>
        <a:lstStyle/>
        <a:p>
          <a:endParaRPr lang="en-US"/>
        </a:p>
      </dgm:t>
    </dgm:pt>
    <dgm:pt modelId="{26FA0A11-7EB3-40C6-9BBC-4F8619A7408A}">
      <dgm:prSet/>
      <dgm:spPr/>
      <dgm:t>
        <a:bodyPr/>
        <a:lstStyle/>
        <a:p>
          <a:r>
            <a:rPr lang="en-GB" altLang="en-US" b="1" dirty="0"/>
            <a:t>Evaluators assess cost details during evaluation </a:t>
          </a:r>
          <a:r>
            <a:rPr lang="en-GB" altLang="en-US" dirty="0"/>
            <a:t>and make recommendations if needed. </a:t>
          </a:r>
          <a:endParaRPr lang="en-GB" altLang="en-US" b="1" dirty="0"/>
        </a:p>
      </dgm:t>
    </dgm:pt>
    <dgm:pt modelId="{A3BF89EA-2C30-423A-A948-4B28AA2CBF81}" type="parTrans" cxnId="{7D9355F0-AF1A-4996-9217-2686ED2757D6}">
      <dgm:prSet/>
      <dgm:spPr/>
      <dgm:t>
        <a:bodyPr/>
        <a:lstStyle/>
        <a:p>
          <a:endParaRPr lang="en-US"/>
        </a:p>
      </dgm:t>
    </dgm:pt>
    <dgm:pt modelId="{E7071586-C539-4C80-9CBB-92FEB839AB34}" type="sibTrans" cxnId="{7D9355F0-AF1A-4996-9217-2686ED2757D6}">
      <dgm:prSet/>
      <dgm:spPr/>
      <dgm:t>
        <a:bodyPr/>
        <a:lstStyle/>
        <a:p>
          <a:endParaRPr lang="en-US"/>
        </a:p>
      </dgm:t>
    </dgm:pt>
    <dgm:pt modelId="{E309782E-385D-4746-B699-F7989CFB9B79}">
      <dgm:prSet/>
      <dgm:spPr/>
      <dgm:t>
        <a:bodyPr/>
        <a:lstStyle/>
        <a:p>
          <a:r>
            <a:rPr lang="en-GB" altLang="en-US" dirty="0"/>
            <a:t>Based on this, the </a:t>
          </a:r>
          <a:r>
            <a:rPr lang="en-GB" altLang="en-US" b="1" dirty="0"/>
            <a:t>lump sum is fixed during grant preparation</a:t>
          </a:r>
          <a:endParaRPr lang="en-GB" altLang="en-US" dirty="0"/>
        </a:p>
      </dgm:t>
    </dgm:pt>
    <dgm:pt modelId="{B77A471B-6CCB-4214-B6D2-67B56C392513}" type="parTrans" cxnId="{65C57885-E6E9-4862-AEDC-D0C9A8114C2E}">
      <dgm:prSet/>
      <dgm:spPr/>
      <dgm:t>
        <a:bodyPr/>
        <a:lstStyle/>
        <a:p>
          <a:endParaRPr lang="en-US"/>
        </a:p>
      </dgm:t>
    </dgm:pt>
    <dgm:pt modelId="{C3A0B905-1C19-479B-96F0-1A195BDD1B98}" type="sibTrans" cxnId="{65C57885-E6E9-4862-AEDC-D0C9A8114C2E}">
      <dgm:prSet/>
      <dgm:spPr/>
      <dgm:t>
        <a:bodyPr/>
        <a:lstStyle/>
        <a:p>
          <a:endParaRPr lang="en-US"/>
        </a:p>
      </dgm:t>
    </dgm:pt>
    <dgm:pt modelId="{69D36696-7CC3-4FB4-A297-E08F754281D0}" type="pres">
      <dgm:prSet presAssocID="{41B24104-A0CA-4364-B31D-4D6642282CB2}" presName="Name0" presStyleCnt="0">
        <dgm:presLayoutVars>
          <dgm:dir/>
          <dgm:resizeHandles val="exact"/>
        </dgm:presLayoutVars>
      </dgm:prSet>
      <dgm:spPr/>
      <dgm:t>
        <a:bodyPr/>
        <a:lstStyle/>
        <a:p>
          <a:endParaRPr lang="en-US"/>
        </a:p>
      </dgm:t>
    </dgm:pt>
    <dgm:pt modelId="{FDDFA3C4-64E2-45AF-9DC9-CF5262BD40D4}" type="pres">
      <dgm:prSet presAssocID="{4480B86D-EAED-4DAA-ACC9-6E95DFA55BE0}" presName="node" presStyleLbl="node1" presStyleIdx="0" presStyleCnt="3">
        <dgm:presLayoutVars>
          <dgm:bulletEnabled val="1"/>
        </dgm:presLayoutVars>
      </dgm:prSet>
      <dgm:spPr/>
      <dgm:t>
        <a:bodyPr/>
        <a:lstStyle/>
        <a:p>
          <a:endParaRPr lang="en-US"/>
        </a:p>
      </dgm:t>
    </dgm:pt>
    <dgm:pt modelId="{334DF90B-2BBC-48A4-B1D4-8CDD4AE7D58D}" type="pres">
      <dgm:prSet presAssocID="{589B98ED-D989-4E6A-ADC6-5028C00EA28D}" presName="sibTrans" presStyleCnt="0"/>
      <dgm:spPr/>
    </dgm:pt>
    <dgm:pt modelId="{621FBA45-C927-40A9-8191-0D46AAD79B7E}" type="pres">
      <dgm:prSet presAssocID="{26FA0A11-7EB3-40C6-9BBC-4F8619A7408A}" presName="node" presStyleLbl="node1" presStyleIdx="1" presStyleCnt="3">
        <dgm:presLayoutVars>
          <dgm:bulletEnabled val="1"/>
        </dgm:presLayoutVars>
      </dgm:prSet>
      <dgm:spPr/>
      <dgm:t>
        <a:bodyPr/>
        <a:lstStyle/>
        <a:p>
          <a:endParaRPr lang="en-US"/>
        </a:p>
      </dgm:t>
    </dgm:pt>
    <dgm:pt modelId="{592701CE-2C5C-43CB-AF4B-0823DE7F40A5}" type="pres">
      <dgm:prSet presAssocID="{E7071586-C539-4C80-9CBB-92FEB839AB34}" presName="sibTrans" presStyleCnt="0"/>
      <dgm:spPr/>
    </dgm:pt>
    <dgm:pt modelId="{0EEEEE1D-E23B-4E82-9055-712582A763E2}" type="pres">
      <dgm:prSet presAssocID="{E309782E-385D-4746-B699-F7989CFB9B79}" presName="node" presStyleLbl="node1" presStyleIdx="2" presStyleCnt="3">
        <dgm:presLayoutVars>
          <dgm:bulletEnabled val="1"/>
        </dgm:presLayoutVars>
      </dgm:prSet>
      <dgm:spPr/>
      <dgm:t>
        <a:bodyPr/>
        <a:lstStyle/>
        <a:p>
          <a:endParaRPr lang="en-US"/>
        </a:p>
      </dgm:t>
    </dgm:pt>
  </dgm:ptLst>
  <dgm:cxnLst>
    <dgm:cxn modelId="{48075118-EDBE-4DAD-B852-EEA9404DAFCF}" type="presOf" srcId="{E309782E-385D-4746-B699-F7989CFB9B79}" destId="{0EEEEE1D-E23B-4E82-9055-712582A763E2}" srcOrd="0" destOrd="0" presId="urn:microsoft.com/office/officeart/2005/8/layout/hList6"/>
    <dgm:cxn modelId="{84397C5D-E441-47D5-94F0-6BFBB20CFB6D}" type="presOf" srcId="{4480B86D-EAED-4DAA-ACC9-6E95DFA55BE0}" destId="{FDDFA3C4-64E2-45AF-9DC9-CF5262BD40D4}" srcOrd="0" destOrd="0" presId="urn:microsoft.com/office/officeart/2005/8/layout/hList6"/>
    <dgm:cxn modelId="{65C57885-E6E9-4862-AEDC-D0C9A8114C2E}" srcId="{41B24104-A0CA-4364-B31D-4D6642282CB2}" destId="{E309782E-385D-4746-B699-F7989CFB9B79}" srcOrd="2" destOrd="0" parTransId="{B77A471B-6CCB-4214-B6D2-67B56C392513}" sibTransId="{C3A0B905-1C19-479B-96F0-1A195BDD1B98}"/>
    <dgm:cxn modelId="{F63EEAAE-67D6-4121-AAF3-1E55813F8DAE}" type="presOf" srcId="{26FA0A11-7EB3-40C6-9BBC-4F8619A7408A}" destId="{621FBA45-C927-40A9-8191-0D46AAD79B7E}" srcOrd="0" destOrd="0" presId="urn:microsoft.com/office/officeart/2005/8/layout/hList6"/>
    <dgm:cxn modelId="{915C8C3C-689E-49E6-B8E4-1B0FE18B9A60}" srcId="{41B24104-A0CA-4364-B31D-4D6642282CB2}" destId="{4480B86D-EAED-4DAA-ACC9-6E95DFA55BE0}" srcOrd="0" destOrd="0" parTransId="{33401C34-5725-46F8-92FD-1F257483717F}" sibTransId="{589B98ED-D989-4E6A-ADC6-5028C00EA28D}"/>
    <dgm:cxn modelId="{A820BF1F-DDAA-4DF8-87E9-7E2F6E610A9C}" type="presOf" srcId="{41B24104-A0CA-4364-B31D-4D6642282CB2}" destId="{69D36696-7CC3-4FB4-A297-E08F754281D0}" srcOrd="0" destOrd="0" presId="urn:microsoft.com/office/officeart/2005/8/layout/hList6"/>
    <dgm:cxn modelId="{7D9355F0-AF1A-4996-9217-2686ED2757D6}" srcId="{41B24104-A0CA-4364-B31D-4D6642282CB2}" destId="{26FA0A11-7EB3-40C6-9BBC-4F8619A7408A}" srcOrd="1" destOrd="0" parTransId="{A3BF89EA-2C30-423A-A948-4B28AA2CBF81}" sibTransId="{E7071586-C539-4C80-9CBB-92FEB839AB34}"/>
    <dgm:cxn modelId="{27CF0B0D-E1AB-42DE-93AD-B66AFF502475}" type="presParOf" srcId="{69D36696-7CC3-4FB4-A297-E08F754281D0}" destId="{FDDFA3C4-64E2-45AF-9DC9-CF5262BD40D4}" srcOrd="0" destOrd="0" presId="urn:microsoft.com/office/officeart/2005/8/layout/hList6"/>
    <dgm:cxn modelId="{EC4F6E15-3B31-4762-83BD-E847532E386D}" type="presParOf" srcId="{69D36696-7CC3-4FB4-A297-E08F754281D0}" destId="{334DF90B-2BBC-48A4-B1D4-8CDD4AE7D58D}" srcOrd="1" destOrd="0" presId="urn:microsoft.com/office/officeart/2005/8/layout/hList6"/>
    <dgm:cxn modelId="{D3593979-D217-40A7-92BD-82F119940B42}" type="presParOf" srcId="{69D36696-7CC3-4FB4-A297-E08F754281D0}" destId="{621FBA45-C927-40A9-8191-0D46AAD79B7E}" srcOrd="2" destOrd="0" presId="urn:microsoft.com/office/officeart/2005/8/layout/hList6"/>
    <dgm:cxn modelId="{CFDCB6D0-2FDD-467C-9B90-EAB529074AC9}" type="presParOf" srcId="{69D36696-7CC3-4FB4-A297-E08F754281D0}" destId="{592701CE-2C5C-43CB-AF4B-0823DE7F40A5}" srcOrd="3" destOrd="0" presId="urn:microsoft.com/office/officeart/2005/8/layout/hList6"/>
    <dgm:cxn modelId="{E8BA2DC8-3221-41CF-865E-C67AD29DCAC4}" type="presParOf" srcId="{69D36696-7CC3-4FB4-A297-E08F754281D0}" destId="{0EEEEE1D-E23B-4E82-9055-712582A763E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B8E9-D6F4-4946-9B0A-AE7AA7C70DA6}">
      <dsp:nvSpPr>
        <dsp:cNvPr id="0" name=""/>
        <dsp:cNvSpPr/>
      </dsp:nvSpPr>
      <dsp:spPr>
        <a:xfrm rot="5400000">
          <a:off x="5611579" y="-453238"/>
          <a:ext cx="1648284" cy="3022614"/>
        </a:xfrm>
        <a:prstGeom prst="hexagon">
          <a:avLst>
            <a:gd name="adj" fmla="val 25000"/>
            <a:gd name="vf" fmla="val 115470"/>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a:solidFill>
                <a:sysClr val="window" lastClr="FFFFFF"/>
              </a:solidFill>
              <a:latin typeface="Verdana"/>
              <a:ea typeface="+mn-ea"/>
              <a:cs typeface="+mn-cs"/>
            </a:rPr>
            <a:t>Modernisation</a:t>
          </a:r>
        </a:p>
        <a:p>
          <a:pPr lvl="0" algn="ctr" defTabSz="800100">
            <a:lnSpc>
              <a:spcPct val="90000"/>
            </a:lnSpc>
            <a:spcBef>
              <a:spcPct val="0"/>
            </a:spcBef>
            <a:spcAft>
              <a:spcPct val="35000"/>
            </a:spcAft>
          </a:pPr>
          <a:r>
            <a:rPr lang="fr-BE" sz="1800" b="1" kern="1200" dirty="0" err="1">
              <a:solidFill>
                <a:sysClr val="window" lastClr="FFFFFF"/>
              </a:solidFill>
              <a:latin typeface="Verdana"/>
              <a:ea typeface="+mn-ea"/>
              <a:cs typeface="+mn-cs"/>
            </a:rPr>
            <a:t>HEIs</a:t>
          </a:r>
          <a:r>
            <a:rPr lang="fr-BE" sz="1800" b="1" kern="1200" dirty="0">
              <a:solidFill>
                <a:sysClr val="window" lastClr="FFFFFF"/>
              </a:solidFill>
              <a:latin typeface="Verdana"/>
              <a:ea typeface="+mn-ea"/>
              <a:cs typeface="+mn-cs"/>
            </a:rPr>
            <a:t>  &amp; HE </a:t>
          </a:r>
          <a:r>
            <a:rPr lang="fr-BE" sz="1800" b="1" kern="1200" dirty="0" err="1">
              <a:solidFill>
                <a:sysClr val="window" lastClr="FFFFFF"/>
              </a:solidFill>
              <a:latin typeface="Verdana"/>
              <a:ea typeface="+mn-ea"/>
              <a:cs typeface="+mn-cs"/>
            </a:rPr>
            <a:t>systems</a:t>
          </a:r>
          <a:endParaRPr lang="en-GB" sz="1800" b="1" kern="1200" dirty="0">
            <a:solidFill>
              <a:sysClr val="window" lastClr="FFFFFF"/>
            </a:solidFill>
            <a:latin typeface="Verdana"/>
            <a:ea typeface="+mn-ea"/>
            <a:cs typeface="+mn-cs"/>
          </a:endParaRPr>
        </a:p>
      </dsp:txBody>
      <dsp:txXfrm rot="-5400000">
        <a:off x="5428183" y="508641"/>
        <a:ext cx="2015076" cy="1098856"/>
      </dsp:txXfrm>
    </dsp:sp>
    <dsp:sp modelId="{2E2BB226-CE57-4748-AAF0-8501FEBD3793}">
      <dsp:nvSpPr>
        <dsp:cNvPr id="0" name=""/>
        <dsp:cNvSpPr/>
      </dsp:nvSpPr>
      <dsp:spPr>
        <a:xfrm>
          <a:off x="5624389" y="546150"/>
          <a:ext cx="1265643" cy="680453"/>
        </a:xfrm>
        <a:prstGeom prst="rect">
          <a:avLst/>
        </a:prstGeom>
        <a:noFill/>
        <a:ln>
          <a:noFill/>
        </a:ln>
        <a:effectLst/>
      </dsp:spPr>
      <dsp:style>
        <a:lnRef idx="0">
          <a:scrgbClr r="0" g="0" b="0"/>
        </a:lnRef>
        <a:fillRef idx="0">
          <a:scrgbClr r="0" g="0" b="0"/>
        </a:fillRef>
        <a:effectRef idx="0">
          <a:scrgbClr r="0" g="0" b="0"/>
        </a:effectRef>
        <a:fontRef idx="minor"/>
      </dsp:style>
    </dsp:sp>
    <dsp:sp modelId="{97340B4E-82C4-4597-BB94-B1BA3CD730DC}">
      <dsp:nvSpPr>
        <dsp:cNvPr id="0" name=""/>
        <dsp:cNvSpPr/>
      </dsp:nvSpPr>
      <dsp:spPr>
        <a:xfrm rot="5400000">
          <a:off x="2638213" y="-353007"/>
          <a:ext cx="1537711" cy="2830749"/>
        </a:xfrm>
        <a:prstGeom prst="hexagon">
          <a:avLst>
            <a:gd name="adj" fmla="val 25000"/>
            <a:gd name="vf" fmla="val 115470"/>
          </a:avLst>
        </a:prstGeom>
        <a:solidFill>
          <a:srgbClr val="8064A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Verdana"/>
              <a:ea typeface="+mn-ea"/>
              <a:cs typeface="+mn-cs"/>
            </a:rPr>
            <a:t>Societal impact</a:t>
          </a:r>
        </a:p>
      </dsp:txBody>
      <dsp:txXfrm rot="-5400000">
        <a:off x="2463486" y="549797"/>
        <a:ext cx="1887166" cy="1025141"/>
      </dsp:txXfrm>
    </dsp:sp>
    <dsp:sp modelId="{3FF826DF-5015-4B86-A856-917960BB7DCE}">
      <dsp:nvSpPr>
        <dsp:cNvPr id="0" name=""/>
        <dsp:cNvSpPr/>
      </dsp:nvSpPr>
      <dsp:spPr>
        <a:xfrm rot="5400000">
          <a:off x="3999854" y="1339585"/>
          <a:ext cx="1747007" cy="2354036"/>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BE" sz="3200" b="1" kern="1200" dirty="0">
              <a:solidFill>
                <a:sysClr val="window" lastClr="FFFFFF"/>
              </a:solidFill>
              <a:latin typeface="Verdana"/>
              <a:ea typeface="+mn-ea"/>
              <a:cs typeface="+mn-cs"/>
            </a:rPr>
            <a:t>CBHE</a:t>
          </a:r>
          <a:endParaRPr lang="en-GB" sz="3200" b="1" kern="1200" dirty="0">
            <a:solidFill>
              <a:sysClr val="window" lastClr="FFFFFF"/>
            </a:solidFill>
            <a:latin typeface="Verdana"/>
            <a:ea typeface="+mn-ea"/>
            <a:cs typeface="+mn-cs"/>
          </a:endParaRPr>
        </a:p>
      </dsp:txBody>
      <dsp:txXfrm rot="-5400000">
        <a:off x="4088679" y="1934267"/>
        <a:ext cx="1569358" cy="1164671"/>
      </dsp:txXfrm>
    </dsp:sp>
    <dsp:sp modelId="{CB32E247-1A27-47D8-AE49-345C6027B83B}">
      <dsp:nvSpPr>
        <dsp:cNvPr id="0" name=""/>
        <dsp:cNvSpPr/>
      </dsp:nvSpPr>
      <dsp:spPr>
        <a:xfrm>
          <a:off x="2730182" y="2092908"/>
          <a:ext cx="1224815" cy="68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endParaRPr lang="en-GB" sz="2000" kern="1200" dirty="0">
            <a:solidFill>
              <a:sysClr val="windowText" lastClr="000000">
                <a:hueOff val="0"/>
                <a:satOff val="0"/>
                <a:lumOff val="0"/>
                <a:alphaOff val="0"/>
              </a:sysClr>
            </a:solidFill>
            <a:latin typeface="Verdana"/>
            <a:ea typeface="+mn-ea"/>
            <a:cs typeface="+mn-cs"/>
          </a:endParaRPr>
        </a:p>
      </dsp:txBody>
      <dsp:txXfrm>
        <a:off x="2730182" y="2092908"/>
        <a:ext cx="1224815" cy="680453"/>
      </dsp:txXfrm>
    </dsp:sp>
    <dsp:sp modelId="{CD7A4A80-912D-4BF8-838F-C826093A7313}">
      <dsp:nvSpPr>
        <dsp:cNvPr id="0" name=""/>
        <dsp:cNvSpPr/>
      </dsp:nvSpPr>
      <dsp:spPr>
        <a:xfrm rot="5400000">
          <a:off x="6524222" y="1203632"/>
          <a:ext cx="1907231" cy="2807691"/>
        </a:xfrm>
        <a:prstGeom prst="hexagon">
          <a:avLst>
            <a:gd name="adj" fmla="val 25000"/>
            <a:gd name="vf" fmla="val 115470"/>
          </a:avLst>
        </a:prstGeom>
        <a:solidFill>
          <a:srgbClr val="F7964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solidFill>
              <a:sysClr val="window" lastClr="FFFFFF"/>
            </a:solidFill>
            <a:latin typeface="Verdana"/>
            <a:ea typeface="+mn-ea"/>
            <a:cs typeface="+mn-cs"/>
          </a:endParaRPr>
        </a:p>
        <a:p>
          <a:pPr lvl="0" algn="ctr" defTabSz="400050">
            <a:lnSpc>
              <a:spcPct val="90000"/>
            </a:lnSpc>
            <a:spcBef>
              <a:spcPct val="0"/>
            </a:spcBef>
            <a:spcAft>
              <a:spcPct val="35000"/>
            </a:spcAft>
          </a:pPr>
          <a:r>
            <a:rPr lang="fr-BE" sz="1800" b="1" kern="1200" dirty="0">
              <a:solidFill>
                <a:sysClr val="window" lastClr="FFFFFF"/>
              </a:solidFill>
              <a:latin typeface="Verdana"/>
              <a:ea typeface="+mn-ea"/>
              <a:cs typeface="+mn-cs"/>
            </a:rPr>
            <a:t>Cooperation/</a:t>
          </a:r>
        </a:p>
        <a:p>
          <a:pPr lvl="0" algn="ctr" defTabSz="400050">
            <a:lnSpc>
              <a:spcPct val="90000"/>
            </a:lnSpc>
            <a:spcBef>
              <a:spcPct val="0"/>
            </a:spcBef>
            <a:spcAft>
              <a:spcPct val="35000"/>
            </a:spcAft>
          </a:pPr>
          <a:r>
            <a:rPr lang="fr-BE" sz="1800" b="1" kern="1200" dirty="0" err="1">
              <a:solidFill>
                <a:sysClr val="window" lastClr="FFFFFF"/>
              </a:solidFill>
              <a:latin typeface="Verdana"/>
              <a:ea typeface="+mn-ea"/>
              <a:cs typeface="+mn-cs"/>
            </a:rPr>
            <a:t>Regional</a:t>
          </a:r>
          <a:r>
            <a:rPr lang="fr-BE" sz="1800" b="1" kern="1200" dirty="0">
              <a:solidFill>
                <a:sysClr val="window" lastClr="FFFFFF"/>
              </a:solidFill>
              <a:latin typeface="Verdana"/>
              <a:ea typeface="+mn-ea"/>
              <a:cs typeface="+mn-cs"/>
            </a:rPr>
            <a:t> </a:t>
          </a:r>
          <a:r>
            <a:rPr lang="fr-BE" sz="1800" b="1" kern="1200" dirty="0" err="1">
              <a:solidFill>
                <a:sysClr val="window" lastClr="FFFFFF"/>
              </a:solidFill>
              <a:latin typeface="Verdana"/>
              <a:ea typeface="+mn-ea"/>
              <a:cs typeface="+mn-cs"/>
            </a:rPr>
            <a:t>integration</a:t>
          </a:r>
          <a:endParaRPr lang="fr-BE" sz="1800" b="1" kern="1200" dirty="0">
            <a:solidFill>
              <a:sysClr val="window" lastClr="FFFFFF"/>
            </a:solidFill>
            <a:latin typeface="Verdana"/>
            <a:ea typeface="+mn-ea"/>
            <a:cs typeface="+mn-cs"/>
          </a:endParaRPr>
        </a:p>
        <a:p>
          <a:pPr lvl="0" algn="ctr" defTabSz="400050">
            <a:lnSpc>
              <a:spcPct val="90000"/>
            </a:lnSpc>
            <a:spcBef>
              <a:spcPct val="0"/>
            </a:spcBef>
            <a:spcAft>
              <a:spcPct val="35000"/>
            </a:spcAft>
          </a:pPr>
          <a:endParaRPr lang="en-GB" sz="900" kern="1200" dirty="0">
            <a:solidFill>
              <a:sysClr val="window" lastClr="FFFFFF"/>
            </a:solidFill>
            <a:latin typeface="Verdana"/>
            <a:ea typeface="+mn-ea"/>
            <a:cs typeface="+mn-cs"/>
          </a:endParaRPr>
        </a:p>
      </dsp:txBody>
      <dsp:txXfrm rot="-5400000">
        <a:off x="6541941" y="1971734"/>
        <a:ext cx="1871794" cy="1271487"/>
      </dsp:txXfrm>
    </dsp:sp>
    <dsp:sp modelId="{2237040A-3EB4-42A4-ADA1-98890D6802D2}">
      <dsp:nvSpPr>
        <dsp:cNvPr id="0" name=""/>
        <dsp:cNvSpPr/>
      </dsp:nvSpPr>
      <dsp:spPr>
        <a:xfrm rot="5400000">
          <a:off x="5461845" y="2630085"/>
          <a:ext cx="1677986" cy="2725137"/>
        </a:xfrm>
        <a:prstGeom prst="hexagon">
          <a:avLst>
            <a:gd name="adj" fmla="val 25000"/>
            <a:gd name="vf" fmla="val 115470"/>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BE" sz="1400" b="1" kern="1200" dirty="0">
              <a:solidFill>
                <a:sysClr val="window" lastClr="FFFFFF"/>
              </a:solidFill>
              <a:latin typeface="Verdana"/>
              <a:ea typeface="+mn-ea"/>
              <a:cs typeface="+mn-cs"/>
            </a:rPr>
            <a:t> </a:t>
          </a:r>
          <a:r>
            <a:rPr lang="fr-BE" sz="1800" b="1" kern="1200" dirty="0" err="1">
              <a:solidFill>
                <a:sysClr val="window" lastClr="FFFFFF"/>
              </a:solidFill>
              <a:latin typeface="Verdana"/>
              <a:ea typeface="+mn-ea"/>
              <a:cs typeface="+mn-cs"/>
            </a:rPr>
            <a:t>Governance</a:t>
          </a:r>
          <a:endParaRPr lang="en-GB" sz="1800" b="1" kern="1200" dirty="0">
            <a:solidFill>
              <a:sysClr val="window" lastClr="FFFFFF"/>
            </a:solidFill>
            <a:latin typeface="Verdana"/>
            <a:ea typeface="+mn-ea"/>
            <a:cs typeface="+mn-cs"/>
          </a:endParaRPr>
        </a:p>
      </dsp:txBody>
      <dsp:txXfrm rot="-5400000">
        <a:off x="5392459" y="3433325"/>
        <a:ext cx="1816758" cy="1118658"/>
      </dsp:txXfrm>
    </dsp:sp>
    <dsp:sp modelId="{568D9E6A-2E76-4EB4-96DE-D36C840A050A}">
      <dsp:nvSpPr>
        <dsp:cNvPr id="0" name=""/>
        <dsp:cNvSpPr/>
      </dsp:nvSpPr>
      <dsp:spPr>
        <a:xfrm>
          <a:off x="5684498" y="3734206"/>
          <a:ext cx="1265643" cy="680453"/>
        </a:xfrm>
        <a:prstGeom prst="rect">
          <a:avLst/>
        </a:prstGeom>
        <a:noFill/>
        <a:ln>
          <a:noFill/>
        </a:ln>
        <a:effectLst/>
      </dsp:spPr>
      <dsp:style>
        <a:lnRef idx="0">
          <a:scrgbClr r="0" g="0" b="0"/>
        </a:lnRef>
        <a:fillRef idx="0">
          <a:scrgbClr r="0" g="0" b="0"/>
        </a:fillRef>
        <a:effectRef idx="0">
          <a:scrgbClr r="0" g="0" b="0"/>
        </a:effectRef>
        <a:fontRef idx="minor"/>
      </dsp:style>
    </dsp:sp>
    <dsp:sp modelId="{74FAA4E9-F905-4276-8DA6-1447FBCEF012}">
      <dsp:nvSpPr>
        <dsp:cNvPr id="0" name=""/>
        <dsp:cNvSpPr/>
      </dsp:nvSpPr>
      <dsp:spPr>
        <a:xfrm rot="5400000">
          <a:off x="2564844" y="2627854"/>
          <a:ext cx="1718314" cy="2714017"/>
        </a:xfrm>
        <a:prstGeom prst="hexagon">
          <a:avLst>
            <a:gd name="adj" fmla="val 25000"/>
            <a:gd name="vf" fmla="val 115470"/>
          </a:avLst>
        </a:prstGeom>
        <a:solidFill>
          <a:srgbClr val="9BBB5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BE" sz="2000" b="1" kern="1200" dirty="0">
              <a:solidFill>
                <a:sysClr val="window" lastClr="FFFFFF"/>
              </a:solidFill>
              <a:latin typeface="Verdana"/>
              <a:ea typeface="+mn-ea"/>
              <a:cs typeface="+mn-cs"/>
            </a:rPr>
            <a:t>Innovation </a:t>
          </a:r>
          <a:endParaRPr lang="en-GB" sz="2000" b="1" kern="1200" dirty="0">
            <a:solidFill>
              <a:sysClr val="window" lastClr="FFFFFF"/>
            </a:solidFill>
            <a:latin typeface="Verdana"/>
            <a:ea typeface="+mn-ea"/>
            <a:cs typeface="+mn-cs"/>
          </a:endParaRPr>
        </a:p>
      </dsp:txBody>
      <dsp:txXfrm rot="-5400000">
        <a:off x="2519329" y="3412091"/>
        <a:ext cx="1809345" cy="1145542"/>
      </dsp:txXfrm>
    </dsp:sp>
    <dsp:sp modelId="{C643F5C8-9C2D-43F1-AE38-77407C3F78A8}">
      <dsp:nvSpPr>
        <dsp:cNvPr id="0" name=""/>
        <dsp:cNvSpPr/>
      </dsp:nvSpPr>
      <dsp:spPr>
        <a:xfrm rot="5400000">
          <a:off x="2925197" y="2545880"/>
          <a:ext cx="172801" cy="352700"/>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dirty="0">
            <a:solidFill>
              <a:sysClr val="window" lastClr="FFFFFF"/>
            </a:solidFill>
            <a:latin typeface="Verdana"/>
            <a:ea typeface="+mn-ea"/>
            <a:cs typeface="+mn-cs"/>
          </a:endParaRPr>
        </a:p>
      </dsp:txBody>
      <dsp:txXfrm rot="-5400000">
        <a:off x="2894031" y="2664629"/>
        <a:ext cx="235134" cy="115201"/>
      </dsp:txXfrm>
    </dsp:sp>
    <dsp:sp modelId="{D288E7F9-77DB-45E9-994B-6396B372E595}">
      <dsp:nvSpPr>
        <dsp:cNvPr id="0" name=""/>
        <dsp:cNvSpPr/>
      </dsp:nvSpPr>
      <dsp:spPr>
        <a:xfrm>
          <a:off x="2733006" y="5331599"/>
          <a:ext cx="1224815" cy="680453"/>
        </a:xfrm>
        <a:prstGeom prst="rect">
          <a:avLst/>
        </a:prstGeom>
        <a:noFill/>
        <a:ln>
          <a:noFill/>
        </a:ln>
        <a:effectLst/>
      </dsp:spPr>
      <dsp:style>
        <a:lnRef idx="0">
          <a:scrgbClr r="0" g="0" b="0"/>
        </a:lnRef>
        <a:fillRef idx="0">
          <a:scrgbClr r="0" g="0" b="0"/>
        </a:fillRef>
        <a:effectRef idx="0">
          <a:scrgbClr r="0" g="0" b="0"/>
        </a:effectRef>
        <a:fontRef idx="minor"/>
      </dsp:style>
    </dsp:sp>
    <dsp:sp modelId="{82762F97-AB6F-4C68-8AF5-6A5B3ABE73AA}">
      <dsp:nvSpPr>
        <dsp:cNvPr id="0" name=""/>
        <dsp:cNvSpPr/>
      </dsp:nvSpPr>
      <dsp:spPr>
        <a:xfrm rot="5400000">
          <a:off x="1349660" y="1126260"/>
          <a:ext cx="1819418" cy="2796393"/>
        </a:xfrm>
        <a:prstGeom prst="hexagon">
          <a:avLst>
            <a:gd name="adj" fmla="val 25000"/>
            <a:gd name="vf" fmla="val 115470"/>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err="1">
              <a:solidFill>
                <a:srgbClr val="C00000"/>
              </a:solidFill>
              <a:latin typeface="Verdana"/>
              <a:ea typeface="+mn-ea"/>
              <a:cs typeface="+mn-cs"/>
            </a:rPr>
            <a:t>Accessibility</a:t>
          </a:r>
          <a:endParaRPr lang="en-GB" sz="1800" b="1" kern="1200" dirty="0">
            <a:solidFill>
              <a:srgbClr val="C00000"/>
            </a:solidFill>
            <a:latin typeface="Verdana"/>
            <a:ea typeface="+mn-ea"/>
            <a:cs typeface="+mn-cs"/>
          </a:endParaRPr>
        </a:p>
      </dsp:txBody>
      <dsp:txXfrm rot="-5400000">
        <a:off x="1327238" y="1917984"/>
        <a:ext cx="1864262" cy="12129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C6A3-D77C-4A92-8DCD-61C0FFE21FF4}">
      <dsp:nvSpPr>
        <dsp:cNvPr id="0" name=""/>
        <dsp:cNvSpPr/>
      </dsp:nvSpPr>
      <dsp:spPr>
        <a:xfrm>
          <a:off x="0" y="379938"/>
          <a:ext cx="8556420" cy="630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25554-8B1A-4D0C-8125-BC23AD89E70C}">
      <dsp:nvSpPr>
        <dsp:cNvPr id="0" name=""/>
        <dsp:cNvSpPr/>
      </dsp:nvSpPr>
      <dsp:spPr>
        <a:xfrm>
          <a:off x="454979" y="10938"/>
          <a:ext cx="6424091" cy="73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89" tIns="0" rIns="226389" bIns="0" numCol="1" spcCol="1270" anchor="ctr" anchorCtr="0">
          <a:noAutofit/>
        </a:bodyPr>
        <a:lstStyle/>
        <a:p>
          <a:pPr lvl="0" algn="l" defTabSz="1244600">
            <a:lnSpc>
              <a:spcPct val="90000"/>
            </a:lnSpc>
            <a:spcBef>
              <a:spcPct val="0"/>
            </a:spcBef>
            <a:spcAft>
              <a:spcPts val="0"/>
            </a:spcAft>
          </a:pPr>
          <a:r>
            <a:rPr lang="en-GB" sz="2800" b="1" kern="1200" dirty="0"/>
            <a:t>Relevance of the project </a:t>
          </a:r>
        </a:p>
        <a:p>
          <a:pPr lvl="0" algn="l" defTabSz="1244600">
            <a:lnSpc>
              <a:spcPct val="90000"/>
            </a:lnSpc>
            <a:spcBef>
              <a:spcPct val="0"/>
            </a:spcBef>
            <a:spcAft>
              <a:spcPts val="0"/>
            </a:spcAft>
          </a:pPr>
          <a:r>
            <a:rPr lang="en-GB" sz="2000" b="1" kern="1200" dirty="0"/>
            <a:t>(max 30 points) </a:t>
          </a:r>
          <a:endParaRPr lang="en-US" sz="2000" kern="1200" dirty="0"/>
        </a:p>
      </dsp:txBody>
      <dsp:txXfrm>
        <a:off x="491005" y="46964"/>
        <a:ext cx="6352039" cy="665948"/>
      </dsp:txXfrm>
    </dsp:sp>
    <dsp:sp modelId="{DE5EE8AB-E123-462A-B063-EB4A0DB48B8C}">
      <dsp:nvSpPr>
        <dsp:cNvPr id="0" name=""/>
        <dsp:cNvSpPr/>
      </dsp:nvSpPr>
      <dsp:spPr>
        <a:xfrm>
          <a:off x="0" y="1513938"/>
          <a:ext cx="8556420" cy="630000"/>
        </a:xfrm>
        <a:prstGeom prst="rect">
          <a:avLst/>
        </a:prstGeom>
        <a:solidFill>
          <a:schemeClr val="lt1">
            <a:alpha val="90000"/>
            <a:hueOff val="0"/>
            <a:satOff val="0"/>
            <a:lumOff val="0"/>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dsp:style>
    </dsp:sp>
    <dsp:sp modelId="{F6F91BDA-9008-4E4D-A1D6-3C15221D00CD}">
      <dsp:nvSpPr>
        <dsp:cNvPr id="0" name=""/>
        <dsp:cNvSpPr/>
      </dsp:nvSpPr>
      <dsp:spPr>
        <a:xfrm>
          <a:off x="427821" y="1144938"/>
          <a:ext cx="6491473" cy="738000"/>
        </a:xfrm>
        <a:prstGeom prst="round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89" tIns="0" rIns="226389" bIns="0" numCol="1" spcCol="1270" anchor="ctr" anchorCtr="0">
          <a:noAutofit/>
        </a:bodyPr>
        <a:lstStyle/>
        <a:p>
          <a:pPr lvl="0" algn="l" defTabSz="1066800">
            <a:lnSpc>
              <a:spcPct val="90000"/>
            </a:lnSpc>
            <a:spcBef>
              <a:spcPct val="0"/>
            </a:spcBef>
            <a:spcAft>
              <a:spcPct val="35000"/>
            </a:spcAft>
          </a:pPr>
          <a:r>
            <a:rPr lang="en-US" sz="2400" b="1" kern="1200" dirty="0"/>
            <a:t>Quality of the project design and implementation </a:t>
          </a:r>
          <a:r>
            <a:rPr lang="en-GB" sz="2000" b="1" kern="1200" dirty="0"/>
            <a:t>(max 30 points) </a:t>
          </a:r>
          <a:endParaRPr lang="fr-BE" sz="2000" kern="1200" dirty="0"/>
        </a:p>
      </dsp:txBody>
      <dsp:txXfrm>
        <a:off x="463847" y="1180964"/>
        <a:ext cx="6419421" cy="665948"/>
      </dsp:txXfrm>
    </dsp:sp>
    <dsp:sp modelId="{9681EB76-7ECD-4BFC-AA5A-063F6017BF9A}">
      <dsp:nvSpPr>
        <dsp:cNvPr id="0" name=""/>
        <dsp:cNvSpPr/>
      </dsp:nvSpPr>
      <dsp:spPr>
        <a:xfrm>
          <a:off x="0" y="2816725"/>
          <a:ext cx="8556420" cy="630000"/>
        </a:xfrm>
        <a:prstGeom prst="rect">
          <a:avLst/>
        </a:prstGeom>
        <a:solidFill>
          <a:schemeClr val="lt1">
            <a:alpha val="90000"/>
            <a:hueOff val="0"/>
            <a:satOff val="0"/>
            <a:lumOff val="0"/>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dsp:style>
    </dsp:sp>
    <dsp:sp modelId="{B7009515-F569-412D-B781-C201030425A0}">
      <dsp:nvSpPr>
        <dsp:cNvPr id="0" name=""/>
        <dsp:cNvSpPr/>
      </dsp:nvSpPr>
      <dsp:spPr>
        <a:xfrm>
          <a:off x="427821" y="2278938"/>
          <a:ext cx="6437148" cy="906787"/>
        </a:xfrm>
        <a:prstGeom prst="round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89" tIns="0" rIns="226389" bIns="0" numCol="1" spcCol="1270" anchor="ctr" anchorCtr="0">
          <a:noAutofit/>
        </a:bodyPr>
        <a:lstStyle/>
        <a:p>
          <a:pPr lvl="0" algn="l" defTabSz="977900">
            <a:lnSpc>
              <a:spcPct val="90000"/>
            </a:lnSpc>
            <a:spcBef>
              <a:spcPct val="0"/>
            </a:spcBef>
            <a:spcAft>
              <a:spcPct val="35000"/>
            </a:spcAft>
          </a:pPr>
          <a:r>
            <a:rPr lang="en-US" sz="2200" b="1" kern="1200" dirty="0"/>
            <a:t>Quality of the partnership and the cooperation arrangements </a:t>
          </a:r>
          <a:r>
            <a:rPr lang="en-GB" sz="2200" b="1" kern="1200" dirty="0"/>
            <a:t>(max 20 points) </a:t>
          </a:r>
          <a:r>
            <a:rPr lang="en-US" sz="2200" b="1" kern="1200" dirty="0"/>
            <a:t> </a:t>
          </a:r>
          <a:endParaRPr lang="fr-BE" sz="2200" kern="1200" dirty="0"/>
        </a:p>
      </dsp:txBody>
      <dsp:txXfrm>
        <a:off x="472087" y="2323204"/>
        <a:ext cx="6348616" cy="818255"/>
      </dsp:txXfrm>
    </dsp:sp>
    <dsp:sp modelId="{B219A8C2-F3BF-4D2B-BC4F-86647522B5F4}">
      <dsp:nvSpPr>
        <dsp:cNvPr id="0" name=""/>
        <dsp:cNvSpPr/>
      </dsp:nvSpPr>
      <dsp:spPr>
        <a:xfrm>
          <a:off x="0" y="3950725"/>
          <a:ext cx="8556420" cy="630000"/>
        </a:xfrm>
        <a:prstGeom prst="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sp>
    <dsp:sp modelId="{49DAD1DF-79C0-46FF-90FD-341D8DDE1889}">
      <dsp:nvSpPr>
        <dsp:cNvPr id="0" name=""/>
        <dsp:cNvSpPr/>
      </dsp:nvSpPr>
      <dsp:spPr>
        <a:xfrm>
          <a:off x="427821" y="3555608"/>
          <a:ext cx="6437148" cy="73800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89" tIns="0" rIns="226389" bIns="0" numCol="1" spcCol="1270" anchor="ctr" anchorCtr="0">
          <a:noAutofit/>
        </a:bodyPr>
        <a:lstStyle/>
        <a:p>
          <a:pPr lvl="0" algn="l" defTabSz="889000">
            <a:lnSpc>
              <a:spcPct val="90000"/>
            </a:lnSpc>
            <a:spcBef>
              <a:spcPct val="0"/>
            </a:spcBef>
            <a:spcAft>
              <a:spcPts val="0"/>
            </a:spcAft>
          </a:pPr>
          <a:endParaRPr lang="en-US" sz="2000" b="1" kern="1200" dirty="0"/>
        </a:p>
        <a:p>
          <a:pPr lvl="0" algn="l" defTabSz="889000">
            <a:lnSpc>
              <a:spcPct val="90000"/>
            </a:lnSpc>
            <a:spcBef>
              <a:spcPct val="0"/>
            </a:spcBef>
            <a:spcAft>
              <a:spcPts val="0"/>
            </a:spcAft>
          </a:pPr>
          <a:r>
            <a:rPr lang="en-US" sz="2200" b="1" kern="1200" dirty="0"/>
            <a:t>Sustainability, impact and dissemination of the expected results </a:t>
          </a:r>
          <a:r>
            <a:rPr lang="en-GB" sz="2200" b="1" kern="1200" dirty="0"/>
            <a:t>(max 20 points) </a:t>
          </a:r>
          <a:endParaRPr lang="en-US" sz="2200" b="1" kern="1200" dirty="0"/>
        </a:p>
        <a:p>
          <a:pPr lvl="0" algn="l" defTabSz="889000">
            <a:lnSpc>
              <a:spcPct val="90000"/>
            </a:lnSpc>
            <a:spcBef>
              <a:spcPct val="0"/>
            </a:spcBef>
            <a:spcAft>
              <a:spcPct val="35000"/>
            </a:spcAft>
          </a:pPr>
          <a:endParaRPr lang="fr-BE" sz="2400" kern="1200" dirty="0"/>
        </a:p>
      </dsp:txBody>
      <dsp:txXfrm>
        <a:off x="463847" y="3591634"/>
        <a:ext cx="636509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C7882-E855-411A-BCEF-8F901E5F9FBB}">
      <dsp:nvSpPr>
        <dsp:cNvPr id="0" name=""/>
        <dsp:cNvSpPr/>
      </dsp:nvSpPr>
      <dsp:spPr>
        <a:xfrm>
          <a:off x="3951694" y="3505"/>
          <a:ext cx="5927541" cy="1447333"/>
        </a:xfrm>
        <a:prstGeom prst="rightArrow">
          <a:avLst>
            <a:gd name="adj1" fmla="val 75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fr-BE" sz="3600" b="1" kern="1200" dirty="0">
              <a:solidFill>
                <a:schemeClr val="accent2">
                  <a:lumMod val="75000"/>
                </a:schemeClr>
              </a:solidFill>
            </a:rPr>
            <a:t>a new type of support</a:t>
          </a:r>
          <a:endParaRPr lang="en-US" sz="3600" kern="1200" dirty="0">
            <a:solidFill>
              <a:schemeClr val="accent2">
                <a:lumMod val="75000"/>
              </a:schemeClr>
            </a:solidFill>
          </a:endParaRPr>
        </a:p>
      </dsp:txBody>
      <dsp:txXfrm>
        <a:off x="3951694" y="184422"/>
        <a:ext cx="5384791" cy="1085499"/>
      </dsp:txXfrm>
    </dsp:sp>
    <dsp:sp modelId="{E6C63E66-5A3F-45AA-9439-313945BD3843}">
      <dsp:nvSpPr>
        <dsp:cNvPr id="0" name=""/>
        <dsp:cNvSpPr/>
      </dsp:nvSpPr>
      <dsp:spPr>
        <a:xfrm>
          <a:off x="0" y="0"/>
          <a:ext cx="3951694" cy="138818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fr-BE" sz="3200" b="1" kern="1200" dirty="0" err="1"/>
            <a:t>Three</a:t>
          </a:r>
          <a:r>
            <a:rPr lang="fr-BE" sz="3200" b="1" kern="1200" dirty="0"/>
            <a:t> </a:t>
          </a:r>
          <a:r>
            <a:rPr lang="fr-BE" sz="3200" b="1" kern="1200" dirty="0" err="1"/>
            <a:t>strands</a:t>
          </a:r>
          <a:endParaRPr lang="en-US" sz="3200" kern="1200" dirty="0"/>
        </a:p>
      </dsp:txBody>
      <dsp:txXfrm>
        <a:off x="67766" y="67766"/>
        <a:ext cx="3816162" cy="1252653"/>
      </dsp:txXfrm>
    </dsp:sp>
    <dsp:sp modelId="{F3B96A8C-3205-4795-9817-90B99CA3F3FB}">
      <dsp:nvSpPr>
        <dsp:cNvPr id="0" name=""/>
        <dsp:cNvSpPr/>
      </dsp:nvSpPr>
      <dsp:spPr>
        <a:xfrm>
          <a:off x="3881608" y="1304743"/>
          <a:ext cx="5997362" cy="1281995"/>
        </a:xfrm>
        <a:prstGeom prst="rightArrow">
          <a:avLst>
            <a:gd name="adj1" fmla="val 75000"/>
            <a:gd name="adj2" fmla="val 50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fr-BE" sz="3200" b="1" kern="1200" dirty="0">
              <a:solidFill>
                <a:schemeClr val="accent2"/>
              </a:solidFill>
            </a:rPr>
            <a:t> </a:t>
          </a:r>
          <a:r>
            <a:rPr lang="fr-BE" sz="3200" b="1" kern="1200" dirty="0" err="1">
              <a:solidFill>
                <a:schemeClr val="accent2">
                  <a:lumMod val="75000"/>
                </a:schemeClr>
              </a:solidFill>
            </a:rPr>
            <a:t>Overaching</a:t>
          </a:r>
          <a:r>
            <a:rPr lang="fr-BE" sz="3200" b="1" kern="1200" dirty="0">
              <a:solidFill>
                <a:schemeClr val="accent2">
                  <a:lumMod val="75000"/>
                </a:schemeClr>
              </a:solidFill>
            </a:rPr>
            <a:t> &amp; </a:t>
          </a:r>
          <a:r>
            <a:rPr lang="fr-BE" sz="3200" b="1" kern="1200" dirty="0" err="1">
              <a:solidFill>
                <a:schemeClr val="accent2">
                  <a:lumMod val="75000"/>
                </a:schemeClr>
              </a:solidFill>
            </a:rPr>
            <a:t>sub-priorities</a:t>
          </a:r>
          <a:endParaRPr lang="fr-BE" sz="3200" b="1" kern="1200" dirty="0">
            <a:solidFill>
              <a:schemeClr val="accent2">
                <a:lumMod val="75000"/>
              </a:schemeClr>
            </a:solidFill>
          </a:endParaRPr>
        </a:p>
      </dsp:txBody>
      <dsp:txXfrm>
        <a:off x="3881608" y="1464992"/>
        <a:ext cx="5516614" cy="961497"/>
      </dsp:txXfrm>
    </dsp:sp>
    <dsp:sp modelId="{CF1F2D40-0F3E-4CA6-8362-0CA4C532A579}">
      <dsp:nvSpPr>
        <dsp:cNvPr id="0" name=""/>
        <dsp:cNvSpPr/>
      </dsp:nvSpPr>
      <dsp:spPr>
        <a:xfrm>
          <a:off x="264" y="1270494"/>
          <a:ext cx="3881343" cy="1388420"/>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fr-BE" sz="2800" b="1" kern="1200" dirty="0" err="1"/>
            <a:t>Regional</a:t>
          </a:r>
          <a:r>
            <a:rPr lang="fr-BE" sz="2800" b="1" kern="1200" dirty="0"/>
            <a:t> </a:t>
          </a:r>
          <a:r>
            <a:rPr lang="fr-BE" sz="2800" b="1" kern="1200" dirty="0" err="1"/>
            <a:t>priorities</a:t>
          </a:r>
          <a:endParaRPr lang="fr-BE" sz="2800" b="1" kern="1200" dirty="0"/>
        </a:p>
      </dsp:txBody>
      <dsp:txXfrm>
        <a:off x="68041" y="1338271"/>
        <a:ext cx="3745789" cy="1252866"/>
      </dsp:txXfrm>
    </dsp:sp>
    <dsp:sp modelId="{00EC1207-226E-4319-B54B-292205C0F996}">
      <dsp:nvSpPr>
        <dsp:cNvPr id="0" name=""/>
        <dsp:cNvSpPr/>
      </dsp:nvSpPr>
      <dsp:spPr>
        <a:xfrm>
          <a:off x="3951694" y="2550584"/>
          <a:ext cx="5927541" cy="1231523"/>
        </a:xfrm>
        <a:prstGeom prst="rightArrow">
          <a:avLst>
            <a:gd name="adj1" fmla="val 75000"/>
            <a:gd name="adj2" fmla="val 50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fr-BE" sz="3600" b="1" kern="1200" dirty="0">
              <a:solidFill>
                <a:schemeClr val="accent2">
                  <a:lumMod val="75000"/>
                </a:schemeClr>
              </a:solidFill>
            </a:rPr>
            <a:t>Lump </a:t>
          </a:r>
          <a:r>
            <a:rPr lang="fr-BE" sz="3600" b="1" kern="1200" dirty="0" err="1">
              <a:solidFill>
                <a:schemeClr val="accent2">
                  <a:lumMod val="75000"/>
                </a:schemeClr>
              </a:solidFill>
            </a:rPr>
            <a:t>sum</a:t>
          </a:r>
          <a:r>
            <a:rPr lang="fr-BE" sz="3600" b="1" kern="1200" dirty="0">
              <a:solidFill>
                <a:schemeClr val="accent2">
                  <a:lumMod val="75000"/>
                </a:schemeClr>
              </a:solidFill>
            </a:rPr>
            <a:t> II</a:t>
          </a:r>
        </a:p>
      </dsp:txBody>
      <dsp:txXfrm>
        <a:off x="3951694" y="2704524"/>
        <a:ext cx="5465720" cy="923643"/>
      </dsp:txXfrm>
    </dsp:sp>
    <dsp:sp modelId="{83361C98-F0BE-4CF1-9826-7B0EF4C1EF9F}">
      <dsp:nvSpPr>
        <dsp:cNvPr id="0" name=""/>
        <dsp:cNvSpPr/>
      </dsp:nvSpPr>
      <dsp:spPr>
        <a:xfrm>
          <a:off x="0" y="2522930"/>
          <a:ext cx="3951694" cy="1210859"/>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BE" sz="2800" b="1" kern="1200" dirty="0"/>
            <a:t>New budget system</a:t>
          </a:r>
        </a:p>
        <a:p>
          <a:pPr marL="0" lvl="0" algn="l" defTabSz="1244600">
            <a:lnSpc>
              <a:spcPct val="90000"/>
            </a:lnSpc>
            <a:spcBef>
              <a:spcPct val="0"/>
            </a:spcBef>
            <a:spcAft>
              <a:spcPct val="35000"/>
            </a:spcAft>
            <a:buNone/>
          </a:pPr>
          <a:endParaRPr lang="fr-BE" sz="2800" b="1" kern="1200" dirty="0"/>
        </a:p>
      </dsp:txBody>
      <dsp:txXfrm>
        <a:off x="59109" y="2582039"/>
        <a:ext cx="3833476" cy="1092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DF89C-9E12-45F1-9076-CBA201A37E3B}">
      <dsp:nvSpPr>
        <dsp:cNvPr id="0" name=""/>
        <dsp:cNvSpPr/>
      </dsp:nvSpPr>
      <dsp:spPr>
        <a:xfrm>
          <a:off x="-5353549" y="-820220"/>
          <a:ext cx="6377768" cy="6377768"/>
        </a:xfrm>
        <a:prstGeom prst="blockArc">
          <a:avLst>
            <a:gd name="adj1" fmla="val 18900000"/>
            <a:gd name="adj2" fmla="val 2700000"/>
            <a:gd name="adj3" fmla="val 339"/>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FFD04-1D56-49E9-BC9D-F0AAEBA50806}">
      <dsp:nvSpPr>
        <dsp:cNvPr id="0" name=""/>
        <dsp:cNvSpPr/>
      </dsp:nvSpPr>
      <dsp:spPr>
        <a:xfrm>
          <a:off x="332323" y="215358"/>
          <a:ext cx="9583810" cy="430528"/>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en-US" sz="2300" kern="1200" dirty="0"/>
            <a:t>Innovation with business involvement to maximize societal impact.</a:t>
          </a:r>
        </a:p>
      </dsp:txBody>
      <dsp:txXfrm>
        <a:off x="332323" y="215358"/>
        <a:ext cx="9583810" cy="430528"/>
      </dsp:txXfrm>
    </dsp:sp>
    <dsp:sp modelId="{0C5D11B4-C892-47B5-A344-87F71268DDE6}">
      <dsp:nvSpPr>
        <dsp:cNvPr id="0" name=""/>
        <dsp:cNvSpPr/>
      </dsp:nvSpPr>
      <dsp:spPr>
        <a:xfrm>
          <a:off x="63243" y="161542"/>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1E47C58-ADF4-4856-BEFA-14CA9C7BE388}">
      <dsp:nvSpPr>
        <dsp:cNvPr id="0" name=""/>
        <dsp:cNvSpPr/>
      </dsp:nvSpPr>
      <dsp:spPr>
        <a:xfrm>
          <a:off x="722205" y="861530"/>
          <a:ext cx="9193928" cy="430528"/>
        </a:xfrm>
        <a:prstGeom prst="rect">
          <a:avLst/>
        </a:prstGeom>
        <a:gradFill rotWithShape="0">
          <a:gsLst>
            <a:gs pos="0">
              <a:schemeClr val="accent2">
                <a:hueOff val="-494048"/>
                <a:satOff val="2367"/>
                <a:lumOff val="2190"/>
                <a:alphaOff val="0"/>
                <a:tint val="65000"/>
                <a:lumMod val="110000"/>
              </a:schemeClr>
            </a:gs>
            <a:gs pos="88000">
              <a:schemeClr val="accent2">
                <a:hueOff val="-494048"/>
                <a:satOff val="2367"/>
                <a:lumOff val="219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en-US" sz="2300" kern="1200"/>
            <a:t>Modernizing HEIs by promoting reform.</a:t>
          </a:r>
          <a:endParaRPr lang="en-US" sz="2300" kern="1200" dirty="0"/>
        </a:p>
      </dsp:txBody>
      <dsp:txXfrm>
        <a:off x="722205" y="861530"/>
        <a:ext cx="9193928" cy="430528"/>
      </dsp:txXfrm>
    </dsp:sp>
    <dsp:sp modelId="{C32A19D7-5E30-410E-B7A5-0335BB5979B1}">
      <dsp:nvSpPr>
        <dsp:cNvPr id="0" name=""/>
        <dsp:cNvSpPr/>
      </dsp:nvSpPr>
      <dsp:spPr>
        <a:xfrm>
          <a:off x="453125" y="807714"/>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494048"/>
              <a:satOff val="2367"/>
              <a:lumOff val="2190"/>
              <a:alphaOff val="0"/>
            </a:schemeClr>
          </a:solidFill>
          <a:prstDash val="solid"/>
        </a:ln>
        <a:effectLst/>
      </dsp:spPr>
      <dsp:style>
        <a:lnRef idx="1">
          <a:scrgbClr r="0" g="0" b="0"/>
        </a:lnRef>
        <a:fillRef idx="2">
          <a:scrgbClr r="0" g="0" b="0"/>
        </a:fillRef>
        <a:effectRef idx="0">
          <a:scrgbClr r="0" g="0" b="0"/>
        </a:effectRef>
        <a:fontRef idx="minor"/>
      </dsp:style>
    </dsp:sp>
    <dsp:sp modelId="{1EEAF1ED-F002-416B-A479-6741DDED26C1}">
      <dsp:nvSpPr>
        <dsp:cNvPr id="0" name=""/>
        <dsp:cNvSpPr/>
      </dsp:nvSpPr>
      <dsp:spPr>
        <a:xfrm>
          <a:off x="935859" y="1507228"/>
          <a:ext cx="8980274" cy="430528"/>
        </a:xfrm>
        <a:prstGeom prst="rect">
          <a:avLst/>
        </a:prstGeom>
        <a:gradFill rotWithShape="0">
          <a:gsLst>
            <a:gs pos="0">
              <a:schemeClr val="accent2">
                <a:hueOff val="-988095"/>
                <a:satOff val="4733"/>
                <a:lumOff val="4379"/>
                <a:alphaOff val="0"/>
                <a:tint val="65000"/>
                <a:lumMod val="110000"/>
              </a:schemeClr>
            </a:gs>
            <a:gs pos="88000">
              <a:schemeClr val="accent2">
                <a:hueOff val="-988095"/>
                <a:satOff val="4733"/>
                <a:lumOff val="437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fr-BE" sz="2300" kern="1200" dirty="0" err="1"/>
            <a:t>Introducing</a:t>
          </a:r>
          <a:r>
            <a:rPr lang="fr-BE" sz="2300" kern="1200" dirty="0"/>
            <a:t> </a:t>
          </a:r>
          <a:r>
            <a:rPr lang="fr-BE" sz="2300" kern="1200" dirty="0" err="1"/>
            <a:t>practical</a:t>
          </a:r>
          <a:r>
            <a:rPr lang="fr-BE" sz="2300" kern="1200" dirty="0"/>
            <a:t> </a:t>
          </a:r>
          <a:r>
            <a:rPr lang="fr-BE" sz="2300" kern="1200" dirty="0" err="1"/>
            <a:t>learning</a:t>
          </a:r>
          <a:r>
            <a:rPr lang="fr-BE" sz="2300" kern="1200" dirty="0"/>
            <a:t> </a:t>
          </a:r>
          <a:r>
            <a:rPr lang="fr-BE" sz="2300" kern="1200" dirty="0" err="1"/>
            <a:t>schemes</a:t>
          </a:r>
          <a:r>
            <a:rPr lang="fr-BE" sz="2300" kern="1200" dirty="0"/>
            <a:t> </a:t>
          </a:r>
          <a:r>
            <a:rPr lang="fr-BE" sz="2300" kern="1200" dirty="0" err="1"/>
            <a:t>with</a:t>
          </a:r>
          <a:r>
            <a:rPr lang="fr-BE" sz="2300" kern="1200" dirty="0"/>
            <a:t> a </a:t>
          </a:r>
          <a:r>
            <a:rPr lang="fr-BE" sz="2300" kern="1200" dirty="0" err="1"/>
            <a:t>link</a:t>
          </a:r>
          <a:r>
            <a:rPr lang="fr-BE" sz="2300" kern="1200" dirty="0"/>
            <a:t> to business.</a:t>
          </a:r>
        </a:p>
      </dsp:txBody>
      <dsp:txXfrm>
        <a:off x="935859" y="1507228"/>
        <a:ext cx="8980274" cy="430528"/>
      </dsp:txXfrm>
    </dsp:sp>
    <dsp:sp modelId="{977EF67E-F6EF-4621-B1E3-D870F66F0647}">
      <dsp:nvSpPr>
        <dsp:cNvPr id="0" name=""/>
        <dsp:cNvSpPr/>
      </dsp:nvSpPr>
      <dsp:spPr>
        <a:xfrm>
          <a:off x="666778" y="1453412"/>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988095"/>
              <a:satOff val="4733"/>
              <a:lumOff val="4379"/>
              <a:alphaOff val="0"/>
            </a:schemeClr>
          </a:solidFill>
          <a:prstDash val="solid"/>
        </a:ln>
        <a:effectLst/>
      </dsp:spPr>
      <dsp:style>
        <a:lnRef idx="1">
          <a:scrgbClr r="0" g="0" b="0"/>
        </a:lnRef>
        <a:fillRef idx="2">
          <a:scrgbClr r="0" g="0" b="0"/>
        </a:fillRef>
        <a:effectRef idx="0">
          <a:scrgbClr r="0" g="0" b="0"/>
        </a:effectRef>
        <a:fontRef idx="minor"/>
      </dsp:style>
    </dsp:sp>
    <dsp:sp modelId="{B8F5300A-7E0E-45C1-9EEB-4ED944E219C9}">
      <dsp:nvSpPr>
        <dsp:cNvPr id="0" name=""/>
        <dsp:cNvSpPr/>
      </dsp:nvSpPr>
      <dsp:spPr>
        <a:xfrm>
          <a:off x="1004076" y="2153399"/>
          <a:ext cx="8912057" cy="430528"/>
        </a:xfrm>
        <a:prstGeom prst="rect">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fr-BE" sz="2300" kern="1200"/>
            <a:t>Implementation of new learning methods.</a:t>
          </a:r>
          <a:endParaRPr lang="fr-BE" sz="2300" kern="1200" dirty="0"/>
        </a:p>
      </dsp:txBody>
      <dsp:txXfrm>
        <a:off x="1004076" y="2153399"/>
        <a:ext cx="8912057" cy="430528"/>
      </dsp:txXfrm>
    </dsp:sp>
    <dsp:sp modelId="{07C90C31-E51D-4AEB-8869-F68689F4AB27}">
      <dsp:nvSpPr>
        <dsp:cNvPr id="0" name=""/>
        <dsp:cNvSpPr/>
      </dsp:nvSpPr>
      <dsp:spPr>
        <a:xfrm>
          <a:off x="734996" y="2099583"/>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482143"/>
              <a:satOff val="7100"/>
              <a:lumOff val="6569"/>
              <a:alphaOff val="0"/>
            </a:schemeClr>
          </a:solidFill>
          <a:prstDash val="solid"/>
        </a:ln>
        <a:effectLst/>
      </dsp:spPr>
      <dsp:style>
        <a:lnRef idx="1">
          <a:scrgbClr r="0" g="0" b="0"/>
        </a:lnRef>
        <a:fillRef idx="2">
          <a:scrgbClr r="0" g="0" b="0"/>
        </a:fillRef>
        <a:effectRef idx="0">
          <a:scrgbClr r="0" g="0" b="0"/>
        </a:effectRef>
        <a:fontRef idx="minor"/>
      </dsp:style>
    </dsp:sp>
    <dsp:sp modelId="{F238F73D-3760-474B-B2A1-613384A992BF}">
      <dsp:nvSpPr>
        <dsp:cNvPr id="0" name=""/>
        <dsp:cNvSpPr/>
      </dsp:nvSpPr>
      <dsp:spPr>
        <a:xfrm>
          <a:off x="935859" y="2799571"/>
          <a:ext cx="8980274" cy="430528"/>
        </a:xfrm>
        <a:prstGeom prst="rect">
          <a:avLst/>
        </a:prstGeom>
        <a:gradFill rotWithShape="0">
          <a:gsLst>
            <a:gs pos="0">
              <a:schemeClr val="accent2">
                <a:hueOff val="-1976191"/>
                <a:satOff val="9467"/>
                <a:lumOff val="8758"/>
                <a:alphaOff val="0"/>
                <a:tint val="65000"/>
                <a:lumMod val="110000"/>
              </a:schemeClr>
            </a:gs>
            <a:gs pos="88000">
              <a:schemeClr val="accent2">
                <a:hueOff val="-1976191"/>
                <a:satOff val="9467"/>
                <a:lumOff val="875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fr-BE" sz="2300" kern="1200" dirty="0" err="1"/>
            <a:t>Innovative</a:t>
          </a:r>
          <a:r>
            <a:rPr lang="fr-BE" sz="2300" kern="1200" dirty="0"/>
            <a:t> curricula </a:t>
          </a:r>
          <a:r>
            <a:rPr lang="fr-BE" sz="2300" kern="1200" dirty="0" err="1"/>
            <a:t>linked</a:t>
          </a:r>
          <a:r>
            <a:rPr lang="fr-BE" sz="2300" kern="1200" dirty="0"/>
            <a:t> to </a:t>
          </a:r>
          <a:r>
            <a:rPr lang="fr-BE" sz="2300" kern="1200" dirty="0" err="1"/>
            <a:t>bussiness</a:t>
          </a:r>
          <a:r>
            <a:rPr lang="fr-BE" sz="2300" kern="1200" dirty="0"/>
            <a:t>.</a:t>
          </a:r>
        </a:p>
      </dsp:txBody>
      <dsp:txXfrm>
        <a:off x="935859" y="2799571"/>
        <a:ext cx="8980274" cy="430528"/>
      </dsp:txXfrm>
    </dsp:sp>
    <dsp:sp modelId="{53442AB8-1ED0-42D4-B945-4ED62CC2B435}">
      <dsp:nvSpPr>
        <dsp:cNvPr id="0" name=""/>
        <dsp:cNvSpPr/>
      </dsp:nvSpPr>
      <dsp:spPr>
        <a:xfrm>
          <a:off x="666778" y="2745755"/>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976191"/>
              <a:satOff val="9467"/>
              <a:lumOff val="8758"/>
              <a:alphaOff val="0"/>
            </a:schemeClr>
          </a:solidFill>
          <a:prstDash val="solid"/>
        </a:ln>
        <a:effectLst/>
      </dsp:spPr>
      <dsp:style>
        <a:lnRef idx="1">
          <a:scrgbClr r="0" g="0" b="0"/>
        </a:lnRef>
        <a:fillRef idx="2">
          <a:scrgbClr r="0" g="0" b="0"/>
        </a:fillRef>
        <a:effectRef idx="0">
          <a:scrgbClr r="0" g="0" b="0"/>
        </a:effectRef>
        <a:fontRef idx="minor"/>
      </dsp:style>
    </dsp:sp>
    <dsp:sp modelId="{75AB8173-AE69-45AD-A1EC-3D8E8196311C}">
      <dsp:nvSpPr>
        <dsp:cNvPr id="0" name=""/>
        <dsp:cNvSpPr/>
      </dsp:nvSpPr>
      <dsp:spPr>
        <a:xfrm>
          <a:off x="722205" y="3445269"/>
          <a:ext cx="9193928" cy="430528"/>
        </a:xfrm>
        <a:prstGeom prst="rect">
          <a:avLst/>
        </a:prstGeom>
        <a:gradFill rotWithShape="0">
          <a:gsLst>
            <a:gs pos="0">
              <a:schemeClr val="accent2">
                <a:hueOff val="-2470238"/>
                <a:satOff val="11833"/>
                <a:lumOff val="10948"/>
                <a:alphaOff val="0"/>
                <a:tint val="65000"/>
                <a:lumMod val="110000"/>
              </a:schemeClr>
            </a:gs>
            <a:gs pos="88000">
              <a:schemeClr val="accent2">
                <a:hueOff val="-2470238"/>
                <a:satOff val="11833"/>
                <a:lumOff val="1094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fr-BE" sz="2300" kern="1200"/>
            <a:t>Introducing practical learning schemes</a:t>
          </a:r>
          <a:endParaRPr lang="fr-BE" sz="2300" kern="1200" dirty="0"/>
        </a:p>
      </dsp:txBody>
      <dsp:txXfrm>
        <a:off x="722205" y="3445269"/>
        <a:ext cx="9193928" cy="430528"/>
      </dsp:txXfrm>
    </dsp:sp>
    <dsp:sp modelId="{054F0592-93CB-40E5-9EC8-93CCD6DC2E27}">
      <dsp:nvSpPr>
        <dsp:cNvPr id="0" name=""/>
        <dsp:cNvSpPr/>
      </dsp:nvSpPr>
      <dsp:spPr>
        <a:xfrm>
          <a:off x="453125" y="3391453"/>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2470238"/>
              <a:satOff val="11833"/>
              <a:lumOff val="10948"/>
              <a:alphaOff val="0"/>
            </a:schemeClr>
          </a:solidFill>
          <a:prstDash val="solid"/>
        </a:ln>
        <a:effectLst/>
      </dsp:spPr>
      <dsp:style>
        <a:lnRef idx="1">
          <a:scrgbClr r="0" g="0" b="0"/>
        </a:lnRef>
        <a:fillRef idx="2">
          <a:scrgbClr r="0" g="0" b="0"/>
        </a:fillRef>
        <a:effectRef idx="0">
          <a:scrgbClr r="0" g="0" b="0"/>
        </a:effectRef>
        <a:fontRef idx="minor"/>
      </dsp:style>
    </dsp:sp>
    <dsp:sp modelId="{2E027C1A-82E6-4F9F-A5EC-824F82E016F2}">
      <dsp:nvSpPr>
        <dsp:cNvPr id="0" name=""/>
        <dsp:cNvSpPr/>
      </dsp:nvSpPr>
      <dsp:spPr>
        <a:xfrm>
          <a:off x="332323" y="4091440"/>
          <a:ext cx="9583810" cy="430528"/>
        </a:xfrm>
        <a:prstGeom prst="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1732" tIns="58420" rIns="58420" bIns="58420" numCol="1" spcCol="1270" anchor="ctr" anchorCtr="0">
          <a:noAutofit/>
        </a:bodyPr>
        <a:lstStyle/>
        <a:p>
          <a:pPr lvl="0" algn="l" defTabSz="1022350">
            <a:lnSpc>
              <a:spcPct val="90000"/>
            </a:lnSpc>
            <a:spcBef>
              <a:spcPct val="0"/>
            </a:spcBef>
            <a:spcAft>
              <a:spcPct val="35000"/>
            </a:spcAft>
          </a:pPr>
          <a:r>
            <a:rPr lang="fr-BE" sz="2300" kern="1200"/>
            <a:t>Reform governance and management at HEIs.</a:t>
          </a:r>
          <a:endParaRPr lang="en-US" sz="2300" kern="1200" dirty="0"/>
        </a:p>
      </dsp:txBody>
      <dsp:txXfrm>
        <a:off x="332323" y="4091440"/>
        <a:ext cx="9583810" cy="430528"/>
      </dsp:txXfrm>
    </dsp:sp>
    <dsp:sp modelId="{21664644-FE91-4A21-AF25-2A1D30672F8E}">
      <dsp:nvSpPr>
        <dsp:cNvPr id="0" name=""/>
        <dsp:cNvSpPr/>
      </dsp:nvSpPr>
      <dsp:spPr>
        <a:xfrm>
          <a:off x="63243" y="4037624"/>
          <a:ext cx="538160" cy="53816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2964286"/>
              <a:satOff val="14200"/>
              <a:lumOff val="1313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9FA23-7D8C-4709-84AD-51D2006DBE0F}">
      <dsp:nvSpPr>
        <dsp:cNvPr id="0" name=""/>
        <dsp:cNvSpPr/>
      </dsp:nvSpPr>
      <dsp:spPr>
        <a:xfrm>
          <a:off x="1530753" y="2474"/>
          <a:ext cx="1258929" cy="125892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2D9F2C-20B6-431C-8B8C-1D7BF2A83A8B}">
      <dsp:nvSpPr>
        <dsp:cNvPr id="0" name=""/>
        <dsp:cNvSpPr/>
      </dsp:nvSpPr>
      <dsp:spPr>
        <a:xfrm>
          <a:off x="2160218" y="2474"/>
          <a:ext cx="6716851" cy="125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GB" sz="2200" kern="1200" dirty="0"/>
            <a:t>the </a:t>
          </a:r>
          <a:r>
            <a:rPr lang="en-GB" sz="2200" b="1" kern="1200" dirty="0"/>
            <a:t>design of innovative curricula </a:t>
          </a:r>
          <a:r>
            <a:rPr lang="en-GB" sz="2200" kern="1200" dirty="0"/>
            <a:t>and introducing innovative elements in the existing curricula</a:t>
          </a:r>
          <a:endParaRPr lang="en-US" sz="2200" kern="1200" dirty="0"/>
        </a:p>
      </dsp:txBody>
      <dsp:txXfrm>
        <a:off x="2160218" y="2474"/>
        <a:ext cx="6716851" cy="1258929"/>
      </dsp:txXfrm>
    </dsp:sp>
    <dsp:sp modelId="{252831D7-5B25-4842-B8E3-9FCBF4384E70}">
      <dsp:nvSpPr>
        <dsp:cNvPr id="0" name=""/>
        <dsp:cNvSpPr/>
      </dsp:nvSpPr>
      <dsp:spPr>
        <a:xfrm>
          <a:off x="1530753" y="1261404"/>
          <a:ext cx="1258929" cy="125892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DDC849-310F-4373-82AB-D48DA2D17AE5}">
      <dsp:nvSpPr>
        <dsp:cNvPr id="0" name=""/>
        <dsp:cNvSpPr/>
      </dsp:nvSpPr>
      <dsp:spPr>
        <a:xfrm>
          <a:off x="2160218" y="1261404"/>
          <a:ext cx="6716851" cy="125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GB" sz="2200" kern="1200" dirty="0"/>
            <a:t>the implementation of </a:t>
          </a:r>
          <a:r>
            <a:rPr lang="en-GB" sz="2200" b="1" kern="1200" dirty="0"/>
            <a:t>innovative learning and teaching methods </a:t>
          </a:r>
          <a:r>
            <a:rPr lang="en-GB" sz="2200" kern="1200" dirty="0"/>
            <a:t>(i.e. learner-centred and real problem-based teaching and learning);</a:t>
          </a:r>
          <a:endParaRPr lang="fr-BE" sz="2200" kern="1200" dirty="0"/>
        </a:p>
      </dsp:txBody>
      <dsp:txXfrm>
        <a:off x="2160218" y="1261404"/>
        <a:ext cx="6716851" cy="1258929"/>
      </dsp:txXfrm>
    </dsp:sp>
    <dsp:sp modelId="{192DE1E4-A2CC-4FF1-8D8D-C19BA0BB7FD0}">
      <dsp:nvSpPr>
        <dsp:cNvPr id="0" name=""/>
        <dsp:cNvSpPr/>
      </dsp:nvSpPr>
      <dsp:spPr>
        <a:xfrm>
          <a:off x="1530753" y="2520334"/>
          <a:ext cx="1258929" cy="125892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1DF9F65-BCE4-47CF-A359-868ECA9EB02A}">
      <dsp:nvSpPr>
        <dsp:cNvPr id="0" name=""/>
        <dsp:cNvSpPr/>
      </dsp:nvSpPr>
      <dsp:spPr>
        <a:xfrm>
          <a:off x="2187354" y="2520334"/>
          <a:ext cx="6716851" cy="125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GB" sz="2200" kern="1200" dirty="0"/>
            <a:t>the active </a:t>
          </a:r>
          <a:r>
            <a:rPr lang="en-GB" sz="2200" b="1" kern="1200" dirty="0"/>
            <a:t>engagement with the business world and with research</a:t>
          </a:r>
          <a:r>
            <a:rPr lang="en-GB" sz="2200" kern="1200" dirty="0"/>
            <a:t>, the organisation of continuing educational programmes and activities </a:t>
          </a:r>
          <a:r>
            <a:rPr lang="en-GB" sz="2200" b="1" kern="1200" dirty="0">
              <a:solidFill>
                <a:srgbClr val="C00000"/>
              </a:solidFill>
            </a:rPr>
            <a:t>with</a:t>
          </a:r>
          <a:r>
            <a:rPr lang="en-GB" sz="2200" kern="1200" dirty="0"/>
            <a:t> and </a:t>
          </a:r>
          <a:r>
            <a:rPr lang="en-GB" sz="2200" b="1" kern="1200" dirty="0">
              <a:solidFill>
                <a:srgbClr val="C00000"/>
              </a:solidFill>
            </a:rPr>
            <a:t>within</a:t>
          </a:r>
          <a:r>
            <a:rPr lang="en-GB" sz="2200" kern="1200" dirty="0"/>
            <a:t> enterprises;</a:t>
          </a:r>
          <a:endParaRPr lang="fr-BE" sz="2200" kern="1200" dirty="0"/>
        </a:p>
      </dsp:txBody>
      <dsp:txXfrm>
        <a:off x="2187354" y="2520334"/>
        <a:ext cx="6716851" cy="1258929"/>
      </dsp:txXfrm>
    </dsp:sp>
    <dsp:sp modelId="{7DBF0DAA-A05D-4CA3-BE63-0D6E597C8607}">
      <dsp:nvSpPr>
        <dsp:cNvPr id="0" name=""/>
        <dsp:cNvSpPr/>
      </dsp:nvSpPr>
      <dsp:spPr>
        <a:xfrm>
          <a:off x="1530753" y="3779264"/>
          <a:ext cx="1258929" cy="125892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D9D7ED-2CE5-475F-8177-CCBA77CBAB1F}">
      <dsp:nvSpPr>
        <dsp:cNvPr id="0" name=""/>
        <dsp:cNvSpPr/>
      </dsp:nvSpPr>
      <dsp:spPr>
        <a:xfrm>
          <a:off x="2160218" y="3779264"/>
          <a:ext cx="6716851" cy="125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GB" sz="2200" b="1" kern="1200" dirty="0"/>
            <a:t>network </a:t>
          </a:r>
          <a:r>
            <a:rPr lang="en-GB" sz="2200" kern="1200" dirty="0"/>
            <a:t>effectively in research, scientific and technological innovation.</a:t>
          </a:r>
          <a:endParaRPr lang="fr-BE" sz="2200" kern="1200" dirty="0"/>
        </a:p>
      </dsp:txBody>
      <dsp:txXfrm>
        <a:off x="2160218" y="3779264"/>
        <a:ext cx="6716851" cy="1258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50A8A-8CA5-413B-B6F5-257BF92578BE}">
      <dsp:nvSpPr>
        <dsp:cNvPr id="0" name=""/>
        <dsp:cNvSpPr/>
      </dsp:nvSpPr>
      <dsp:spPr>
        <a:xfrm>
          <a:off x="469896" y="3198"/>
          <a:ext cx="2597983" cy="155878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BE" sz="1700" kern="1200" dirty="0" err="1"/>
            <a:t>Mutual</a:t>
          </a:r>
          <a:r>
            <a:rPr lang="fr-BE" sz="1700" kern="1200" dirty="0"/>
            <a:t> </a:t>
          </a:r>
          <a:r>
            <a:rPr lang="fr-BE" sz="1700" kern="1200" dirty="0" err="1"/>
            <a:t>learning</a:t>
          </a:r>
          <a:r>
            <a:rPr lang="fr-BE" sz="1700" kern="1200" dirty="0"/>
            <a:t> </a:t>
          </a:r>
          <a:r>
            <a:rPr lang="fr-BE" sz="1700" kern="1200" dirty="0" err="1"/>
            <a:t>between</a:t>
          </a:r>
          <a:r>
            <a:rPr lang="fr-BE" sz="1700" kern="1200" dirty="0"/>
            <a:t> public </a:t>
          </a:r>
          <a:r>
            <a:rPr lang="fr-BE" sz="1700" kern="1200" dirty="0" err="1"/>
            <a:t>authorities</a:t>
          </a:r>
          <a:r>
            <a:rPr lang="fr-BE" sz="1700" kern="1200" dirty="0"/>
            <a:t> of the countries </a:t>
          </a:r>
          <a:r>
            <a:rPr lang="fr-BE" sz="1700" kern="1200" dirty="0" err="1"/>
            <a:t>associated</a:t>
          </a:r>
          <a:r>
            <a:rPr lang="fr-BE" sz="1700" kern="1200" dirty="0"/>
            <a:t> to the Programme and </a:t>
          </a:r>
          <a:r>
            <a:rPr lang="fr-BE" sz="1700" kern="1200" dirty="0" err="1"/>
            <a:t>those</a:t>
          </a:r>
          <a:r>
            <a:rPr lang="fr-BE" sz="1700" kern="1200" dirty="0"/>
            <a:t> of the </a:t>
          </a:r>
          <a:r>
            <a:rPr lang="fr-BE" sz="1700" kern="1200" dirty="0" err="1"/>
            <a:t>third</a:t>
          </a:r>
          <a:r>
            <a:rPr lang="fr-BE" sz="1700" kern="1200" dirty="0"/>
            <a:t> countries</a:t>
          </a:r>
          <a:endParaRPr lang="en-US" sz="1700" kern="1200" dirty="0"/>
        </a:p>
      </dsp:txBody>
      <dsp:txXfrm>
        <a:off x="469896" y="3198"/>
        <a:ext cx="2597983" cy="1558789"/>
      </dsp:txXfrm>
    </dsp:sp>
    <dsp:sp modelId="{0867DD22-3A6F-4AAD-A809-055ABB90CD22}">
      <dsp:nvSpPr>
        <dsp:cNvPr id="0" name=""/>
        <dsp:cNvSpPr/>
      </dsp:nvSpPr>
      <dsp:spPr>
        <a:xfrm>
          <a:off x="3327677" y="3198"/>
          <a:ext cx="2597983" cy="1558789"/>
        </a:xfrm>
        <a:prstGeom prst="rect">
          <a:avLst/>
        </a:prstGeom>
        <a:solidFill>
          <a:schemeClr val="accent2">
            <a:hueOff val="-423469"/>
            <a:satOff val="2029"/>
            <a:lumOff val="18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err="1"/>
            <a:t>Promote</a:t>
          </a:r>
          <a:r>
            <a:rPr lang="fr-BE" sz="2000" kern="1200" dirty="0"/>
            <a:t> inclusive </a:t>
          </a:r>
          <a:r>
            <a:rPr lang="fr-BE" sz="2000" kern="1200" dirty="0" err="1"/>
            <a:t>Higher</a:t>
          </a:r>
          <a:r>
            <a:rPr lang="fr-BE" sz="2000" kern="1200" dirty="0"/>
            <a:t> </a:t>
          </a:r>
          <a:r>
            <a:rPr lang="fr-BE" sz="2000" kern="1200" dirty="0" err="1"/>
            <a:t>Education</a:t>
          </a:r>
          <a:r>
            <a:rPr lang="fr-BE" sz="2000" kern="1200" dirty="0"/>
            <a:t> </a:t>
          </a:r>
          <a:r>
            <a:rPr lang="fr-BE" sz="2000" kern="1200" dirty="0" err="1"/>
            <a:t>systems</a:t>
          </a:r>
          <a:endParaRPr lang="fr-BE" sz="2000" kern="1200" dirty="0"/>
        </a:p>
      </dsp:txBody>
      <dsp:txXfrm>
        <a:off x="3327677" y="3198"/>
        <a:ext cx="2597983" cy="1558789"/>
      </dsp:txXfrm>
    </dsp:sp>
    <dsp:sp modelId="{928BEDF9-6347-4E12-9342-539B513FF3FF}">
      <dsp:nvSpPr>
        <dsp:cNvPr id="0" name=""/>
        <dsp:cNvSpPr/>
      </dsp:nvSpPr>
      <dsp:spPr>
        <a:xfrm>
          <a:off x="6185458" y="3198"/>
          <a:ext cx="2597983" cy="1558789"/>
        </a:xfrm>
        <a:prstGeom prst="rect">
          <a:avLst/>
        </a:prstGeom>
        <a:solidFill>
          <a:schemeClr val="accent2">
            <a:hueOff val="-846939"/>
            <a:satOff val="4057"/>
            <a:lumOff val="37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err="1"/>
            <a:t>Increase</a:t>
          </a:r>
          <a:r>
            <a:rPr lang="fr-BE" sz="2000" kern="1200" dirty="0"/>
            <a:t> </a:t>
          </a:r>
          <a:r>
            <a:rPr lang="fr-BE" sz="2000" kern="1200" dirty="0" err="1"/>
            <a:t>capacities</a:t>
          </a:r>
          <a:r>
            <a:rPr lang="fr-BE" sz="2000" kern="1200" dirty="0"/>
            <a:t> of bodies in charge of </a:t>
          </a:r>
          <a:r>
            <a:rPr lang="fr-BE" sz="2000" kern="1200" dirty="0" err="1"/>
            <a:t>Higher</a:t>
          </a:r>
          <a:r>
            <a:rPr lang="fr-BE" sz="2000" kern="1200" dirty="0"/>
            <a:t> </a:t>
          </a:r>
          <a:r>
            <a:rPr lang="fr-BE" sz="2000" kern="1200" dirty="0" err="1"/>
            <a:t>Education</a:t>
          </a:r>
          <a:endParaRPr lang="fr-BE" sz="2000" kern="1200" dirty="0"/>
        </a:p>
      </dsp:txBody>
      <dsp:txXfrm>
        <a:off x="6185458" y="3198"/>
        <a:ext cx="2597983" cy="1558789"/>
      </dsp:txXfrm>
    </dsp:sp>
    <dsp:sp modelId="{C0820F20-493A-45FB-B2FD-D6FCDBC1B112}">
      <dsp:nvSpPr>
        <dsp:cNvPr id="0" name=""/>
        <dsp:cNvSpPr/>
      </dsp:nvSpPr>
      <dsp:spPr>
        <a:xfrm>
          <a:off x="469896" y="1821787"/>
          <a:ext cx="2597983" cy="1558789"/>
        </a:xfrm>
        <a:prstGeom prst="rect">
          <a:avLst/>
        </a:prstGeom>
        <a:solidFill>
          <a:schemeClr val="accent2">
            <a:hueOff val="-1270408"/>
            <a:satOff val="6086"/>
            <a:lumOff val="56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err="1">
              <a:solidFill>
                <a:srgbClr val="002060"/>
              </a:solidFill>
            </a:rPr>
            <a:t>Identify</a:t>
          </a:r>
          <a:r>
            <a:rPr lang="fr-BE" sz="2000" kern="1200" dirty="0">
              <a:solidFill>
                <a:srgbClr val="002060"/>
              </a:solidFill>
            </a:rPr>
            <a:t> synergies </a:t>
          </a:r>
          <a:r>
            <a:rPr lang="fr-BE" sz="2000" kern="1200" dirty="0" err="1">
              <a:solidFill>
                <a:srgbClr val="002060"/>
              </a:solidFill>
            </a:rPr>
            <a:t>with</a:t>
          </a:r>
          <a:r>
            <a:rPr lang="fr-BE" sz="2000" kern="1200" dirty="0">
              <a:solidFill>
                <a:srgbClr val="002060"/>
              </a:solidFill>
            </a:rPr>
            <a:t> </a:t>
          </a:r>
          <a:r>
            <a:rPr lang="fr-BE" sz="2000" kern="1200" dirty="0" err="1">
              <a:solidFill>
                <a:srgbClr val="002060"/>
              </a:solidFill>
            </a:rPr>
            <a:t>ongoing</a:t>
          </a:r>
          <a:r>
            <a:rPr lang="fr-BE" sz="2000" kern="1200" dirty="0">
              <a:solidFill>
                <a:srgbClr val="002060"/>
              </a:solidFill>
            </a:rPr>
            <a:t> EU initiatives</a:t>
          </a:r>
        </a:p>
      </dsp:txBody>
      <dsp:txXfrm>
        <a:off x="469896" y="1821787"/>
        <a:ext cx="2597983" cy="1558789"/>
      </dsp:txXfrm>
    </dsp:sp>
    <dsp:sp modelId="{824E19D1-9A35-49DE-A377-BC00D90FA8C9}">
      <dsp:nvSpPr>
        <dsp:cNvPr id="0" name=""/>
        <dsp:cNvSpPr/>
      </dsp:nvSpPr>
      <dsp:spPr>
        <a:xfrm>
          <a:off x="3327677" y="1821787"/>
          <a:ext cx="2597983" cy="1558789"/>
        </a:xfrm>
        <a:prstGeom prst="rect">
          <a:avLst/>
        </a:prstGeom>
        <a:solidFill>
          <a:schemeClr val="accent2">
            <a:hueOff val="-1693878"/>
            <a:satOff val="8114"/>
            <a:lumOff val="75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2060"/>
              </a:solidFill>
            </a:rPr>
            <a:t>Foster national ownership</a:t>
          </a:r>
        </a:p>
      </dsp:txBody>
      <dsp:txXfrm>
        <a:off x="3327677" y="1821787"/>
        <a:ext cx="2597983" cy="1558789"/>
      </dsp:txXfrm>
    </dsp:sp>
    <dsp:sp modelId="{C28BDC38-12FA-457B-A2C9-C94F0E25EFA4}">
      <dsp:nvSpPr>
        <dsp:cNvPr id="0" name=""/>
        <dsp:cNvSpPr/>
      </dsp:nvSpPr>
      <dsp:spPr>
        <a:xfrm>
          <a:off x="6185458" y="1821787"/>
          <a:ext cx="2597983" cy="1558789"/>
        </a:xfrm>
        <a:prstGeom prst="rect">
          <a:avLst/>
        </a:prstGeom>
        <a:solidFill>
          <a:schemeClr val="accent2">
            <a:hueOff val="-2117347"/>
            <a:satOff val="10143"/>
            <a:lumOff val="93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2060"/>
              </a:solidFill>
            </a:rPr>
            <a:t>Efficient and effective policy making</a:t>
          </a:r>
          <a:endParaRPr lang="fr-BE" sz="2000" kern="1200" dirty="0">
            <a:solidFill>
              <a:srgbClr val="002060"/>
            </a:solidFill>
          </a:endParaRPr>
        </a:p>
      </dsp:txBody>
      <dsp:txXfrm>
        <a:off x="6185458" y="1821787"/>
        <a:ext cx="2597983" cy="1558789"/>
      </dsp:txXfrm>
    </dsp:sp>
    <dsp:sp modelId="{7A2CDEC2-F587-443D-8B4A-5C732CD42422}">
      <dsp:nvSpPr>
        <dsp:cNvPr id="0" name=""/>
        <dsp:cNvSpPr/>
      </dsp:nvSpPr>
      <dsp:spPr>
        <a:xfrm>
          <a:off x="1898786" y="3640375"/>
          <a:ext cx="2597983" cy="1558789"/>
        </a:xfrm>
        <a:prstGeom prst="rect">
          <a:avLst/>
        </a:prstGeom>
        <a:solidFill>
          <a:schemeClr val="accent2">
            <a:hueOff val="-2540817"/>
            <a:satOff val="12171"/>
            <a:lumOff val="112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a:solidFill>
                <a:srgbClr val="002060"/>
              </a:solidFill>
            </a:rPr>
            <a:t>Foster </a:t>
          </a:r>
          <a:r>
            <a:rPr lang="fr-BE" sz="2000" kern="1200" dirty="0" err="1">
              <a:solidFill>
                <a:srgbClr val="002060"/>
              </a:solidFill>
            </a:rPr>
            <a:t>common</a:t>
          </a:r>
          <a:r>
            <a:rPr lang="fr-BE" sz="2000" kern="1200" dirty="0">
              <a:solidFill>
                <a:srgbClr val="002060"/>
              </a:solidFill>
            </a:rPr>
            <a:t> </a:t>
          </a:r>
          <a:r>
            <a:rPr lang="fr-BE" sz="2000" kern="1200" dirty="0" err="1">
              <a:solidFill>
                <a:srgbClr val="002060"/>
              </a:solidFill>
            </a:rPr>
            <a:t>regional</a:t>
          </a:r>
          <a:r>
            <a:rPr lang="fr-BE" sz="2000" kern="1200" dirty="0">
              <a:solidFill>
                <a:srgbClr val="002060"/>
              </a:solidFill>
            </a:rPr>
            <a:t> </a:t>
          </a:r>
          <a:r>
            <a:rPr lang="fr-BE" sz="2000" kern="1200" dirty="0" err="1">
              <a:solidFill>
                <a:srgbClr val="002060"/>
              </a:solidFill>
            </a:rPr>
            <a:t>strategies</a:t>
          </a:r>
          <a:r>
            <a:rPr lang="fr-BE" sz="2000" kern="1200" dirty="0">
              <a:solidFill>
                <a:srgbClr val="002060"/>
              </a:solidFill>
            </a:rPr>
            <a:t> in </a:t>
          </a:r>
          <a:r>
            <a:rPr lang="fr-BE" sz="2000" kern="1200" dirty="0" err="1">
              <a:solidFill>
                <a:srgbClr val="002060"/>
              </a:solidFill>
            </a:rPr>
            <a:t>Higher</a:t>
          </a:r>
          <a:r>
            <a:rPr lang="fr-BE" sz="2000" kern="1200" dirty="0">
              <a:solidFill>
                <a:srgbClr val="002060"/>
              </a:solidFill>
            </a:rPr>
            <a:t> </a:t>
          </a:r>
          <a:r>
            <a:rPr lang="fr-BE" sz="2000" kern="1200" dirty="0" err="1">
              <a:solidFill>
                <a:srgbClr val="002060"/>
              </a:solidFill>
            </a:rPr>
            <a:t>Education</a:t>
          </a:r>
          <a:endParaRPr lang="fr-BE" sz="2000" kern="1200" dirty="0">
            <a:solidFill>
              <a:srgbClr val="002060"/>
            </a:solidFill>
          </a:endParaRPr>
        </a:p>
      </dsp:txBody>
      <dsp:txXfrm>
        <a:off x="1898786" y="3640375"/>
        <a:ext cx="2597983" cy="1558789"/>
      </dsp:txXfrm>
    </dsp:sp>
    <dsp:sp modelId="{86BEA413-0B72-487C-B1DF-D2236A5B1559}">
      <dsp:nvSpPr>
        <dsp:cNvPr id="0" name=""/>
        <dsp:cNvSpPr/>
      </dsp:nvSpPr>
      <dsp:spPr>
        <a:xfrm>
          <a:off x="4756568" y="3640375"/>
          <a:ext cx="2597983" cy="1558789"/>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a:solidFill>
                <a:srgbClr val="002060"/>
              </a:solidFill>
            </a:rPr>
            <a:t>Introduction of </a:t>
          </a:r>
          <a:r>
            <a:rPr lang="fr-BE" sz="2000" kern="1200" dirty="0" err="1">
              <a:solidFill>
                <a:srgbClr val="002060"/>
              </a:solidFill>
            </a:rPr>
            <a:t>funding</a:t>
          </a:r>
          <a:r>
            <a:rPr lang="fr-BE" sz="2000" kern="1200" dirty="0">
              <a:solidFill>
                <a:srgbClr val="002060"/>
              </a:solidFill>
            </a:rPr>
            <a:t> </a:t>
          </a:r>
          <a:r>
            <a:rPr lang="fr-BE" sz="2000" kern="1200" dirty="0" err="1">
              <a:solidFill>
                <a:srgbClr val="002060"/>
              </a:solidFill>
            </a:rPr>
            <a:t>mechanisms</a:t>
          </a:r>
          <a:endParaRPr lang="en-US" sz="2000" kern="1200" dirty="0">
            <a:solidFill>
              <a:srgbClr val="002060"/>
            </a:solidFill>
          </a:endParaRPr>
        </a:p>
      </dsp:txBody>
      <dsp:txXfrm>
        <a:off x="4756568" y="3640375"/>
        <a:ext cx="2597983" cy="1558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0B99D-6BC6-4F91-BD35-A0CCDC00FBDA}">
      <dsp:nvSpPr>
        <dsp:cNvPr id="0" name=""/>
        <dsp:cNvSpPr/>
      </dsp:nvSpPr>
      <dsp:spPr>
        <a:xfrm>
          <a:off x="4024380" y="1612"/>
          <a:ext cx="6036570" cy="87331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digital technology in the poorest countries by building foundations for digital skills</a:t>
          </a:r>
          <a:endParaRPr lang="en-US" sz="1800" kern="1200" dirty="0"/>
        </a:p>
      </dsp:txBody>
      <dsp:txXfrm>
        <a:off x="4024380" y="110776"/>
        <a:ext cx="5709078" cy="654985"/>
      </dsp:txXfrm>
    </dsp:sp>
    <dsp:sp modelId="{0F102D4A-35F6-4A70-8EF9-0FD3760E1933}">
      <dsp:nvSpPr>
        <dsp:cNvPr id="0" name=""/>
        <dsp:cNvSpPr/>
      </dsp:nvSpPr>
      <dsp:spPr>
        <a:xfrm>
          <a:off x="0" y="1612"/>
          <a:ext cx="4024380" cy="873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dirty="0"/>
            <a:t>Smart</a:t>
          </a:r>
          <a:endParaRPr lang="en-US" sz="2800" kern="1200" dirty="0"/>
        </a:p>
      </dsp:txBody>
      <dsp:txXfrm>
        <a:off x="42632" y="44244"/>
        <a:ext cx="3939116" cy="788049"/>
      </dsp:txXfrm>
    </dsp:sp>
    <dsp:sp modelId="{E1AB5882-F3FB-4883-9520-FBD39F0BE4A0}">
      <dsp:nvSpPr>
        <dsp:cNvPr id="0" name=""/>
        <dsp:cNvSpPr/>
      </dsp:nvSpPr>
      <dsp:spPr>
        <a:xfrm>
          <a:off x="4024380" y="962258"/>
          <a:ext cx="6036570" cy="87331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IE" sz="1600" kern="1200" dirty="0"/>
            <a:t>enabling a profound change in institutions and  peoples’ behaviour and skills </a:t>
          </a:r>
        </a:p>
      </dsp:txBody>
      <dsp:txXfrm>
        <a:off x="4024380" y="1071422"/>
        <a:ext cx="5709078" cy="654985"/>
      </dsp:txXfrm>
    </dsp:sp>
    <dsp:sp modelId="{4F810805-8586-4155-BB98-6365B2658CB1}">
      <dsp:nvSpPr>
        <dsp:cNvPr id="0" name=""/>
        <dsp:cNvSpPr/>
      </dsp:nvSpPr>
      <dsp:spPr>
        <a:xfrm>
          <a:off x="0" y="962258"/>
          <a:ext cx="4024380" cy="873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dirty="0"/>
            <a:t>Green deal</a:t>
          </a:r>
          <a:endParaRPr lang="en-IE" sz="2800" kern="1200" dirty="0"/>
        </a:p>
      </dsp:txBody>
      <dsp:txXfrm>
        <a:off x="42632" y="1004890"/>
        <a:ext cx="3939116" cy="788049"/>
      </dsp:txXfrm>
    </dsp:sp>
    <dsp:sp modelId="{9EAB66AB-175E-48FE-96E9-9D8E2868AEDF}">
      <dsp:nvSpPr>
        <dsp:cNvPr id="0" name=""/>
        <dsp:cNvSpPr/>
      </dsp:nvSpPr>
      <dsp:spPr>
        <a:xfrm>
          <a:off x="4024380" y="1922903"/>
          <a:ext cx="6036570" cy="87331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IE" sz="1600" kern="1200" dirty="0"/>
            <a:t>making education systems more equitable </a:t>
          </a:r>
        </a:p>
      </dsp:txBody>
      <dsp:txXfrm>
        <a:off x="4024380" y="2032067"/>
        <a:ext cx="5709078" cy="654985"/>
      </dsp:txXfrm>
    </dsp:sp>
    <dsp:sp modelId="{A27B14DD-00E3-461B-8AB8-9B57ED2EDF3B}">
      <dsp:nvSpPr>
        <dsp:cNvPr id="0" name=""/>
        <dsp:cNvSpPr/>
      </dsp:nvSpPr>
      <dsp:spPr>
        <a:xfrm>
          <a:off x="0" y="1922903"/>
          <a:ext cx="4024380" cy="873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dirty="0"/>
            <a:t>Inclusion and diversity</a:t>
          </a:r>
          <a:endParaRPr lang="en-IE" sz="2800" kern="1200" dirty="0"/>
        </a:p>
      </dsp:txBody>
      <dsp:txXfrm>
        <a:off x="42632" y="1965535"/>
        <a:ext cx="3939116" cy="788049"/>
      </dsp:txXfrm>
    </dsp:sp>
    <dsp:sp modelId="{7B29E348-99DE-4BA0-82EC-35CA7F448C0A}">
      <dsp:nvSpPr>
        <dsp:cNvPr id="0" name=""/>
        <dsp:cNvSpPr/>
      </dsp:nvSpPr>
      <dsp:spPr>
        <a:xfrm>
          <a:off x="4024380" y="2883548"/>
          <a:ext cx="6036570" cy="87331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E" sz="1400" b="1" kern="1200" dirty="0"/>
            <a:t>laying the foundations for strengthening active citizenship and building specific expertise of future policy-makers in areas such as democracy, human rights and multilateralism</a:t>
          </a:r>
        </a:p>
      </dsp:txBody>
      <dsp:txXfrm>
        <a:off x="4024380" y="2992712"/>
        <a:ext cx="5709078" cy="654985"/>
      </dsp:txXfrm>
    </dsp:sp>
    <dsp:sp modelId="{84C28313-88A8-4F87-979E-4C00AA65932D}">
      <dsp:nvSpPr>
        <dsp:cNvPr id="0" name=""/>
        <dsp:cNvSpPr/>
      </dsp:nvSpPr>
      <dsp:spPr>
        <a:xfrm>
          <a:off x="0" y="2883548"/>
          <a:ext cx="4024380" cy="873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dirty="0"/>
            <a:t>Values</a:t>
          </a:r>
          <a:endParaRPr lang="en-IE" sz="2800" kern="1200" dirty="0"/>
        </a:p>
      </dsp:txBody>
      <dsp:txXfrm>
        <a:off x="42632" y="2926180"/>
        <a:ext cx="3939116" cy="788049"/>
      </dsp:txXfrm>
    </dsp:sp>
    <dsp:sp modelId="{DFB17175-4150-47F6-B739-A33AB379079C}">
      <dsp:nvSpPr>
        <dsp:cNvPr id="0" name=""/>
        <dsp:cNvSpPr/>
      </dsp:nvSpPr>
      <dsp:spPr>
        <a:xfrm>
          <a:off x="4024380" y="3844193"/>
          <a:ext cx="6036570" cy="87331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E" sz="1400" b="1" kern="1200" dirty="0"/>
            <a:t>foundational skills, ‘soft’ skills (e.g. problem solving, communication), and Science, Technology, Engineering, Arts and Maths (STEAM), Education and  employability</a:t>
          </a:r>
        </a:p>
      </dsp:txBody>
      <dsp:txXfrm>
        <a:off x="4024380" y="3953357"/>
        <a:ext cx="5709078" cy="654985"/>
      </dsp:txXfrm>
    </dsp:sp>
    <dsp:sp modelId="{29E2BDBF-3337-4837-B7D0-FAAE01D6C562}">
      <dsp:nvSpPr>
        <dsp:cNvPr id="0" name=""/>
        <dsp:cNvSpPr/>
      </dsp:nvSpPr>
      <dsp:spPr>
        <a:xfrm>
          <a:off x="0" y="3844193"/>
          <a:ext cx="4024380" cy="8733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dirty="0"/>
            <a:t>Growth &amp; Jobs</a:t>
          </a:r>
          <a:endParaRPr lang="en-IE" sz="2800" kern="1200" dirty="0"/>
        </a:p>
      </dsp:txBody>
      <dsp:txXfrm>
        <a:off x="42632" y="3886825"/>
        <a:ext cx="3939116" cy="788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A3C4-64E2-45AF-9DC9-CF5262BD40D4}">
      <dsp:nvSpPr>
        <dsp:cNvPr id="0" name=""/>
        <dsp:cNvSpPr/>
      </dsp:nvSpPr>
      <dsp:spPr>
        <a:xfrm rot="16200000">
          <a:off x="-600464" y="601735"/>
          <a:ext cx="4506736" cy="3303265"/>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42" bIns="0" numCol="1" spcCol="1270" anchor="ctr" anchorCtr="0">
          <a:noAutofit/>
        </a:bodyPr>
        <a:lstStyle/>
        <a:p>
          <a:pPr lvl="0" algn="ctr" defTabSz="1111250">
            <a:lnSpc>
              <a:spcPct val="90000"/>
            </a:lnSpc>
            <a:spcBef>
              <a:spcPct val="0"/>
            </a:spcBef>
            <a:spcAft>
              <a:spcPct val="35000"/>
            </a:spcAft>
          </a:pPr>
          <a:r>
            <a:rPr lang="en-GB" altLang="en-US" sz="2500" kern="1200"/>
            <a:t>In the proposal, applicants must provide a </a:t>
          </a:r>
          <a:r>
            <a:rPr lang="en-GB" altLang="en-US" sz="2500" b="1" kern="1200"/>
            <a:t>detailed estimation of costs </a:t>
          </a:r>
          <a:r>
            <a:rPr lang="en-GB" altLang="en-US" sz="2500" kern="1200"/>
            <a:t>and a </a:t>
          </a:r>
          <a:r>
            <a:rPr lang="en-GB" altLang="en-US" sz="2500" b="1" kern="1200"/>
            <a:t>split of the lump sum per work package and per beneficiary</a:t>
          </a:r>
          <a:endParaRPr lang="en-US" sz="2500" kern="1200"/>
        </a:p>
      </dsp:txBody>
      <dsp:txXfrm rot="5400000">
        <a:off x="1272" y="901346"/>
        <a:ext cx="3303265" cy="2704042"/>
      </dsp:txXfrm>
    </dsp:sp>
    <dsp:sp modelId="{621FBA45-C927-40A9-8191-0D46AAD79B7E}">
      <dsp:nvSpPr>
        <dsp:cNvPr id="0" name=""/>
        <dsp:cNvSpPr/>
      </dsp:nvSpPr>
      <dsp:spPr>
        <a:xfrm rot="16200000">
          <a:off x="2950545" y="601735"/>
          <a:ext cx="4506736" cy="3303265"/>
        </a:xfrm>
        <a:prstGeom prst="flowChartManualOperati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42" bIns="0" numCol="1" spcCol="1270" anchor="ctr" anchorCtr="0">
          <a:noAutofit/>
        </a:bodyPr>
        <a:lstStyle/>
        <a:p>
          <a:pPr lvl="0" algn="ctr" defTabSz="1111250">
            <a:lnSpc>
              <a:spcPct val="90000"/>
            </a:lnSpc>
            <a:spcBef>
              <a:spcPct val="0"/>
            </a:spcBef>
            <a:spcAft>
              <a:spcPct val="35000"/>
            </a:spcAft>
          </a:pPr>
          <a:r>
            <a:rPr lang="en-GB" altLang="en-US" sz="2500" b="1" kern="1200" dirty="0"/>
            <a:t>Evaluators assess cost details during evaluation </a:t>
          </a:r>
          <a:r>
            <a:rPr lang="en-GB" altLang="en-US" sz="2500" kern="1200" dirty="0"/>
            <a:t>and make recommendations if needed. </a:t>
          </a:r>
          <a:endParaRPr lang="en-GB" altLang="en-US" sz="2500" b="1" kern="1200" dirty="0"/>
        </a:p>
      </dsp:txBody>
      <dsp:txXfrm rot="5400000">
        <a:off x="3552281" y="901346"/>
        <a:ext cx="3303265" cy="2704042"/>
      </dsp:txXfrm>
    </dsp:sp>
    <dsp:sp modelId="{0EEEEE1D-E23B-4E82-9055-712582A763E2}">
      <dsp:nvSpPr>
        <dsp:cNvPr id="0" name=""/>
        <dsp:cNvSpPr/>
      </dsp:nvSpPr>
      <dsp:spPr>
        <a:xfrm rot="16200000">
          <a:off x="6501554" y="601735"/>
          <a:ext cx="4506736" cy="3303265"/>
        </a:xfrm>
        <a:prstGeom prst="flowChartManualOperati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42" bIns="0" numCol="1" spcCol="1270" anchor="ctr" anchorCtr="0">
          <a:noAutofit/>
        </a:bodyPr>
        <a:lstStyle/>
        <a:p>
          <a:pPr lvl="0" algn="ctr" defTabSz="1111250">
            <a:lnSpc>
              <a:spcPct val="90000"/>
            </a:lnSpc>
            <a:spcBef>
              <a:spcPct val="0"/>
            </a:spcBef>
            <a:spcAft>
              <a:spcPct val="35000"/>
            </a:spcAft>
          </a:pPr>
          <a:r>
            <a:rPr lang="en-GB" altLang="en-US" sz="2500" kern="1200" dirty="0"/>
            <a:t>Based on this, the </a:t>
          </a:r>
          <a:r>
            <a:rPr lang="en-GB" altLang="en-US" sz="2500" b="1" kern="1200" dirty="0"/>
            <a:t>lump sum is fixed during grant preparation</a:t>
          </a:r>
          <a:endParaRPr lang="en-GB" altLang="en-US" sz="2500" kern="1200" dirty="0"/>
        </a:p>
      </dsp:txBody>
      <dsp:txXfrm rot="5400000">
        <a:off x="7103290" y="901346"/>
        <a:ext cx="3303265" cy="270404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1684"/>
          </a:xfrm>
          <a:prstGeom prst="rect">
            <a:avLst/>
          </a:prstGeom>
        </p:spPr>
        <p:txBody>
          <a:bodyPr vert="horz" lIns="91440" tIns="45720" rIns="91440" bIns="45720" rtlCol="0"/>
          <a:lstStyle>
            <a:lvl1pPr algn="r">
              <a:defRPr sz="1200"/>
            </a:lvl1pPr>
          </a:lstStyle>
          <a:p>
            <a:fld id="{3A939EFE-0303-44F6-9A16-FD3B5E015DB1}" type="datetimeFigureOut">
              <a:rPr lang="en-GB" smtClean="0"/>
              <a:t>15/03/2022</a:t>
            </a:fld>
            <a:endParaRPr lang="en-GB"/>
          </a:p>
        </p:txBody>
      </p:sp>
      <p:sp>
        <p:nvSpPr>
          <p:cNvPr id="4" name="Footer Placeholder 3"/>
          <p:cNvSpPr>
            <a:spLocks noGrp="1"/>
          </p:cNvSpPr>
          <p:nvPr>
            <p:ph type="ftr" sz="quarter" idx="2"/>
          </p:nvPr>
        </p:nvSpPr>
        <p:spPr>
          <a:xfrm>
            <a:off x="0" y="9307956"/>
            <a:ext cx="2918831" cy="49168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07956"/>
            <a:ext cx="2918831" cy="491683"/>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9T15:08:28.80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A3B926D1-0013-4A80-B64E-9D824EE65210}" type="datetimeFigureOut">
              <a:rPr lang="en-GB" smtClean="0"/>
              <a:t>15/03/2022</a:t>
            </a:fld>
            <a:endParaRPr lang="en-GB"/>
          </a:p>
        </p:txBody>
      </p:sp>
      <p:sp>
        <p:nvSpPr>
          <p:cNvPr id="4" name="Slide Image Placeholder 3"/>
          <p:cNvSpPr>
            <a:spLocks noGrp="1" noRot="1" noChangeAspect="1"/>
          </p:cNvSpPr>
          <p:nvPr>
            <p:ph type="sldImg" idx="2"/>
          </p:nvPr>
        </p:nvSpPr>
        <p:spPr>
          <a:xfrm>
            <a:off x="428625" y="1225550"/>
            <a:ext cx="5878513" cy="33067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Erasmus+ is a wide </a:t>
            </a:r>
            <a:r>
              <a:rPr lang="en-US" sz="900" dirty="0" err="1"/>
              <a:t>programme</a:t>
            </a:r>
            <a:r>
              <a:rPr lang="en-US" sz="900" dirty="0"/>
              <a:t>, which started over 30 years ago with intra-European projects to boost internationalization across Europe’s borders. </a:t>
            </a:r>
          </a:p>
          <a:p>
            <a:endParaRPr lang="en-US" sz="900" dirty="0"/>
          </a:p>
          <a:p>
            <a:r>
              <a:rPr lang="en-US" sz="900" dirty="0"/>
              <a:t>Since 2014, Erasmus+ has acknowledged the need to boost internationalization at world level. </a:t>
            </a:r>
          </a:p>
          <a:p>
            <a:endParaRPr lang="en-US" sz="900" dirty="0"/>
          </a:p>
          <a:p>
            <a:r>
              <a:rPr lang="en-US" sz="900" dirty="0"/>
              <a:t>The previous</a:t>
            </a:r>
            <a:r>
              <a:rPr lang="en-US" sz="900" baseline="0" dirty="0"/>
              <a:t> </a:t>
            </a:r>
            <a:r>
              <a:rPr lang="en-US" sz="900" baseline="0" dirty="0" err="1"/>
              <a:t>programme</a:t>
            </a:r>
            <a:r>
              <a:rPr lang="en-US" sz="900" baseline="0" dirty="0"/>
              <a:t> 2014-2020 had a strong international dimension,</a:t>
            </a:r>
            <a:r>
              <a:rPr lang="en-US" sz="900" dirty="0"/>
              <a:t> supporting projects for cooperation or exchange between Europe and the rest of the world. </a:t>
            </a:r>
          </a:p>
          <a:p>
            <a:endParaRPr lang="en-IE" sz="900" dirty="0"/>
          </a:p>
          <a:p>
            <a:r>
              <a:rPr lang="en-IE" sz="900" dirty="0"/>
              <a:t>In the current programme 2021-2027, the international dimension of Erasmus+</a:t>
            </a:r>
            <a:r>
              <a:rPr lang="en-IE" sz="900" baseline="0" dirty="0"/>
              <a:t> will be further strengthened, building on the success of the existing key actions and expanding international to other sectors. </a:t>
            </a:r>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479398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Jean Monnet activities provide grants to universities and professors to teach and spread knowledge about studies of European integration. They are open to institutions worldwide.</a:t>
            </a:r>
          </a:p>
          <a:p>
            <a:endParaRPr lang="en-US" dirty="0"/>
          </a:p>
          <a:p>
            <a:r>
              <a:rPr lang="en-US" dirty="0"/>
              <a:t>Jean Monnet projects are individual projects. As a partner-country university you do not need European partners.</a:t>
            </a:r>
          </a:p>
          <a:p>
            <a:r>
              <a:rPr lang="en-US" dirty="0"/>
              <a:t>This </a:t>
            </a:r>
            <a:r>
              <a:rPr lang="en-US" dirty="0" err="1"/>
              <a:t>programme</a:t>
            </a:r>
            <a:r>
              <a:rPr lang="en-US" dirty="0"/>
              <a:t> is aimed to support the development of teaching materials, professorships or chairs to teach European studies, or </a:t>
            </a:r>
            <a:r>
              <a:rPr lang="en-US" dirty="0" err="1"/>
              <a:t>centres</a:t>
            </a:r>
            <a:r>
              <a:rPr lang="en-US" dirty="0"/>
              <a:t> of excellence within universities that spread information about European integration to a wider audience.</a:t>
            </a:r>
          </a:p>
          <a:p>
            <a:endParaRPr lang="en-US" dirty="0"/>
          </a:p>
          <a:p>
            <a:r>
              <a:rPr lang="en-US" b="1" dirty="0"/>
              <a:t>Jean Monnet Modules </a:t>
            </a:r>
            <a:r>
              <a:rPr lang="en-US" dirty="0"/>
              <a:t>are short teaching </a:t>
            </a:r>
            <a:r>
              <a:rPr lang="en-US" dirty="0" err="1"/>
              <a:t>programmes</a:t>
            </a:r>
            <a:r>
              <a:rPr lang="en-US" dirty="0"/>
              <a:t> or courses on EU studies at Higher Education Institutions. They are </a:t>
            </a:r>
            <a:r>
              <a:rPr lang="en-US" dirty="0" err="1"/>
              <a:t>organised</a:t>
            </a:r>
            <a:r>
              <a:rPr lang="en-US" dirty="0"/>
              <a:t> by one researcher/professor and may also call for the participation of colleagues and experts, they can be introductory modules on the EU, courses that concentrate on a specific aspect or discipline within EU studies, or be more multi-disciplinary in approach. They last 3 years.</a:t>
            </a:r>
          </a:p>
          <a:p>
            <a:endParaRPr lang="en-IE" dirty="0"/>
          </a:p>
          <a:p>
            <a:r>
              <a:rPr lang="en-US" b="1" dirty="0"/>
              <a:t>Jean Monnet Chairs </a:t>
            </a:r>
            <a:r>
              <a:rPr lang="en-US" dirty="0"/>
              <a:t>are teaching posts in EU studies for university professors. They last 3 years.</a:t>
            </a:r>
          </a:p>
          <a:p>
            <a:endParaRPr lang="en-US" dirty="0"/>
          </a:p>
          <a:p>
            <a:endParaRPr lang="en-US" dirty="0"/>
          </a:p>
          <a:p>
            <a:r>
              <a:rPr lang="en-US" b="1" dirty="0" err="1"/>
              <a:t>Centres</a:t>
            </a:r>
            <a:r>
              <a:rPr lang="en-US" b="1" dirty="0"/>
              <a:t> of Excellence </a:t>
            </a:r>
            <a:r>
              <a:rPr lang="en-US" dirty="0"/>
              <a:t>are focal point of competence and knowledge on European Union subjects. The </a:t>
            </a:r>
            <a:r>
              <a:rPr lang="en-US" dirty="0" err="1"/>
              <a:t>Centres</a:t>
            </a:r>
            <a:r>
              <a:rPr lang="en-US" dirty="0"/>
              <a:t> on top of their research activities have also major role in reaching out to students from faculties not normally dealing with European Union issues as well as to policy makers, civil servants, </a:t>
            </a:r>
            <a:r>
              <a:rPr lang="en-US" dirty="0" err="1"/>
              <a:t>organised</a:t>
            </a:r>
            <a:r>
              <a:rPr lang="en-US" dirty="0"/>
              <a:t> civil society and the general public. They last 3 years. </a:t>
            </a:r>
          </a:p>
          <a:p>
            <a:endParaRPr lang="en-IE" dirty="0"/>
          </a:p>
          <a:p>
            <a:r>
              <a:rPr lang="en-IE" dirty="0"/>
              <a:t>Jean Monnet</a:t>
            </a:r>
            <a:r>
              <a:rPr lang="en-IE" baseline="0" dirty="0"/>
              <a:t> Projects and Networks will be launched later. </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1746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43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6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action supports multilateral partnerships of organisations active in the field of VET in EU or associated countries, and other countries. They aim to support the relevance, accessibility, and responsiveness of VET institutions and systems in these third countries as a driver of sustainable socio-economic development. The action is open to the following regions: Sub-Saharan Africa, Russia, South Mediterranean, Eastern Partnership, the Western Balkans and Latin America. </a:t>
            </a:r>
          </a:p>
          <a:p>
            <a:r>
              <a:rPr lang="en-GB" sz="1200" b="1" kern="1200" dirty="0">
                <a:solidFill>
                  <a:schemeClr val="tx1"/>
                </a:solidFill>
                <a:effectLst/>
                <a:latin typeface="+mn-lt"/>
                <a:ea typeface="+mn-ea"/>
                <a:cs typeface="+mn-cs"/>
              </a:rPr>
              <a:t>For more information:</a:t>
            </a:r>
            <a:r>
              <a:rPr lang="en-GB" sz="1200" kern="1200" dirty="0">
                <a:solidFill>
                  <a:schemeClr val="tx1"/>
                </a:solidFill>
                <a:effectLst/>
                <a:latin typeface="+mn-lt"/>
                <a:ea typeface="+mn-ea"/>
                <a:cs typeface="+mn-cs"/>
              </a:rPr>
              <a:t> Erasmus+ website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Key messages for organisations active in the field of VET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Beyond higher education, Erasmus+ is also supporting the international cooperation of VET stakeholders. Getting inspiration and support from your peers beyond borders is a real plus.</a:t>
            </a:r>
          </a:p>
          <a:p>
            <a:r>
              <a:rPr lang="en-GB" sz="1200" kern="1200" dirty="0">
                <a:solidFill>
                  <a:schemeClr val="tx1"/>
                </a:solidFill>
                <a:effectLst/>
                <a:latin typeface="+mn-lt"/>
                <a:ea typeface="+mn-ea"/>
                <a:cs typeface="+mn-cs"/>
              </a:rPr>
              <a:t>•	Participating in such capacity building projects can support your VET organisation in improving its curriculum and better fit to the local labour market needs.</a:t>
            </a:r>
          </a:p>
          <a:p>
            <a:r>
              <a:rPr lang="en-GB" sz="1200" kern="1200" dirty="0">
                <a:solidFill>
                  <a:schemeClr val="tx1"/>
                </a:solidFill>
                <a:effectLst/>
                <a:latin typeface="+mn-lt"/>
                <a:ea typeface="+mn-ea"/>
                <a:cs typeface="+mn-cs"/>
              </a:rPr>
              <a:t>•	Participating in such capacity building projects raises the quality of teaching in your VET organisation and motivates your staff.</a:t>
            </a:r>
          </a:p>
          <a:p>
            <a:r>
              <a:rPr lang="en-GB" sz="1200" kern="1200" dirty="0">
                <a:solidFill>
                  <a:schemeClr val="tx1"/>
                </a:solidFill>
                <a:effectLst/>
                <a:latin typeface="+mn-lt"/>
                <a:ea typeface="+mn-ea"/>
                <a:cs typeface="+mn-cs"/>
              </a:rPr>
              <a:t>•	Participating in such capacity building projects can attract new and motivated learners and improve their employability.</a:t>
            </a:r>
          </a:p>
          <a:p>
            <a:r>
              <a:rPr lang="en-GB" sz="1200" kern="1200" dirty="0">
                <a:solidFill>
                  <a:schemeClr val="tx1"/>
                </a:solidFill>
                <a:effectLst/>
                <a:latin typeface="+mn-lt"/>
                <a:ea typeface="+mn-ea"/>
                <a:cs typeface="+mn-cs"/>
              </a:rPr>
              <a:t>•	Beyond VET providers, such projects are open to a public or private organisations active in the field of VET allowing your organisation to better connect with its local natural partners.</a:t>
            </a:r>
          </a:p>
          <a:p>
            <a:r>
              <a:rPr lang="en-GB" sz="1200" kern="1200" dirty="0">
                <a:solidFill>
                  <a:schemeClr val="tx1"/>
                </a:solidFill>
                <a:effectLst/>
                <a:latin typeface="+mn-lt"/>
                <a:ea typeface="+mn-ea"/>
                <a:cs typeface="+mn-cs"/>
              </a:rPr>
              <a:t>•	As the applicant must be located in Europe (EU MS or associated countries), the first step is to contact your partners there and prepare an application with them.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49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34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01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EBC467-4F9E-41E9-BF93-09DB0D7CBA4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50A0EB0-22D5-4337-810C-23ADB21493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E" altLang="fr-FR">
                <a:latin typeface="Arial" panose="020B0604020202020204" pitchFamily="34" charset="0"/>
              </a:rPr>
              <a:t>The EaP region gathers </a:t>
            </a:r>
            <a:r>
              <a:rPr lang="en-IE" altLang="fr-FR" b="1">
                <a:latin typeface="Arial" panose="020B0604020202020204" pitchFamily="34" charset="0"/>
              </a:rPr>
              <a:t>6 ex-soviet countries </a:t>
            </a:r>
            <a:r>
              <a:rPr lang="en-IE" altLang="fr-FR">
                <a:latin typeface="Arial" panose="020B0604020202020204" pitchFamily="34" charset="0"/>
              </a:rPr>
              <a:t>(AM, AZ, BY, GE, MD, UA). </a:t>
            </a:r>
          </a:p>
          <a:p>
            <a:r>
              <a:rPr lang="en-IE" altLang="fr-FR">
                <a:latin typeface="Arial" panose="020B0604020202020204" pitchFamily="34" charset="0"/>
              </a:rPr>
              <a:t>The overall CBHE </a:t>
            </a:r>
            <a:r>
              <a:rPr lang="en-IE" altLang="fr-FR" b="1">
                <a:latin typeface="Arial" panose="020B0604020202020204" pitchFamily="34" charset="0"/>
              </a:rPr>
              <a:t>selection is very competitive </a:t>
            </a:r>
            <a:r>
              <a:rPr lang="en-IE" altLang="fr-FR">
                <a:latin typeface="Arial" panose="020B0604020202020204" pitchFamily="34" charset="0"/>
              </a:rPr>
              <a:t>but this is particularly true for the EaP region, where there is a high interest in the action, and therefore a lot of applications, the applications are also of high quality, and the budget for the region is limited, and therefore we cannot fund all the applications considered of high quality.</a:t>
            </a:r>
          </a:p>
          <a:p>
            <a:endParaRPr lang="fr-BE" altLang="fr-FR">
              <a:latin typeface="Arial" panose="020B0604020202020204" pitchFamily="34" charset="0"/>
            </a:endParaRPr>
          </a:p>
          <a:p>
            <a:endParaRPr lang="fr-BE" altLang="fr-FR">
              <a:latin typeface="Arial" panose="020B0604020202020204" pitchFamily="34" charset="0"/>
            </a:endParaRPr>
          </a:p>
        </p:txBody>
      </p:sp>
      <p:sp>
        <p:nvSpPr>
          <p:cNvPr id="14340" name="Slide Number Placeholder 3">
            <a:extLst>
              <a:ext uri="{FF2B5EF4-FFF2-40B4-BE49-F238E27FC236}">
                <a16:creationId xmlns:a16="http://schemas.microsoft.com/office/drawing/2014/main" id="{4A912ADE-B65F-4F38-B3D8-CB5C532E831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rgbClr val="0F5494"/>
                </a:solidFill>
                <a:latin typeface="Verdana" panose="020B0604030504040204" pitchFamily="34" charset="0"/>
                <a:ea typeface="MS PGothic" panose="020B0600070205080204" pitchFamily="34" charset="-128"/>
              </a:defRPr>
            </a:lvl1pPr>
            <a:lvl2pPr marL="747713" indent="-287338">
              <a:defRPr sz="1200">
                <a:solidFill>
                  <a:srgbClr val="0F5494"/>
                </a:solidFill>
                <a:latin typeface="Verdana" panose="020B0604030504040204" pitchFamily="34" charset="0"/>
                <a:ea typeface="MS PGothic" panose="020B0600070205080204" pitchFamily="34" charset="-128"/>
              </a:defRPr>
            </a:lvl2pPr>
            <a:lvl3pPr marL="1149350" indent="-228600">
              <a:defRPr sz="1200">
                <a:solidFill>
                  <a:srgbClr val="0F5494"/>
                </a:solidFill>
                <a:latin typeface="Verdana" panose="020B0604030504040204" pitchFamily="34" charset="0"/>
                <a:ea typeface="MS PGothic" panose="020B0600070205080204" pitchFamily="34" charset="-128"/>
              </a:defRPr>
            </a:lvl3pPr>
            <a:lvl4pPr marL="1609725" indent="-228600">
              <a:defRPr sz="1200">
                <a:solidFill>
                  <a:srgbClr val="0F5494"/>
                </a:solidFill>
                <a:latin typeface="Verdana" panose="020B0604030504040204" pitchFamily="34" charset="0"/>
                <a:ea typeface="MS PGothic" panose="020B0600070205080204" pitchFamily="34" charset="-128"/>
              </a:defRPr>
            </a:lvl4pPr>
            <a:lvl5pPr marL="2070100" indent="-228600">
              <a:defRPr sz="1200">
                <a:solidFill>
                  <a:srgbClr val="0F5494"/>
                </a:solidFill>
                <a:latin typeface="Verdana" panose="020B0604030504040204" pitchFamily="34" charset="0"/>
                <a:ea typeface="MS PGothic" panose="020B0600070205080204" pitchFamily="34" charset="-128"/>
              </a:defRPr>
            </a:lvl5pPr>
            <a:lvl6pPr marL="25273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845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417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989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924FB6-3367-4961-9197-9827F599F8A6}" type="slidenum">
              <a:rPr kumimoji="0" lang="en-GB" altLang="fr-FR"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sym typeface="Webdings" panose="05030102010509060703" pitchFamily="18" charset="2"/>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fr-FR"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rial" panose="020B0604020202020204" pitchFamily="34" charset="0"/>
              <a:sym typeface="Webdings" panose="05030102010509060703" pitchFamily="18" charset="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3DC1E51-995D-4814-90C3-B70E2DCD837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27009344-56DD-42C2-9DC4-7C642843A4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9863" indent="-169863" defTabSz="936625">
              <a:buFontTx/>
              <a:buChar char="-"/>
            </a:pPr>
            <a:r>
              <a:rPr lang="fr-FR" altLang="fr-FR">
                <a:latin typeface="Arial" panose="020B0604020202020204" pitchFamily="34" charset="0"/>
              </a:rPr>
              <a:t>Breakdown per country, number of projects in which each EaP country is involved</a:t>
            </a:r>
          </a:p>
          <a:p>
            <a:pPr marL="169863" indent="-169863" defTabSz="936625">
              <a:buFontTx/>
              <a:buChar char="-"/>
            </a:pPr>
            <a:r>
              <a:rPr lang="fr-FR" altLang="fr-FR">
                <a:latin typeface="Arial" panose="020B0604020202020204" pitchFamily="34" charset="0"/>
              </a:rPr>
              <a:t>We see UA with highest nr of projects, due also to biggest HE system</a:t>
            </a:r>
          </a:p>
          <a:p>
            <a:pPr marL="169863" indent="-169863" defTabSz="936625">
              <a:buFontTx/>
              <a:buChar char="-"/>
            </a:pPr>
            <a:r>
              <a:rPr lang="fr-FR" altLang="fr-FR">
                <a:latin typeface="Arial" panose="020B0604020202020204" pitchFamily="34" charset="0"/>
              </a:rPr>
              <a:t>Nr of projects not the only indicator because in some of the projects the participation of one or other country can be higher due to the high number of institutions involved</a:t>
            </a:r>
          </a:p>
        </p:txBody>
      </p:sp>
      <p:sp>
        <p:nvSpPr>
          <p:cNvPr id="18436" name="Slide Number Placeholder 3">
            <a:extLst>
              <a:ext uri="{FF2B5EF4-FFF2-40B4-BE49-F238E27FC236}">
                <a16:creationId xmlns:a16="http://schemas.microsoft.com/office/drawing/2014/main" id="{1EC3945D-6724-444E-9976-59676C0A5F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rgbClr val="0F5494"/>
                </a:solidFill>
                <a:latin typeface="Verdana" panose="020B0604030504040204" pitchFamily="34" charset="0"/>
                <a:ea typeface="MS PGothic" panose="020B0600070205080204" pitchFamily="34" charset="-128"/>
              </a:defRPr>
            </a:lvl1pPr>
            <a:lvl2pPr marL="747713" indent="-287338">
              <a:defRPr sz="1200">
                <a:solidFill>
                  <a:srgbClr val="0F5494"/>
                </a:solidFill>
                <a:latin typeface="Verdana" panose="020B0604030504040204" pitchFamily="34" charset="0"/>
                <a:ea typeface="MS PGothic" panose="020B0600070205080204" pitchFamily="34" charset="-128"/>
              </a:defRPr>
            </a:lvl2pPr>
            <a:lvl3pPr marL="1149350" indent="-228600">
              <a:defRPr sz="1200">
                <a:solidFill>
                  <a:srgbClr val="0F5494"/>
                </a:solidFill>
                <a:latin typeface="Verdana" panose="020B0604030504040204" pitchFamily="34" charset="0"/>
                <a:ea typeface="MS PGothic" panose="020B0600070205080204" pitchFamily="34" charset="-128"/>
              </a:defRPr>
            </a:lvl3pPr>
            <a:lvl4pPr marL="1609725" indent="-228600">
              <a:defRPr sz="1200">
                <a:solidFill>
                  <a:srgbClr val="0F5494"/>
                </a:solidFill>
                <a:latin typeface="Verdana" panose="020B0604030504040204" pitchFamily="34" charset="0"/>
                <a:ea typeface="MS PGothic" panose="020B0600070205080204" pitchFamily="34" charset="-128"/>
              </a:defRPr>
            </a:lvl4pPr>
            <a:lvl5pPr marL="2070100" indent="-228600">
              <a:defRPr sz="1200">
                <a:solidFill>
                  <a:srgbClr val="0F5494"/>
                </a:solidFill>
                <a:latin typeface="Verdana" panose="020B0604030504040204" pitchFamily="34" charset="0"/>
                <a:ea typeface="MS PGothic" panose="020B0600070205080204" pitchFamily="34" charset="-128"/>
              </a:defRPr>
            </a:lvl5pPr>
            <a:lvl6pPr marL="25273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845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417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989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C96616-BABE-48F5-ADEB-758E30CE6072}" type="slidenum">
              <a:rPr kumimoji="0" lang="en-GB"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6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6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Erasmus+ international projects in the area of higher education are based on partnerships between European organisations and those in other parts of the world. </a:t>
            </a:r>
          </a:p>
          <a:p>
            <a:pPr eaLnBrk="1" hangingPunct="1">
              <a:spcBef>
                <a:spcPct val="15000"/>
              </a:spcBef>
            </a:pPr>
            <a:endPar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15000"/>
              </a:spcBef>
            </a:pP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On the European side, this means the EU Member States plus other countries that have associated to the Programme. At present this means 33 countries: the 27 EU Member States plus six other countries outside the EU, but which have a National Agency and contribute to the programme: Iceland, Liechtenstein, Norway, Serbia,  North Macedonia and Turkey.</a:t>
            </a:r>
          </a:p>
          <a:p>
            <a:pPr eaLnBrk="1" hangingPunct="1">
              <a:spcBef>
                <a:spcPct val="15000"/>
              </a:spcBef>
            </a:pPr>
            <a:endPar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15000"/>
              </a:spcBef>
            </a:pP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The UK is no longer an EU Member State and has opted not to associate to Erasmus+ in this phase of the programme. </a:t>
            </a:r>
          </a:p>
          <a:p>
            <a:pPr eaLnBrk="1" hangingPunct="1">
              <a:spcBef>
                <a:spcPct val="15000"/>
              </a:spcBef>
            </a:pPr>
            <a:endPar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15000"/>
              </a:spcBef>
            </a:pPr>
            <a:r>
              <a:rPr lang="en-US" altLang="en-US" sz="1200" b="1" dirty="0">
                <a:solidFill>
                  <a:schemeClr val="bg1"/>
                </a:solidFill>
                <a:latin typeface="Arial" panose="020B0604020202020204" pitchFamily="34" charset="0"/>
                <a:ea typeface="MS PGothic" panose="020B0600070205080204" pitchFamily="34" charset="-128"/>
                <a:cs typeface="Arial" panose="020B0604020202020204" pitchFamily="34" charset="0"/>
              </a:rPr>
              <a:t>Defensive – if asked</a:t>
            </a:r>
          </a:p>
          <a:p>
            <a:pPr eaLnBrk="1" hangingPunct="1">
              <a:spcBef>
                <a:spcPct val="15000"/>
              </a:spcBef>
            </a:pP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This means it can only take part in Erasmus Mundus and Jean Monnet activities.</a:t>
            </a:r>
          </a:p>
          <a:p>
            <a:pPr eaLnBrk="1" hangingPunct="1">
              <a:spcBef>
                <a:spcPct val="15000"/>
              </a:spcBef>
            </a:pPr>
            <a:endParaRPr lang="en-IE"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15000"/>
              </a:spcBef>
            </a:pPr>
            <a:r>
              <a:rPr lang="en-US" altLang="en-US" sz="1200" b="1" dirty="0">
                <a:solidFill>
                  <a:schemeClr val="bg1"/>
                </a:solidFill>
                <a:latin typeface="Arial" panose="020B0604020202020204" pitchFamily="34" charset="0"/>
                <a:ea typeface="MS PGothic" panose="020B0600070205080204" pitchFamily="34" charset="-128"/>
                <a:cs typeface="Arial" panose="020B0604020202020204" pitchFamily="34" charset="0"/>
              </a:rPr>
              <a:t>Partner Countries </a:t>
            </a: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are all other countries throughout the world, who also benefit from our </a:t>
            </a:r>
            <a:r>
              <a:rPr lang="en-US" altLang="en-US" sz="1200" dirty="0" err="1">
                <a:solidFill>
                  <a:schemeClr val="bg1"/>
                </a:solidFill>
                <a:latin typeface="Arial" panose="020B0604020202020204" pitchFamily="34" charset="0"/>
                <a:ea typeface="MS PGothic" panose="020B0600070205080204" pitchFamily="34" charset="-128"/>
                <a:cs typeface="Arial" panose="020B0604020202020204" pitchFamily="34" charset="0"/>
              </a:rPr>
              <a:t>programmes</a:t>
            </a: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 In the new </a:t>
            </a:r>
            <a:r>
              <a:rPr lang="en-US" altLang="en-US" sz="1200" dirty="0" err="1">
                <a:solidFill>
                  <a:schemeClr val="bg1"/>
                </a:solidFill>
                <a:latin typeface="Arial" panose="020B0604020202020204" pitchFamily="34" charset="0"/>
                <a:ea typeface="MS PGothic" panose="020B0600070205080204" pitchFamily="34" charset="-128"/>
                <a:cs typeface="Arial" panose="020B0604020202020204" pitchFamily="34" charset="0"/>
              </a:rPr>
              <a:t>programme</a:t>
            </a: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 they will be referred</a:t>
            </a:r>
            <a:r>
              <a:rPr lang="en-US" altLang="en-US" sz="1200" baseline="0" dirty="0">
                <a:solidFill>
                  <a:schemeClr val="bg1"/>
                </a:solidFill>
                <a:latin typeface="Arial" panose="020B0604020202020204" pitchFamily="34" charset="0"/>
                <a:ea typeface="MS PGothic" panose="020B0600070205080204" pitchFamily="34" charset="-128"/>
                <a:cs typeface="Arial" panose="020B0604020202020204" pitchFamily="34" charset="0"/>
              </a:rPr>
              <a:t> to as</a:t>
            </a:r>
            <a:r>
              <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rPr>
              <a:t> non-associated</a:t>
            </a:r>
            <a:r>
              <a:rPr lang="en-US" altLang="en-US" sz="1200" baseline="0" dirty="0">
                <a:solidFill>
                  <a:schemeClr val="bg1"/>
                </a:solidFill>
                <a:latin typeface="Arial" panose="020B0604020202020204" pitchFamily="34" charset="0"/>
                <a:ea typeface="MS PGothic" panose="020B0600070205080204" pitchFamily="34" charset="-128"/>
                <a:cs typeface="Arial" panose="020B0604020202020204" pitchFamily="34" charset="0"/>
              </a:rPr>
              <a:t> third countries. </a:t>
            </a:r>
            <a:endParaRPr lang="en-US" altLang="en-US" sz="1200" dirty="0">
              <a:solidFill>
                <a:schemeClr val="bg1"/>
              </a:solidFill>
              <a:latin typeface="Arial" panose="020B0604020202020204" pitchFamily="34" charset="0"/>
              <a:ea typeface="MS PGothic"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16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BE" altLang="en-US" b="1" dirty="0"/>
              <a:t>SCOPE,  AND REGIONS STILL TO BE FINALISED FOR INCLUSION</a:t>
            </a:r>
            <a:r>
              <a:rPr lang="fr-BE" altLang="en-US" b="1" baseline="0" dirty="0"/>
              <a:t> IN THE 2022 CALL</a:t>
            </a:r>
            <a:endParaRPr lang="fr-BE" altLang="en-US" b="1" dirty="0"/>
          </a:p>
          <a:p>
            <a:endParaRPr lang="fr-BE" altLang="en-US" dirty="0"/>
          </a:p>
          <a:p>
            <a:r>
              <a:rPr lang="fr-BE" altLang="en-US" dirty="0"/>
              <a:t>CBHE </a:t>
            </a:r>
            <a:r>
              <a:rPr lang="fr-BE" altLang="en-US" dirty="0" err="1"/>
              <a:t>projects</a:t>
            </a:r>
            <a:r>
              <a:rPr lang="fr-BE" altLang="en-US" dirty="0"/>
              <a:t> are </a:t>
            </a:r>
            <a:r>
              <a:rPr lang="fr-BE" altLang="en-US" dirty="0" err="1"/>
              <a:t>partnerships</a:t>
            </a:r>
            <a:r>
              <a:rPr lang="fr-BE" altLang="en-US" dirty="0"/>
              <a:t> of European </a:t>
            </a:r>
            <a:r>
              <a:rPr lang="fr-BE" altLang="en-US" dirty="0" err="1"/>
              <a:t>universities</a:t>
            </a:r>
            <a:r>
              <a:rPr lang="fr-BE" altLang="en-US" dirty="0"/>
              <a:t> and </a:t>
            </a:r>
            <a:r>
              <a:rPr lang="fr-BE" altLang="en-US" dirty="0" err="1"/>
              <a:t>those</a:t>
            </a:r>
            <a:r>
              <a:rPr lang="fr-BE" altLang="en-US" dirty="0"/>
              <a:t> </a:t>
            </a:r>
            <a:r>
              <a:rPr lang="fr-BE" altLang="en-US" dirty="0" err="1"/>
              <a:t>from</a:t>
            </a:r>
            <a:r>
              <a:rPr lang="fr-BE" altLang="en-US" dirty="0"/>
              <a:t> </a:t>
            </a:r>
            <a:r>
              <a:rPr lang="fr-BE" altLang="en-US" dirty="0" err="1"/>
              <a:t>other</a:t>
            </a:r>
            <a:r>
              <a:rPr lang="fr-BE" altLang="en-US" dirty="0"/>
              <a:t> </a:t>
            </a:r>
            <a:r>
              <a:rPr lang="fr-BE" altLang="en-US" dirty="0" err="1"/>
              <a:t>regions</a:t>
            </a:r>
            <a:r>
              <a:rPr lang="fr-BE" altLang="en-US" dirty="0"/>
              <a:t> of the world. </a:t>
            </a:r>
          </a:p>
          <a:p>
            <a:endParaRPr lang="fr-BE" altLang="en-US" dirty="0"/>
          </a:p>
          <a:p>
            <a:r>
              <a:rPr lang="fr-BE" altLang="en-US" dirty="0"/>
              <a:t>The </a:t>
            </a:r>
            <a:r>
              <a:rPr lang="fr-BE" altLang="en-US" dirty="0" err="1"/>
              <a:t>benefit</a:t>
            </a:r>
            <a:r>
              <a:rPr lang="fr-BE" altLang="en-US" dirty="0"/>
              <a:t> </a:t>
            </a:r>
            <a:r>
              <a:rPr lang="fr-BE" altLang="en-US" dirty="0" err="1"/>
              <a:t>should</a:t>
            </a:r>
            <a:r>
              <a:rPr lang="fr-BE" altLang="en-US" dirty="0"/>
              <a:t> </a:t>
            </a:r>
            <a:r>
              <a:rPr lang="fr-BE" altLang="en-US" dirty="0" err="1"/>
              <a:t>be</a:t>
            </a:r>
            <a:r>
              <a:rPr lang="fr-BE" altLang="en-US" dirty="0"/>
              <a:t> </a:t>
            </a:r>
            <a:r>
              <a:rPr lang="fr-BE" altLang="en-US" dirty="0" err="1"/>
              <a:t>mainly</a:t>
            </a:r>
            <a:r>
              <a:rPr lang="fr-BE" altLang="en-US" dirty="0"/>
              <a:t> for the </a:t>
            </a:r>
            <a:r>
              <a:rPr lang="fr-BE" altLang="en-US" dirty="0" err="1"/>
              <a:t>universities</a:t>
            </a:r>
            <a:r>
              <a:rPr lang="fr-BE" altLang="en-US" dirty="0"/>
              <a:t> and/or </a:t>
            </a:r>
            <a:r>
              <a:rPr lang="fr-BE" altLang="en-US" dirty="0" err="1"/>
              <a:t>higher</a:t>
            </a:r>
            <a:r>
              <a:rPr lang="fr-BE" altLang="en-US" dirty="0"/>
              <a:t> </a:t>
            </a:r>
            <a:r>
              <a:rPr lang="fr-BE" altLang="en-US" dirty="0" err="1"/>
              <a:t>education</a:t>
            </a:r>
            <a:r>
              <a:rPr lang="fr-BE" altLang="en-US" dirty="0"/>
              <a:t> </a:t>
            </a:r>
            <a:r>
              <a:rPr lang="fr-BE" altLang="en-US" dirty="0" err="1"/>
              <a:t>systems</a:t>
            </a:r>
            <a:r>
              <a:rPr lang="fr-BE" altLang="en-US" dirty="0"/>
              <a:t> in </a:t>
            </a:r>
            <a:r>
              <a:rPr lang="fr-BE" altLang="en-US" dirty="0" err="1"/>
              <a:t>partner</a:t>
            </a:r>
            <a:r>
              <a:rPr lang="fr-BE" altLang="en-US" dirty="0"/>
              <a:t> countries. This </a:t>
            </a:r>
            <a:r>
              <a:rPr lang="fr-BE" altLang="en-US" dirty="0" err="1"/>
              <a:t>is</a:t>
            </a:r>
            <a:r>
              <a:rPr lang="fr-BE" altLang="en-US" dirty="0"/>
              <a:t> a </a:t>
            </a:r>
            <a:r>
              <a:rPr lang="fr-BE" altLang="en-US" dirty="0" err="1"/>
              <a:t>cooperation</a:t>
            </a:r>
            <a:r>
              <a:rPr lang="fr-BE" altLang="en-US" dirty="0"/>
              <a:t> and </a:t>
            </a:r>
            <a:r>
              <a:rPr lang="fr-BE" altLang="en-US" dirty="0" err="1"/>
              <a:t>development</a:t>
            </a:r>
            <a:r>
              <a:rPr lang="fr-BE" altLang="en-US" dirty="0"/>
              <a:t> type of </a:t>
            </a:r>
            <a:r>
              <a:rPr lang="fr-BE" altLang="en-US" dirty="0" err="1"/>
              <a:t>project</a:t>
            </a:r>
            <a:r>
              <a:rPr lang="fr-BE" altLang="en-US" dirty="0"/>
              <a:t> and </a:t>
            </a:r>
            <a:r>
              <a:rPr lang="fr-BE" altLang="en-US" dirty="0" err="1"/>
              <a:t>therefore</a:t>
            </a:r>
            <a:r>
              <a:rPr lang="fr-BE" altLang="en-US" dirty="0"/>
              <a:t> </a:t>
            </a:r>
            <a:r>
              <a:rPr lang="fr-BE" altLang="en-US" u="sng" dirty="0"/>
              <a:t>not</a:t>
            </a:r>
            <a:r>
              <a:rPr lang="fr-BE" altLang="en-US" dirty="0"/>
              <a:t> </a:t>
            </a:r>
            <a:r>
              <a:rPr lang="fr-BE" altLang="en-US" dirty="0" err="1"/>
              <a:t>available</a:t>
            </a:r>
            <a:r>
              <a:rPr lang="fr-BE" altLang="en-US" dirty="0"/>
              <a:t> for "</a:t>
            </a:r>
            <a:r>
              <a:rPr lang="fr-BE" altLang="en-US" dirty="0" err="1"/>
              <a:t>industrialised</a:t>
            </a:r>
            <a:r>
              <a:rPr lang="fr-BE" altLang="en-US" dirty="0"/>
              <a:t>" </a:t>
            </a:r>
            <a:r>
              <a:rPr lang="fr-BE" altLang="en-US" dirty="0" err="1"/>
              <a:t>regions</a:t>
            </a:r>
            <a:r>
              <a:rPr lang="fr-BE" altLang="en-US" dirty="0"/>
              <a:t> (US, </a:t>
            </a:r>
            <a:r>
              <a:rPr lang="fr-BE" altLang="en-US" dirty="0" err="1"/>
              <a:t>Japan</a:t>
            </a:r>
            <a:r>
              <a:rPr lang="fr-BE" altLang="en-US" dirty="0"/>
              <a:t>, </a:t>
            </a:r>
            <a:r>
              <a:rPr lang="fr-BE" altLang="en-US" dirty="0" err="1"/>
              <a:t>Australia</a:t>
            </a:r>
            <a:r>
              <a:rPr lang="fr-BE" altLang="en-US" dirty="0"/>
              <a:t> </a:t>
            </a:r>
            <a:r>
              <a:rPr lang="fr-BE" altLang="en-US" dirty="0" err="1"/>
              <a:t>etc</a:t>
            </a:r>
            <a:r>
              <a:rPr lang="fr-BE" altLang="en-US" dirty="0"/>
              <a:t>). </a:t>
            </a:r>
          </a:p>
          <a:p>
            <a:endParaRPr lang="fr-BE" altLang="en-US" dirty="0"/>
          </a:p>
          <a:p>
            <a:r>
              <a:rPr lang="fr-BE" altLang="en-US" dirty="0" err="1"/>
              <a:t>These</a:t>
            </a:r>
            <a:r>
              <a:rPr lang="fr-BE" altLang="en-US" dirty="0"/>
              <a:t> </a:t>
            </a:r>
            <a:r>
              <a:rPr lang="fr-BE" altLang="en-US" dirty="0" err="1"/>
              <a:t>aim</a:t>
            </a:r>
            <a:r>
              <a:rPr lang="fr-BE" altLang="en-US" dirty="0"/>
              <a:t> </a:t>
            </a:r>
            <a:r>
              <a:rPr lang="fr-BE" altLang="en-US" dirty="0" err="1"/>
              <a:t>overall</a:t>
            </a:r>
            <a:r>
              <a:rPr lang="fr-BE" altLang="en-US" dirty="0"/>
              <a:t> to: </a:t>
            </a:r>
          </a:p>
          <a:p>
            <a:endParaRPr lang="en-GB" altLang="en-US" dirty="0"/>
          </a:p>
          <a:p>
            <a:r>
              <a:rPr lang="en-GB" altLang="en-US" dirty="0"/>
              <a:t>Support modernisation &amp; internationalisation</a:t>
            </a:r>
          </a:p>
          <a:p>
            <a:pPr marL="171450" indent="-171450">
              <a:buFont typeface="Arial" panose="020B0604020202020204" pitchFamily="34" charset="0"/>
              <a:buChar char="•"/>
            </a:pPr>
            <a:r>
              <a:rPr lang="en-GB" altLang="en-US" dirty="0"/>
              <a:t>Improve quality </a:t>
            </a:r>
          </a:p>
          <a:p>
            <a:pPr marL="171450" indent="-171450">
              <a:buFont typeface="Arial" panose="020B0604020202020204" pitchFamily="34" charset="0"/>
              <a:buChar char="•"/>
            </a:pPr>
            <a:r>
              <a:rPr lang="en-GB" altLang="en-US" dirty="0"/>
              <a:t>Improve the level of competences and skills</a:t>
            </a:r>
          </a:p>
          <a:p>
            <a:pPr marL="171450" indent="-171450">
              <a:buFont typeface="Arial" panose="020B0604020202020204" pitchFamily="34" charset="0"/>
              <a:buChar char="•"/>
            </a:pPr>
            <a:r>
              <a:rPr lang="en-GB" altLang="en-US" dirty="0"/>
              <a:t>Enhance management, governance in HEIs</a:t>
            </a:r>
          </a:p>
          <a:p>
            <a:pPr marL="171450" indent="-171450">
              <a:buFont typeface="Arial" panose="020B0604020202020204" pitchFamily="34" charset="0"/>
              <a:buChar char="•"/>
            </a:pPr>
            <a:r>
              <a:rPr lang="en-GB" altLang="en-US" dirty="0"/>
              <a:t>Promote people-to-people contacts, intercultural understanding</a:t>
            </a:r>
          </a:p>
          <a:p>
            <a:pPr marL="171450" indent="-171450">
              <a:buFont typeface="Arial" panose="020B0604020202020204" pitchFamily="34" charset="0"/>
              <a:buChar char="•"/>
            </a:pPr>
            <a:r>
              <a:rPr lang="en-GB" altLang="en-US" dirty="0"/>
              <a:t>Voluntary convergence with EU HE policy developments</a:t>
            </a:r>
          </a:p>
          <a:p>
            <a:pPr marL="171450" indent="-171450">
              <a:buFont typeface="Arial" panose="020B0604020202020204" pitchFamily="34" charset="0"/>
              <a:buChar char="•"/>
            </a:pPr>
            <a:r>
              <a:rPr lang="fr-BE" altLang="en-US" dirty="0" err="1"/>
              <a:t>Contribute</a:t>
            </a:r>
            <a:r>
              <a:rPr lang="fr-BE" altLang="en-US" dirty="0"/>
              <a:t> to </a:t>
            </a:r>
            <a:r>
              <a:rPr lang="fr-BE" altLang="en-US" dirty="0" err="1"/>
              <a:t>overarching</a:t>
            </a:r>
            <a:r>
              <a:rPr lang="fr-BE" altLang="en-US" dirty="0"/>
              <a:t> EU </a:t>
            </a:r>
            <a:r>
              <a:rPr lang="fr-BE" altLang="en-US" dirty="0" err="1"/>
              <a:t>prioty</a:t>
            </a:r>
            <a:r>
              <a:rPr lang="fr-BE" altLang="en-US" dirty="0"/>
              <a:t> </a:t>
            </a:r>
            <a:r>
              <a:rPr lang="fr-BE" altLang="en-US" dirty="0" err="1"/>
              <a:t>policies</a:t>
            </a:r>
            <a:r>
              <a:rPr lang="fr-BE" altLang="en-US" dirty="0"/>
              <a:t> (green transition, digital transformation </a:t>
            </a:r>
            <a:r>
              <a:rPr lang="fr-BE" altLang="en-US" dirty="0" err="1"/>
              <a:t>etc</a:t>
            </a:r>
            <a:r>
              <a:rPr lang="fr-BE" altLang="en-US" dirty="0"/>
              <a:t>)</a:t>
            </a:r>
            <a:endParaRPr lang="en-GB" altLang="en-US" dirty="0"/>
          </a:p>
          <a:p>
            <a:endParaRPr lang="fr-BE" altLang="en-US" dirty="0"/>
          </a:p>
          <a:p>
            <a:r>
              <a:rPr lang="fr-BE" altLang="en-US" dirty="0" err="1"/>
              <a:t>Three</a:t>
            </a:r>
            <a:r>
              <a:rPr lang="fr-BE" altLang="en-US" dirty="0"/>
              <a:t> types of </a:t>
            </a:r>
            <a:r>
              <a:rPr lang="fr-BE" altLang="en-US" dirty="0" err="1"/>
              <a:t>project</a:t>
            </a:r>
            <a:r>
              <a:rPr lang="fr-BE" altLang="en-US" dirty="0"/>
              <a:t>:</a:t>
            </a:r>
          </a:p>
          <a:p>
            <a:pPr marL="171450" indent="-171450">
              <a:buFont typeface="Arial" panose="020B0604020202020204" pitchFamily="34" charset="0"/>
              <a:buChar char="•"/>
            </a:pPr>
            <a:r>
              <a:rPr lang="fr-BE" altLang="en-US" dirty="0"/>
              <a:t>FOSTERING ACCESS TO COOPERATION IN HE: </a:t>
            </a:r>
            <a:r>
              <a:rPr lang="fr-BE" altLang="en-US" dirty="0" err="1"/>
              <a:t>smaller</a:t>
            </a:r>
            <a:r>
              <a:rPr lang="fr-BE" altLang="en-US" dirty="0"/>
              <a:t> scope </a:t>
            </a:r>
            <a:r>
              <a:rPr lang="fr-BE" altLang="en-US" dirty="0" err="1"/>
              <a:t>projects</a:t>
            </a:r>
            <a:r>
              <a:rPr lang="fr-BE" altLang="en-US" dirty="0"/>
              <a:t> </a:t>
            </a:r>
            <a:r>
              <a:rPr lang="fr-BE" altLang="en-US" dirty="0" err="1"/>
              <a:t>focsued</a:t>
            </a:r>
            <a:r>
              <a:rPr lang="fr-BE" altLang="en-US" dirty="0"/>
              <a:t> in </a:t>
            </a:r>
            <a:r>
              <a:rPr lang="fr-BE" altLang="en-US" dirty="0" err="1"/>
              <a:t>universities</a:t>
            </a:r>
            <a:r>
              <a:rPr lang="fr-BE" altLang="en-US" dirty="0"/>
              <a:t> – </a:t>
            </a:r>
            <a:r>
              <a:rPr lang="fr-BE" altLang="en-US" dirty="0" err="1"/>
              <a:t>prority</a:t>
            </a:r>
            <a:r>
              <a:rPr lang="fr-BE" altLang="en-US" dirty="0"/>
              <a:t> to </a:t>
            </a:r>
            <a:r>
              <a:rPr lang="fr-BE" altLang="en-US" dirty="0" err="1"/>
              <a:t>newcomers</a:t>
            </a:r>
            <a:r>
              <a:rPr lang="fr-BE" altLang="en-US" dirty="0"/>
              <a:t>, </a:t>
            </a:r>
            <a:r>
              <a:rPr lang="fr-BE" altLang="en-US" dirty="0" err="1"/>
              <a:t>less</a:t>
            </a:r>
            <a:r>
              <a:rPr lang="fr-BE" altLang="en-US" dirty="0"/>
              <a:t> </a:t>
            </a:r>
            <a:r>
              <a:rPr lang="fr-BE" altLang="en-US" dirty="0" err="1"/>
              <a:t>involved</a:t>
            </a:r>
            <a:r>
              <a:rPr lang="fr-BE" altLang="en-US" dirty="0"/>
              <a:t> countries /</a:t>
            </a:r>
            <a:r>
              <a:rPr lang="fr-BE" altLang="en-US" dirty="0" err="1"/>
              <a:t>regions</a:t>
            </a:r>
            <a:r>
              <a:rPr lang="fr-BE" altLang="en-US" dirty="0"/>
              <a:t>, </a:t>
            </a:r>
            <a:r>
              <a:rPr lang="fr-BE" altLang="en-US" dirty="0" err="1"/>
              <a:t>disadvantaged</a:t>
            </a:r>
            <a:r>
              <a:rPr lang="fr-BE" altLang="en-US" dirty="0"/>
              <a:t> </a:t>
            </a:r>
            <a:r>
              <a:rPr lang="fr-BE" altLang="en-US" dirty="0" err="1"/>
              <a:t>targed</a:t>
            </a:r>
            <a:r>
              <a:rPr lang="fr-BE" altLang="en-US" dirty="0"/>
              <a:t> groups. €200-400k</a:t>
            </a:r>
          </a:p>
          <a:p>
            <a:pPr marL="171450" indent="-171450">
              <a:buFont typeface="Arial" panose="020B0604020202020204" pitchFamily="34" charset="0"/>
              <a:buChar char="•"/>
            </a:pPr>
            <a:r>
              <a:rPr lang="fr-BE" altLang="en-US" dirty="0"/>
              <a:t>PARTNERSHIPS FOR INNOVATION IN HE: </a:t>
            </a:r>
            <a:r>
              <a:rPr lang="fr-BE" altLang="en-US" dirty="0" err="1"/>
              <a:t>larger-scale</a:t>
            </a:r>
            <a:r>
              <a:rPr lang="fr-BE" altLang="en-US" dirty="0"/>
              <a:t> </a:t>
            </a:r>
            <a:r>
              <a:rPr lang="fr-BE" altLang="en-US" dirty="0" err="1"/>
              <a:t>projects</a:t>
            </a:r>
            <a:r>
              <a:rPr lang="fr-BE" altLang="en-US" dirty="0"/>
              <a:t> </a:t>
            </a:r>
            <a:r>
              <a:rPr lang="fr-BE" altLang="en-US" dirty="0" err="1"/>
              <a:t>focused</a:t>
            </a:r>
            <a:r>
              <a:rPr lang="fr-BE" altLang="en-US" dirty="0"/>
              <a:t> on innovation, </a:t>
            </a:r>
            <a:r>
              <a:rPr lang="fr-BE" altLang="en-US" dirty="0" err="1"/>
              <a:t>university</a:t>
            </a:r>
            <a:r>
              <a:rPr lang="fr-BE" altLang="en-US" dirty="0"/>
              <a:t>/business and HE </a:t>
            </a:r>
            <a:r>
              <a:rPr lang="fr-BE" altLang="en-US" dirty="0" err="1"/>
              <a:t>institutional</a:t>
            </a:r>
            <a:r>
              <a:rPr lang="fr-BE" altLang="en-US" dirty="0"/>
              <a:t> </a:t>
            </a:r>
            <a:r>
              <a:rPr lang="fr-BE" altLang="en-US" dirty="0" err="1"/>
              <a:t>governance</a:t>
            </a:r>
            <a:r>
              <a:rPr lang="fr-BE" altLang="en-US" dirty="0"/>
              <a:t>. € 400-800k</a:t>
            </a:r>
          </a:p>
          <a:p>
            <a:pPr marL="171450" indent="-171450">
              <a:buFont typeface="Arial" panose="020B0604020202020204" pitchFamily="34" charset="0"/>
              <a:buChar char="•"/>
            </a:pPr>
            <a:r>
              <a:rPr lang="fr-BE" altLang="en-US" dirty="0"/>
              <a:t>STRUCTURAL REFORM PROJECTS focus on the macro </a:t>
            </a:r>
            <a:r>
              <a:rPr lang="fr-BE" altLang="en-US" dirty="0" err="1"/>
              <a:t>level</a:t>
            </a:r>
            <a:r>
              <a:rPr lang="fr-BE" altLang="en-US" dirty="0"/>
              <a:t> (</a:t>
            </a:r>
            <a:r>
              <a:rPr lang="fr-BE" altLang="en-US" dirty="0" err="1"/>
              <a:t>policy</a:t>
            </a:r>
            <a:r>
              <a:rPr lang="fr-BE" altLang="en-US" dirty="0"/>
              <a:t> </a:t>
            </a:r>
            <a:r>
              <a:rPr lang="fr-BE" altLang="en-US" dirty="0" err="1"/>
              <a:t>reforms</a:t>
            </a:r>
            <a:r>
              <a:rPr lang="fr-BE" altLang="en-US" dirty="0"/>
              <a:t> to </a:t>
            </a:r>
            <a:r>
              <a:rPr lang="fr-BE" altLang="en-US" dirty="0" err="1"/>
              <a:t>foster</a:t>
            </a:r>
            <a:r>
              <a:rPr lang="fr-BE" altLang="en-US" dirty="0"/>
              <a:t> internationalisation) and </a:t>
            </a:r>
            <a:r>
              <a:rPr lang="fr-BE" altLang="en-US" dirty="0" err="1"/>
              <a:t>require</a:t>
            </a:r>
            <a:r>
              <a:rPr lang="fr-BE" altLang="en-US" dirty="0"/>
              <a:t> </a:t>
            </a:r>
            <a:r>
              <a:rPr lang="fr-BE" altLang="en-US" dirty="0" err="1"/>
              <a:t>involvement</a:t>
            </a:r>
            <a:r>
              <a:rPr lang="fr-BE" altLang="en-US" dirty="0"/>
              <a:t> of </a:t>
            </a:r>
            <a:r>
              <a:rPr lang="fr-BE" altLang="en-US" dirty="0" err="1"/>
              <a:t>ministries</a:t>
            </a:r>
            <a:r>
              <a:rPr lang="fr-BE" altLang="en-US" dirty="0"/>
              <a:t>.</a:t>
            </a:r>
            <a:endParaRPr lang="en-GB" altLang="en-US" dirty="0"/>
          </a:p>
          <a:p>
            <a:endParaRPr lang="fr-BE" altLang="en-US" dirty="0"/>
          </a:p>
          <a:p>
            <a:r>
              <a:rPr lang="fr-BE" altLang="en-US" dirty="0"/>
              <a:t>Organisations </a:t>
            </a:r>
            <a:r>
              <a:rPr lang="fr-BE" altLang="en-US" dirty="0" err="1"/>
              <a:t>from</a:t>
            </a:r>
            <a:r>
              <a:rPr lang="fr-BE" altLang="en-US" dirty="0"/>
              <a:t> </a:t>
            </a:r>
            <a:r>
              <a:rPr lang="fr-BE" altLang="en-US" dirty="0" err="1"/>
              <a:t>anywhere</a:t>
            </a:r>
            <a:r>
              <a:rPr lang="fr-BE" altLang="en-US" dirty="0"/>
              <a:t> in Europe or the </a:t>
            </a:r>
            <a:r>
              <a:rPr lang="fr-BE" altLang="en-US" dirty="0" err="1"/>
              <a:t>eligible</a:t>
            </a:r>
            <a:r>
              <a:rPr lang="fr-BE" altLang="en-US" dirty="0"/>
              <a:t> </a:t>
            </a:r>
            <a:r>
              <a:rPr lang="fr-BE" altLang="en-US" dirty="0" err="1"/>
              <a:t>regions</a:t>
            </a:r>
            <a:r>
              <a:rPr lang="fr-BE" altLang="en-US" dirty="0"/>
              <a:t> </a:t>
            </a:r>
            <a:r>
              <a:rPr lang="fr-BE" altLang="en-US" dirty="0" err="1"/>
              <a:t>can</a:t>
            </a:r>
            <a:r>
              <a:rPr lang="fr-BE" altLang="en-US" dirty="0"/>
              <a:t> </a:t>
            </a:r>
            <a:r>
              <a:rPr lang="fr-BE" altLang="en-US" dirty="0" err="1"/>
              <a:t>submit</a:t>
            </a:r>
            <a:r>
              <a:rPr lang="fr-BE" altLang="en-US" dirty="0"/>
              <a:t> a </a:t>
            </a:r>
            <a:r>
              <a:rPr lang="fr-BE" altLang="en-US" dirty="0" err="1"/>
              <a:t>proposal</a:t>
            </a:r>
            <a:r>
              <a:rPr lang="fr-BE" altLang="en-US" dirty="0"/>
              <a:t> to the EACEA on </a:t>
            </a:r>
            <a:r>
              <a:rPr lang="fr-BE" altLang="en-US" dirty="0" err="1"/>
              <a:t>behalf</a:t>
            </a:r>
            <a:r>
              <a:rPr lang="fr-BE" altLang="en-US" dirty="0"/>
              <a:t> of a </a:t>
            </a:r>
            <a:r>
              <a:rPr lang="fr-BE" altLang="en-US" dirty="0" err="1"/>
              <a:t>partnership</a:t>
            </a:r>
            <a:r>
              <a:rPr lang="fr-BE" altLang="en-US" dirty="0"/>
              <a:t>.</a:t>
            </a:r>
            <a:endParaRPr lang="en-GB"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28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2367" indent="-285527" eaLnBrk="0" hangingPunct="0">
              <a:defRPr sz="8700" b="1">
                <a:solidFill>
                  <a:srgbClr val="FFD624"/>
                </a:solidFill>
                <a:latin typeface="Verdana" pitchFamily="34" charset="0"/>
              </a:defRPr>
            </a:lvl2pPr>
            <a:lvl3pPr marL="1142104" indent="-228420" eaLnBrk="0" hangingPunct="0">
              <a:defRPr sz="8700" b="1">
                <a:solidFill>
                  <a:srgbClr val="FFD624"/>
                </a:solidFill>
                <a:latin typeface="Verdana" pitchFamily="34" charset="0"/>
              </a:defRPr>
            </a:lvl3pPr>
            <a:lvl4pPr marL="1598945" indent="-228420" eaLnBrk="0" hangingPunct="0">
              <a:defRPr sz="8700" b="1">
                <a:solidFill>
                  <a:srgbClr val="FFD624"/>
                </a:solidFill>
                <a:latin typeface="Verdana" pitchFamily="34" charset="0"/>
              </a:defRPr>
            </a:lvl4pPr>
            <a:lvl5pPr marL="2055787" indent="-228420" eaLnBrk="0" hangingPunct="0">
              <a:defRPr sz="8700" b="1">
                <a:solidFill>
                  <a:srgbClr val="FFD624"/>
                </a:solidFill>
                <a:latin typeface="Verdana" pitchFamily="34" charset="0"/>
              </a:defRPr>
            </a:lvl5pPr>
            <a:lvl6pPr marL="2512629" indent="-228420" eaLnBrk="0" fontAlgn="base" hangingPunct="0">
              <a:spcBef>
                <a:spcPct val="0"/>
              </a:spcBef>
              <a:spcAft>
                <a:spcPct val="0"/>
              </a:spcAft>
              <a:defRPr sz="8700" b="1">
                <a:solidFill>
                  <a:srgbClr val="FFD624"/>
                </a:solidFill>
                <a:latin typeface="Verdana" pitchFamily="34" charset="0"/>
              </a:defRPr>
            </a:lvl6pPr>
            <a:lvl7pPr marL="2969471" indent="-228420" eaLnBrk="0" fontAlgn="base" hangingPunct="0">
              <a:spcBef>
                <a:spcPct val="0"/>
              </a:spcBef>
              <a:spcAft>
                <a:spcPct val="0"/>
              </a:spcAft>
              <a:defRPr sz="8700" b="1">
                <a:solidFill>
                  <a:srgbClr val="FFD624"/>
                </a:solidFill>
                <a:latin typeface="Verdana" pitchFamily="34" charset="0"/>
              </a:defRPr>
            </a:lvl7pPr>
            <a:lvl8pPr marL="3426312" indent="-228420" eaLnBrk="0" fontAlgn="base" hangingPunct="0">
              <a:spcBef>
                <a:spcPct val="0"/>
              </a:spcBef>
              <a:spcAft>
                <a:spcPct val="0"/>
              </a:spcAft>
              <a:defRPr sz="8700" b="1">
                <a:solidFill>
                  <a:srgbClr val="FFD624"/>
                </a:solidFill>
                <a:latin typeface="Verdana" pitchFamily="34" charset="0"/>
              </a:defRPr>
            </a:lvl8pPr>
            <a:lvl9pPr marL="3883154" indent="-228420" eaLnBrk="0" fontAlgn="base" hangingPunct="0">
              <a:spcBef>
                <a:spcPct val="0"/>
              </a:spcBef>
              <a:spcAft>
                <a:spcPct val="0"/>
              </a:spcAft>
              <a:defRPr sz="8700" b="1">
                <a:solidFill>
                  <a:srgbClr val="FFD624"/>
                </a:solidFill>
                <a:latin typeface="Verdan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493CCA-C76C-4DC5-8422-86983E1AB25C}"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65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975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90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94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25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0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ltLang="en-US" dirty="0"/>
              <a:t>All </a:t>
            </a:r>
            <a:r>
              <a:rPr lang="fr-BE" altLang="en-US" dirty="0" err="1"/>
              <a:t>these</a:t>
            </a:r>
            <a:r>
              <a:rPr lang="fr-BE" altLang="en-US" dirty="0"/>
              <a:t> </a:t>
            </a:r>
            <a:r>
              <a:rPr lang="fr-BE" altLang="en-US" dirty="0" err="1"/>
              <a:t>opportunities</a:t>
            </a:r>
            <a:r>
              <a:rPr lang="fr-BE" altLang="en-US" dirty="0"/>
              <a:t> </a:t>
            </a:r>
            <a:r>
              <a:rPr lang="fr-BE" altLang="en-US" dirty="0" err="1"/>
              <a:t>existed</a:t>
            </a:r>
            <a:r>
              <a:rPr lang="fr-BE" altLang="en-US" dirty="0"/>
              <a:t> in the 2014-20 programme, </a:t>
            </a:r>
            <a:r>
              <a:rPr lang="fr-BE" altLang="en-US" dirty="0" err="1"/>
              <a:t>so</a:t>
            </a:r>
            <a:r>
              <a:rPr lang="fr-BE" altLang="en-US" dirty="0"/>
              <a:t> </a:t>
            </a:r>
            <a:r>
              <a:rPr lang="fr-BE" altLang="en-US" dirty="0" err="1"/>
              <a:t>there</a:t>
            </a:r>
            <a:r>
              <a:rPr lang="fr-BE" altLang="en-US" dirty="0"/>
              <a:t> </a:t>
            </a:r>
            <a:r>
              <a:rPr lang="fr-BE" altLang="en-US" dirty="0" err="1"/>
              <a:t>is</a:t>
            </a:r>
            <a:r>
              <a:rPr lang="fr-BE" altLang="en-US" dirty="0"/>
              <a:t> a </a:t>
            </a:r>
            <a:r>
              <a:rPr lang="fr-BE" altLang="en-US" dirty="0" err="1"/>
              <a:t>solid</a:t>
            </a:r>
            <a:r>
              <a:rPr lang="fr-BE" altLang="en-US" dirty="0"/>
              <a:t> base of </a:t>
            </a:r>
            <a:r>
              <a:rPr lang="fr-BE" altLang="en-US" dirty="0" err="1"/>
              <a:t>successful</a:t>
            </a:r>
            <a:r>
              <a:rPr lang="fr-BE" altLang="en-US" dirty="0"/>
              <a:t> </a:t>
            </a:r>
            <a:r>
              <a:rPr lang="fr-BE" altLang="en-US" dirty="0" err="1"/>
              <a:t>cooperaiton</a:t>
            </a:r>
            <a:r>
              <a:rPr lang="fr-BE" altLang="en-US" dirty="0"/>
              <a:t> to </a:t>
            </a:r>
            <a:r>
              <a:rPr lang="fr-BE" altLang="en-US" dirty="0" err="1"/>
              <a:t>build</a:t>
            </a:r>
            <a:r>
              <a:rPr lang="fr-BE" altLang="en-US" dirty="0"/>
              <a:t> on.</a:t>
            </a:r>
          </a:p>
          <a:p>
            <a:r>
              <a:rPr lang="fr-BE" altLang="en-US" dirty="0"/>
              <a:t>So the key message </a:t>
            </a:r>
            <a:r>
              <a:rPr lang="fr-BE" altLang="en-US" dirty="0" err="1"/>
              <a:t>is</a:t>
            </a:r>
            <a:r>
              <a:rPr lang="fr-BE" altLang="en-US" dirty="0"/>
              <a:t> </a:t>
            </a:r>
            <a:r>
              <a:rPr lang="fr-BE" altLang="en-US" dirty="0" err="1"/>
              <a:t>continuity</a:t>
            </a:r>
            <a:r>
              <a:rPr lang="fr-BE" altLang="en-US" dirty="0"/>
              <a:t>.</a:t>
            </a:r>
          </a:p>
          <a:p>
            <a:endParaRPr lang="fr-BE" altLang="en-US" dirty="0"/>
          </a:p>
          <a:p>
            <a:r>
              <a:rPr lang="fr-BE" altLang="en-US" dirty="0"/>
              <a:t>International </a:t>
            </a:r>
            <a:r>
              <a:rPr lang="fr-BE" altLang="en-US" dirty="0" err="1"/>
              <a:t>credit</a:t>
            </a:r>
            <a:r>
              <a:rPr lang="fr-BE" altLang="en-US" dirty="0"/>
              <a:t> </a:t>
            </a:r>
            <a:r>
              <a:rPr lang="fr-BE" altLang="en-US" dirty="0" err="1"/>
              <a:t>mobility</a:t>
            </a:r>
            <a:r>
              <a:rPr lang="fr-BE" altLang="en-US" dirty="0"/>
              <a:t> </a:t>
            </a:r>
            <a:r>
              <a:rPr lang="fr-BE" altLang="en-US" dirty="0" err="1"/>
              <a:t>is</a:t>
            </a:r>
            <a:r>
              <a:rPr lang="fr-BE" altLang="en-US" dirty="0"/>
              <a:t> </a:t>
            </a:r>
            <a:r>
              <a:rPr lang="fr-BE" altLang="en-US" dirty="0" err="1"/>
              <a:t>focused</a:t>
            </a:r>
            <a:r>
              <a:rPr lang="fr-BE" altLang="en-US" dirty="0"/>
              <a:t> on </a:t>
            </a:r>
            <a:r>
              <a:rPr lang="fr-BE" altLang="en-US" dirty="0" err="1"/>
              <a:t>two-way</a:t>
            </a:r>
            <a:r>
              <a:rPr lang="fr-BE" altLang="en-US" dirty="0"/>
              <a:t> exchange of </a:t>
            </a:r>
            <a:r>
              <a:rPr lang="fr-BE" altLang="en-US" dirty="0" err="1"/>
              <a:t>students</a:t>
            </a:r>
            <a:r>
              <a:rPr lang="fr-BE" altLang="en-US" dirty="0"/>
              <a:t> and staff.</a:t>
            </a:r>
          </a:p>
          <a:p>
            <a:r>
              <a:rPr lang="fr-BE" altLang="en-US" dirty="0" err="1"/>
              <a:t>Capacity-Building</a:t>
            </a:r>
            <a:r>
              <a:rPr lang="fr-BE" altLang="en-US" dirty="0"/>
              <a:t> and Jean Monnet </a:t>
            </a:r>
            <a:r>
              <a:rPr lang="fr-BE" altLang="en-US" dirty="0" err="1"/>
              <a:t>activities</a:t>
            </a:r>
            <a:r>
              <a:rPr lang="fr-BE" altLang="en-US" dirty="0"/>
              <a:t> are more about </a:t>
            </a:r>
            <a:r>
              <a:rPr lang="fr-BE" altLang="en-US" dirty="0" err="1"/>
              <a:t>academic</a:t>
            </a:r>
            <a:r>
              <a:rPr lang="fr-BE" altLang="en-US" dirty="0"/>
              <a:t> </a:t>
            </a:r>
            <a:r>
              <a:rPr lang="fr-BE" altLang="en-US" dirty="0" err="1"/>
              <a:t>cooperation</a:t>
            </a:r>
            <a:r>
              <a:rPr lang="fr-BE" altLang="en-US" dirty="0"/>
              <a:t> and </a:t>
            </a:r>
            <a:r>
              <a:rPr lang="fr-BE" altLang="en-US" dirty="0" err="1"/>
              <a:t>teaching</a:t>
            </a:r>
            <a:r>
              <a:rPr lang="fr-BE" altLang="en-US" dirty="0"/>
              <a:t>.</a:t>
            </a:r>
          </a:p>
          <a:p>
            <a:r>
              <a:rPr lang="fr-BE" altLang="en-US" dirty="0"/>
              <a:t>Erasmus Mundus </a:t>
            </a:r>
            <a:r>
              <a:rPr lang="fr-BE" altLang="en-US" dirty="0" err="1"/>
              <a:t>is</a:t>
            </a:r>
            <a:r>
              <a:rPr lang="fr-BE" altLang="en-US" dirty="0"/>
              <a:t> </a:t>
            </a:r>
            <a:r>
              <a:rPr lang="fr-BE" altLang="en-US" dirty="0" err="1"/>
              <a:t>both</a:t>
            </a:r>
            <a:r>
              <a:rPr lang="fr-BE" altLang="en-US" dirty="0"/>
              <a:t> – joint </a:t>
            </a:r>
            <a:r>
              <a:rPr lang="fr-BE" altLang="en-US" dirty="0" err="1"/>
              <a:t>degree</a:t>
            </a:r>
            <a:r>
              <a:rPr lang="fr-BE" altLang="en-US" dirty="0"/>
              <a:t> programmes </a:t>
            </a:r>
            <a:r>
              <a:rPr lang="fr-BE" altLang="en-US" dirty="0" err="1"/>
              <a:t>with</a:t>
            </a:r>
            <a:r>
              <a:rPr lang="fr-BE" altLang="en-US" dirty="0"/>
              <a:t> </a:t>
            </a:r>
            <a:r>
              <a:rPr lang="fr-BE" altLang="en-US" dirty="0" err="1"/>
              <a:t>scholarships</a:t>
            </a:r>
            <a:r>
              <a:rPr lang="fr-BE" altLang="en-US" dirty="0"/>
              <a:t>. </a:t>
            </a:r>
          </a:p>
          <a:p>
            <a:endParaRPr lang="fr-BE" altLang="en-US" dirty="0"/>
          </a:p>
          <a:p>
            <a:r>
              <a:rPr lang="fr-BE" altLang="en-US" dirty="0" err="1"/>
              <a:t>We'll</a:t>
            </a:r>
            <a:r>
              <a:rPr lang="fr-BE" altLang="en-US" dirty="0"/>
              <a:t> look at </a:t>
            </a:r>
            <a:r>
              <a:rPr lang="fr-BE" altLang="en-US" dirty="0" err="1"/>
              <a:t>each</a:t>
            </a:r>
            <a:r>
              <a:rPr lang="fr-BE" altLang="en-US" dirty="0"/>
              <a:t> in </a:t>
            </a:r>
            <a:r>
              <a:rPr lang="fr-BE" altLang="en-US" dirty="0" err="1"/>
              <a:t>turn</a:t>
            </a:r>
            <a:r>
              <a:rPr lang="fr-BE" altLang="en-US" dirty="0"/>
              <a:t>.</a:t>
            </a:r>
          </a:p>
          <a:p>
            <a:endParaRPr lang="fr-BE" altLang="en-US" dirty="0"/>
          </a:p>
          <a:p>
            <a:r>
              <a:rPr lang="fr-BE" altLang="en-US" dirty="0"/>
              <a:t>International </a:t>
            </a:r>
            <a:r>
              <a:rPr lang="fr-BE" altLang="en-US" dirty="0" err="1"/>
              <a:t>credit</a:t>
            </a:r>
            <a:r>
              <a:rPr lang="fr-BE" altLang="en-US" dirty="0"/>
              <a:t> </a:t>
            </a:r>
            <a:r>
              <a:rPr lang="fr-BE" altLang="en-US" dirty="0" err="1"/>
              <a:t>mobility</a:t>
            </a:r>
            <a:r>
              <a:rPr lang="fr-BE" altLang="en-US" dirty="0"/>
              <a:t> and </a:t>
            </a:r>
            <a:r>
              <a:rPr lang="fr-BE" altLang="en-US" dirty="0" err="1"/>
              <a:t>Capacity-Building</a:t>
            </a:r>
            <a:r>
              <a:rPr lang="fr-BE" altLang="en-US" dirty="0"/>
              <a:t> are </a:t>
            </a:r>
            <a:r>
              <a:rPr lang="fr-BE" altLang="en-US" dirty="0" err="1"/>
              <a:t>financed</a:t>
            </a:r>
            <a:r>
              <a:rPr lang="fr-BE" altLang="en-US" dirty="0"/>
              <a:t> </a:t>
            </a:r>
            <a:r>
              <a:rPr lang="fr-BE" altLang="en-US" dirty="0" err="1"/>
              <a:t>with</a:t>
            </a:r>
            <a:r>
              <a:rPr lang="fr-BE" altLang="en-US" dirty="0"/>
              <a:t> the </a:t>
            </a:r>
            <a:r>
              <a:rPr lang="fr-BE" altLang="en-US" dirty="0" err="1"/>
              <a:t>EU’s</a:t>
            </a:r>
            <a:r>
              <a:rPr lang="fr-BE" altLang="en-US" dirty="0"/>
              <a:t> budget for international </a:t>
            </a:r>
            <a:r>
              <a:rPr lang="fr-BE" altLang="en-US" dirty="0" err="1"/>
              <a:t>cooperation</a:t>
            </a:r>
            <a:r>
              <a:rPr lang="fr-BE" altLang="en-US" dirty="0"/>
              <a:t>. This </a:t>
            </a:r>
            <a:r>
              <a:rPr lang="fr-BE" altLang="en-US" dirty="0" err="1"/>
              <a:t>will</a:t>
            </a:r>
            <a:r>
              <a:rPr lang="fr-BE" altLang="en-US" dirty="0"/>
              <a:t> </a:t>
            </a:r>
            <a:r>
              <a:rPr lang="fr-BE" altLang="en-US" dirty="0" err="1"/>
              <a:t>only</a:t>
            </a:r>
            <a:r>
              <a:rPr lang="fr-BE" altLang="en-US" dirty="0"/>
              <a:t> </a:t>
            </a:r>
            <a:r>
              <a:rPr lang="fr-BE" altLang="en-US" dirty="0" err="1"/>
              <a:t>feed</a:t>
            </a:r>
            <a:r>
              <a:rPr lang="fr-BE" altLang="en-US" dirty="0"/>
              <a:t> in to the 2022 </a:t>
            </a:r>
            <a:r>
              <a:rPr lang="fr-BE" altLang="en-US" dirty="0" err="1"/>
              <a:t>selection</a:t>
            </a:r>
            <a:r>
              <a:rPr lang="fr-BE" altLang="en-US" dirty="0"/>
              <a:t>.</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10464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a:t>
            </a:r>
            <a:r>
              <a:rPr lang="en-US" baseline="0" dirty="0"/>
              <a:t> credit mobility</a:t>
            </a:r>
            <a:r>
              <a:rPr lang="en-US" dirty="0"/>
              <a:t> projects are based on bilateral agreements between universities in Europe and universities in other parts of the world. They agree to send and host each other's students and staff.</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81090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BE" altLang="en-US" b="1" dirty="0"/>
              <a:t>SCOPE,  AND REGIONS STILL TO BE FINALISED FOR INCLUSION</a:t>
            </a:r>
            <a:r>
              <a:rPr lang="fr-BE" altLang="en-US" b="1" baseline="0" dirty="0"/>
              <a:t> IN THE 2022 CALL</a:t>
            </a:r>
            <a:endParaRPr lang="fr-BE" altLang="en-US" b="1" dirty="0"/>
          </a:p>
          <a:p>
            <a:pPr>
              <a:defRPr/>
            </a:pPr>
            <a:endParaRPr lang="fr-BE" altLang="en-US" dirty="0"/>
          </a:p>
          <a:p>
            <a:pPr>
              <a:defRPr/>
            </a:pPr>
            <a:r>
              <a:rPr lang="fr-BE" altLang="en-US" dirty="0" err="1"/>
              <a:t>These</a:t>
            </a:r>
            <a:r>
              <a:rPr lang="fr-BE" altLang="en-US" dirty="0"/>
              <a:t> </a:t>
            </a:r>
            <a:r>
              <a:rPr lang="fr-BE" altLang="en-US" dirty="0" err="1"/>
              <a:t>agreements</a:t>
            </a:r>
            <a:r>
              <a:rPr lang="fr-BE" altLang="en-US" dirty="0"/>
              <a:t> </a:t>
            </a:r>
            <a:r>
              <a:rPr lang="fr-BE" altLang="en-US" dirty="0" err="1"/>
              <a:t>can</a:t>
            </a:r>
            <a:r>
              <a:rPr lang="fr-BE" altLang="en-US" dirty="0"/>
              <a:t> move </a:t>
            </a:r>
            <a:r>
              <a:rPr lang="fr-BE" altLang="en-US" dirty="0" err="1"/>
              <a:t>students</a:t>
            </a:r>
            <a:r>
              <a:rPr lang="fr-BE" altLang="en-US" dirty="0"/>
              <a:t> for </a:t>
            </a:r>
            <a:r>
              <a:rPr lang="fr-BE" altLang="en-US" dirty="0" err="1"/>
              <a:t>study</a:t>
            </a:r>
            <a:r>
              <a:rPr lang="fr-BE" altLang="en-US" dirty="0"/>
              <a:t>, </a:t>
            </a:r>
            <a:r>
              <a:rPr lang="fr-BE" altLang="en-US" dirty="0" err="1"/>
              <a:t>students</a:t>
            </a:r>
            <a:r>
              <a:rPr lang="fr-BE" altLang="en-US" dirty="0"/>
              <a:t> for </a:t>
            </a:r>
            <a:r>
              <a:rPr lang="fr-BE" altLang="en-US" dirty="0" err="1"/>
              <a:t>traineeships</a:t>
            </a:r>
            <a:r>
              <a:rPr lang="fr-BE" altLang="en-US" dirty="0"/>
              <a:t>, and staff.</a:t>
            </a:r>
          </a:p>
          <a:p>
            <a:pPr>
              <a:defRPr/>
            </a:pPr>
            <a:endParaRPr lang="fr-BE" altLang="en-US" dirty="0"/>
          </a:p>
          <a:p>
            <a:pPr>
              <a:defRPr/>
            </a:pPr>
            <a:r>
              <a:rPr lang="fr-BE" altLang="en-US" dirty="0" err="1"/>
              <a:t>Mobility</a:t>
            </a:r>
            <a:r>
              <a:rPr lang="fr-BE" altLang="en-US" dirty="0"/>
              <a:t> </a:t>
            </a:r>
            <a:r>
              <a:rPr lang="fr-BE" altLang="en-US" dirty="0" err="1"/>
              <a:t>can</a:t>
            </a:r>
            <a:r>
              <a:rPr lang="fr-BE" altLang="en-US" dirty="0"/>
              <a:t> </a:t>
            </a:r>
            <a:r>
              <a:rPr lang="fr-BE" altLang="en-US" dirty="0" err="1"/>
              <a:t>be</a:t>
            </a:r>
            <a:r>
              <a:rPr lang="fr-BE" altLang="en-US" dirty="0"/>
              <a:t> in </a:t>
            </a:r>
            <a:r>
              <a:rPr lang="fr-BE" altLang="en-US" dirty="0" err="1"/>
              <a:t>either</a:t>
            </a:r>
            <a:r>
              <a:rPr lang="fr-BE" altLang="en-US" dirty="0"/>
              <a:t> direction.</a:t>
            </a:r>
          </a:p>
          <a:p>
            <a:pPr>
              <a:defRPr/>
            </a:pPr>
            <a:endParaRPr lang="fr-BE" altLang="en-US" dirty="0"/>
          </a:p>
          <a:p>
            <a:pPr>
              <a:defRPr/>
            </a:pPr>
            <a:r>
              <a:rPr lang="fr-BE" altLang="en-US" dirty="0"/>
              <a:t>The </a:t>
            </a:r>
            <a:r>
              <a:rPr lang="fr-BE" altLang="en-US" dirty="0" err="1"/>
              <a:t>projects</a:t>
            </a:r>
            <a:r>
              <a:rPr lang="fr-BE" altLang="en-US" dirty="0"/>
              <a:t> are </a:t>
            </a:r>
            <a:r>
              <a:rPr lang="fr-BE" altLang="en-US" dirty="0" err="1"/>
              <a:t>proposed</a:t>
            </a:r>
            <a:r>
              <a:rPr lang="fr-BE" altLang="en-US" dirty="0"/>
              <a:t> by European </a:t>
            </a:r>
            <a:r>
              <a:rPr lang="fr-BE" altLang="en-US" dirty="0" err="1"/>
              <a:t>universities</a:t>
            </a:r>
            <a:r>
              <a:rPr lang="fr-BE" altLang="en-US" dirty="0"/>
              <a:t>. </a:t>
            </a:r>
          </a:p>
          <a:p>
            <a:pPr>
              <a:defRPr/>
            </a:pPr>
            <a:endParaRPr lang="fr-BE" altLang="en-US" dirty="0"/>
          </a:p>
          <a:p>
            <a:pPr>
              <a:defRPr/>
            </a:pPr>
            <a:r>
              <a:rPr lang="fr-BE" altLang="en-US" dirty="0" err="1"/>
              <a:t>Each</a:t>
            </a:r>
            <a:r>
              <a:rPr lang="fr-BE" altLang="en-US" dirty="0"/>
              <a:t> European country </a:t>
            </a:r>
            <a:r>
              <a:rPr lang="fr-BE" altLang="en-US" dirty="0" err="1"/>
              <a:t>will</a:t>
            </a:r>
            <a:r>
              <a:rPr lang="fr-BE" altLang="en-US" dirty="0"/>
              <a:t> have a budget for </a:t>
            </a:r>
            <a:r>
              <a:rPr lang="fr-BE" altLang="en-US" dirty="0" err="1"/>
              <a:t>its</a:t>
            </a:r>
            <a:r>
              <a:rPr lang="fr-BE" altLang="en-US" dirty="0"/>
              <a:t> </a:t>
            </a:r>
            <a:r>
              <a:rPr lang="fr-BE" altLang="en-US" dirty="0" err="1"/>
              <a:t>universities</a:t>
            </a:r>
            <a:r>
              <a:rPr lang="fr-BE" altLang="en-US" dirty="0"/>
              <a:t> to </a:t>
            </a:r>
            <a:r>
              <a:rPr lang="fr-BE" altLang="en-US" dirty="0" err="1"/>
              <a:t>fund</a:t>
            </a:r>
            <a:r>
              <a:rPr lang="fr-BE" altLang="en-US" dirty="0"/>
              <a:t> </a:t>
            </a:r>
            <a:r>
              <a:rPr lang="fr-BE" altLang="en-US" dirty="0" err="1"/>
              <a:t>mobility</a:t>
            </a:r>
            <a:r>
              <a:rPr lang="fr-BE" altLang="en-US" dirty="0"/>
              <a:t> </a:t>
            </a:r>
            <a:r>
              <a:rPr lang="fr-BE" altLang="en-US" dirty="0" err="1"/>
              <a:t>agreements</a:t>
            </a:r>
            <a:r>
              <a:rPr lang="fr-BE" altLang="en-US" dirty="0"/>
              <a:t> </a:t>
            </a:r>
            <a:r>
              <a:rPr lang="fr-BE" altLang="en-US" dirty="0" err="1"/>
              <a:t>with</a:t>
            </a:r>
            <a:r>
              <a:rPr lang="fr-BE" altLang="en-US" dirty="0"/>
              <a:t> </a:t>
            </a:r>
            <a:r>
              <a:rPr lang="fr-BE" altLang="en-US" dirty="0" err="1"/>
              <a:t>scholarships</a:t>
            </a:r>
            <a:r>
              <a:rPr lang="fr-BE" altLang="en-US" dirty="0"/>
              <a:t> for all </a:t>
            </a:r>
            <a:r>
              <a:rPr lang="fr-BE" altLang="en-US" dirty="0" err="1"/>
              <a:t>regions</a:t>
            </a:r>
            <a:r>
              <a:rPr lang="fr-BE" altLang="en-US" dirty="0"/>
              <a:t> of the world. European </a:t>
            </a:r>
            <a:r>
              <a:rPr lang="fr-BE" altLang="en-US" dirty="0" err="1"/>
              <a:t>universities</a:t>
            </a:r>
            <a:r>
              <a:rPr lang="fr-BE" altLang="en-US" dirty="0"/>
              <a:t> </a:t>
            </a:r>
            <a:r>
              <a:rPr lang="fr-BE" altLang="en-US" dirty="0" err="1"/>
              <a:t>apply</a:t>
            </a:r>
            <a:r>
              <a:rPr lang="fr-BE" altLang="en-US" dirty="0"/>
              <a:t> to </a:t>
            </a:r>
            <a:r>
              <a:rPr lang="fr-BE" altLang="en-US" dirty="0" err="1"/>
              <a:t>their</a:t>
            </a:r>
            <a:r>
              <a:rPr lang="fr-BE" altLang="en-US" dirty="0"/>
              <a:t> national </a:t>
            </a:r>
            <a:r>
              <a:rPr lang="fr-BE" altLang="en-US" dirty="0" err="1"/>
              <a:t>agencies</a:t>
            </a:r>
            <a:r>
              <a:rPr lang="fr-BE" altLang="en-US" dirty="0"/>
              <a:t>.</a:t>
            </a:r>
          </a:p>
          <a:p>
            <a:pPr>
              <a:defRPr/>
            </a:pPr>
            <a:endParaRPr lang="fr-BE" altLang="en-US" dirty="0"/>
          </a:p>
          <a:p>
            <a:pPr>
              <a:defRPr/>
            </a:pPr>
            <a:r>
              <a:rPr lang="fr-BE" altLang="en-US" dirty="0"/>
              <a:t>The </a:t>
            </a:r>
            <a:r>
              <a:rPr lang="fr-BE" altLang="en-US" dirty="0" err="1"/>
              <a:t>funding</a:t>
            </a:r>
            <a:r>
              <a:rPr lang="fr-BE" altLang="en-US" dirty="0"/>
              <a:t> </a:t>
            </a:r>
            <a:r>
              <a:rPr lang="fr-BE" altLang="en-US" dirty="0" err="1"/>
              <a:t>covers</a:t>
            </a:r>
            <a:r>
              <a:rPr lang="fr-BE" altLang="en-US" dirty="0"/>
              <a:t>:</a:t>
            </a:r>
          </a:p>
          <a:p>
            <a:pPr marL="171450" indent="-171450">
              <a:buFontTx/>
              <a:buChar char="-"/>
              <a:defRPr/>
            </a:pPr>
            <a:r>
              <a:rPr lang="fr-BE" altLang="en-US" dirty="0"/>
              <a:t>Living </a:t>
            </a:r>
            <a:r>
              <a:rPr lang="fr-BE" altLang="en-US" dirty="0" err="1"/>
              <a:t>costs</a:t>
            </a:r>
            <a:r>
              <a:rPr lang="fr-BE" altLang="en-US" dirty="0"/>
              <a:t> for </a:t>
            </a:r>
            <a:r>
              <a:rPr lang="fr-BE" altLang="en-US" dirty="0" err="1"/>
              <a:t>individuals</a:t>
            </a:r>
            <a:r>
              <a:rPr lang="fr-BE" altLang="en-US" dirty="0"/>
              <a:t> </a:t>
            </a:r>
          </a:p>
          <a:p>
            <a:pPr marL="171450" indent="-171450">
              <a:buFontTx/>
              <a:buChar char="-"/>
              <a:defRPr/>
            </a:pPr>
            <a:r>
              <a:rPr lang="fr-BE" altLang="en-US" dirty="0"/>
              <a:t>Contribution to </a:t>
            </a:r>
            <a:r>
              <a:rPr lang="fr-BE" altLang="en-US" dirty="0" err="1"/>
              <a:t>travel</a:t>
            </a:r>
            <a:r>
              <a:rPr lang="fr-BE" altLang="en-US" dirty="0"/>
              <a:t> </a:t>
            </a:r>
            <a:r>
              <a:rPr lang="fr-BE" altLang="en-US" dirty="0" err="1"/>
              <a:t>costs</a:t>
            </a:r>
            <a:r>
              <a:rPr lang="fr-BE" altLang="en-US" dirty="0"/>
              <a:t> for </a:t>
            </a:r>
            <a:r>
              <a:rPr lang="fr-BE" altLang="en-US" dirty="0" err="1"/>
              <a:t>individuals</a:t>
            </a:r>
            <a:endParaRPr lang="fr-BE" altLang="en-US" dirty="0"/>
          </a:p>
          <a:p>
            <a:pPr marL="171450" indent="-171450">
              <a:buFontTx/>
              <a:buChar char="-"/>
              <a:defRPr/>
            </a:pPr>
            <a:r>
              <a:rPr lang="fr-BE" altLang="en-US" dirty="0"/>
              <a:t>An ‘operating </a:t>
            </a:r>
            <a:r>
              <a:rPr lang="fr-BE" altLang="en-US" dirty="0" err="1"/>
              <a:t>cost</a:t>
            </a:r>
            <a:r>
              <a:rPr lang="fr-BE" altLang="en-US" dirty="0"/>
              <a:t>’ </a:t>
            </a:r>
            <a:r>
              <a:rPr lang="fr-BE" altLang="en-US" dirty="0" err="1"/>
              <a:t>allowance</a:t>
            </a:r>
            <a:r>
              <a:rPr lang="fr-BE" altLang="en-US" dirty="0"/>
              <a:t> per </a:t>
            </a:r>
            <a:r>
              <a:rPr lang="fr-BE" altLang="en-US" dirty="0" err="1"/>
              <a:t>invidiual</a:t>
            </a:r>
            <a:r>
              <a:rPr lang="fr-BE" altLang="en-US" dirty="0"/>
              <a:t> </a:t>
            </a:r>
            <a:r>
              <a:rPr lang="fr-BE" altLang="en-US" dirty="0" err="1"/>
              <a:t>paid</a:t>
            </a:r>
            <a:r>
              <a:rPr lang="fr-BE" altLang="en-US" dirty="0"/>
              <a:t> to the </a:t>
            </a:r>
            <a:r>
              <a:rPr lang="fr-BE" altLang="en-US" dirty="0" err="1"/>
              <a:t>partnership</a:t>
            </a:r>
            <a:r>
              <a:rPr lang="fr-BE" altLang="en-US" dirty="0"/>
              <a:t> to </a:t>
            </a:r>
            <a:r>
              <a:rPr lang="fr-BE" altLang="en-US" dirty="0" err="1"/>
              <a:t>cover</a:t>
            </a:r>
            <a:r>
              <a:rPr lang="fr-BE" altLang="en-US" dirty="0"/>
              <a:t> the </a:t>
            </a:r>
            <a:r>
              <a:rPr lang="fr-BE" altLang="en-US" dirty="0" err="1"/>
              <a:t>costs</a:t>
            </a:r>
            <a:r>
              <a:rPr lang="fr-BE" altLang="en-US" dirty="0"/>
              <a:t> of running the </a:t>
            </a:r>
            <a:r>
              <a:rPr lang="fr-BE" altLang="en-US" dirty="0" err="1"/>
              <a:t>partnership</a:t>
            </a:r>
            <a:r>
              <a:rPr lang="fr-BE" altLang="en-US" dirty="0"/>
              <a:t>.</a:t>
            </a:r>
          </a:p>
          <a:p>
            <a:pPr>
              <a:defRPr/>
            </a:pPr>
            <a:r>
              <a:rPr lang="fr-BE" altLang="en-US" dirty="0"/>
              <a:t>There are no </a:t>
            </a:r>
            <a:r>
              <a:rPr lang="fr-BE" altLang="en-US" dirty="0" err="1"/>
              <a:t>fees</a:t>
            </a:r>
            <a:r>
              <a:rPr lang="fr-BE" altLang="en-US" dirty="0"/>
              <a:t> </a:t>
            </a:r>
            <a:r>
              <a:rPr lang="fr-BE" altLang="en-US" dirty="0" err="1"/>
              <a:t>covered</a:t>
            </a:r>
            <a:r>
              <a:rPr lang="fr-BE" altLang="en-US" dirty="0"/>
              <a:t> in the </a:t>
            </a:r>
            <a:r>
              <a:rPr lang="fr-BE" altLang="en-US" dirty="0" err="1"/>
              <a:t>grant</a:t>
            </a:r>
            <a:r>
              <a:rPr lang="fr-BE" altLang="en-US" dirty="0"/>
              <a:t> – the </a:t>
            </a:r>
            <a:r>
              <a:rPr lang="fr-BE" altLang="en-US" dirty="0" err="1"/>
              <a:t>two</a:t>
            </a:r>
            <a:r>
              <a:rPr lang="fr-BE" altLang="en-US" dirty="0"/>
              <a:t> </a:t>
            </a:r>
            <a:r>
              <a:rPr lang="fr-BE" altLang="en-US" dirty="0" err="1"/>
              <a:t>sides</a:t>
            </a:r>
            <a:r>
              <a:rPr lang="fr-BE" altLang="en-US" dirty="0"/>
              <a:t> </a:t>
            </a:r>
            <a:r>
              <a:rPr lang="fr-BE" altLang="en-US" dirty="0" err="1"/>
              <a:t>agree</a:t>
            </a:r>
            <a:r>
              <a:rPr lang="fr-BE" altLang="en-US" dirty="0"/>
              <a:t> to </a:t>
            </a:r>
            <a:r>
              <a:rPr lang="fr-BE" altLang="en-US" dirty="0" err="1"/>
              <a:t>waiver</a:t>
            </a:r>
            <a:r>
              <a:rPr lang="fr-BE" altLang="en-US" dirty="0"/>
              <a:t> </a:t>
            </a:r>
            <a:r>
              <a:rPr lang="fr-BE" altLang="en-US" dirty="0" err="1"/>
              <a:t>any</a:t>
            </a:r>
            <a:r>
              <a:rPr lang="fr-BE" altLang="en-US" dirty="0"/>
              <a:t> participation </a:t>
            </a:r>
            <a:r>
              <a:rPr lang="fr-BE" altLang="en-US" dirty="0" err="1"/>
              <a:t>costs</a:t>
            </a:r>
            <a:r>
              <a:rPr lang="fr-BE" altLang="en-US" dirty="0"/>
              <a:t>.</a:t>
            </a:r>
          </a:p>
          <a:p>
            <a:pPr>
              <a:defRPr/>
            </a:pPr>
            <a:endParaRPr lang="fr-BE" altLang="en-US" dirty="0"/>
          </a:p>
          <a:p>
            <a:pPr>
              <a:defRPr/>
            </a:pPr>
            <a:r>
              <a:rPr lang="fr-BE" altLang="en-US" dirty="0" err="1"/>
              <a:t>Universities</a:t>
            </a:r>
            <a:r>
              <a:rPr lang="fr-BE" altLang="en-US" dirty="0"/>
              <a:t> in non-</a:t>
            </a:r>
            <a:r>
              <a:rPr lang="fr-BE" altLang="en-US" dirty="0" err="1"/>
              <a:t>associated</a:t>
            </a:r>
            <a:r>
              <a:rPr lang="fr-BE" altLang="en-US" dirty="0"/>
              <a:t> </a:t>
            </a:r>
            <a:r>
              <a:rPr lang="fr-BE" altLang="en-US" dirty="0" err="1"/>
              <a:t>third</a:t>
            </a:r>
            <a:r>
              <a:rPr lang="fr-BE" altLang="en-US" dirty="0"/>
              <a:t> countries (</a:t>
            </a:r>
            <a:r>
              <a:rPr lang="fr-BE" altLang="en-US" dirty="0" err="1"/>
              <a:t>outside</a:t>
            </a:r>
            <a:r>
              <a:rPr lang="fr-BE" altLang="en-US" dirty="0"/>
              <a:t> Europe)  </a:t>
            </a:r>
            <a:r>
              <a:rPr lang="fr-BE" altLang="en-US" dirty="0" err="1"/>
              <a:t>should</a:t>
            </a:r>
            <a:r>
              <a:rPr lang="fr-BE" altLang="en-US" dirty="0"/>
              <a:t> </a:t>
            </a:r>
            <a:r>
              <a:rPr lang="fr-BE" altLang="en-US" dirty="0" err="1"/>
              <a:t>therefore</a:t>
            </a:r>
            <a:r>
              <a:rPr lang="fr-BE" altLang="en-US" dirty="0"/>
              <a:t> talk to the European </a:t>
            </a:r>
            <a:r>
              <a:rPr lang="fr-BE" altLang="en-US" dirty="0" err="1"/>
              <a:t>academic</a:t>
            </a:r>
            <a:r>
              <a:rPr lang="fr-BE" altLang="en-US" dirty="0"/>
              <a:t> contacts </a:t>
            </a:r>
            <a:r>
              <a:rPr lang="fr-BE" altLang="en-US" dirty="0" err="1"/>
              <a:t>they</a:t>
            </a:r>
            <a:r>
              <a:rPr lang="fr-BE" altLang="en-US" dirty="0"/>
              <a:t> have about planning </a:t>
            </a:r>
            <a:r>
              <a:rPr lang="fr-BE" altLang="en-US" dirty="0" err="1"/>
              <a:t>mobility</a:t>
            </a:r>
            <a:r>
              <a:rPr lang="fr-BE" altLang="en-US" dirty="0"/>
              <a:t> </a:t>
            </a:r>
            <a:r>
              <a:rPr lang="fr-BE" altLang="en-US" dirty="0" err="1"/>
              <a:t>with</a:t>
            </a:r>
            <a:r>
              <a:rPr lang="fr-BE" altLang="en-US" dirty="0"/>
              <a:t> Erasmus+</a:t>
            </a:r>
          </a:p>
          <a:p>
            <a:pPr>
              <a:defRPr/>
            </a:pPr>
            <a:endParaRPr lang="fr-BE" altLang="en-US" dirty="0"/>
          </a:p>
          <a:p>
            <a:pPr>
              <a:defRPr/>
            </a:pPr>
            <a:r>
              <a:rPr lang="fr-BE" altLang="en-US" dirty="0" err="1"/>
              <a:t>Each</a:t>
            </a:r>
            <a:r>
              <a:rPr lang="fr-BE" altLang="en-US" dirty="0"/>
              <a:t> European country </a:t>
            </a:r>
            <a:r>
              <a:rPr lang="fr-BE" altLang="en-US" dirty="0" err="1"/>
              <a:t>will</a:t>
            </a:r>
            <a:r>
              <a:rPr lang="fr-BE" altLang="en-US" dirty="0"/>
              <a:t> have budget to </a:t>
            </a:r>
            <a:r>
              <a:rPr lang="fr-BE" altLang="en-US" dirty="0" err="1"/>
              <a:t>cooperate</a:t>
            </a:r>
            <a:r>
              <a:rPr lang="fr-BE" altLang="en-US" dirty="0"/>
              <a:t> </a:t>
            </a:r>
            <a:r>
              <a:rPr lang="fr-BE" altLang="en-US" dirty="0" err="1"/>
              <a:t>with</a:t>
            </a:r>
            <a:r>
              <a:rPr lang="fr-BE" altLang="en-US" dirty="0"/>
              <a:t> </a:t>
            </a:r>
            <a:r>
              <a:rPr lang="fr-BE" altLang="en-US" dirty="0" err="1"/>
              <a:t>each</a:t>
            </a:r>
            <a:r>
              <a:rPr lang="fr-BE" altLang="en-US" dirty="0"/>
              <a:t> part of the world.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13455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joint master </a:t>
            </a:r>
            <a:r>
              <a:rPr lang="en-US" dirty="0" err="1"/>
              <a:t>programmes</a:t>
            </a:r>
            <a:r>
              <a:rPr lang="en-US" dirty="0"/>
              <a:t> awarding a degree, with study in two or more of the universities in the partnership, in different countries. The EU funds full EU-funded scholarships, open to everybody worldwide. Students do not have to be registered at a partner university.</a:t>
            </a:r>
          </a:p>
          <a:p>
            <a:endParaRPr lang="en-IE" dirty="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88997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8779">
              <a:defRPr/>
            </a:pPr>
            <a:r>
              <a:rPr lang="fr-BE" altLang="en-US" dirty="0"/>
              <a:t>-- Erasmus Mundus for </a:t>
            </a:r>
            <a:r>
              <a:rPr lang="fr-BE" altLang="en-US" dirty="0" err="1"/>
              <a:t>universities</a:t>
            </a:r>
            <a:endParaRPr lang="fr-BE" altLang="en-US" dirty="0"/>
          </a:p>
          <a:p>
            <a:pPr indent="-288779">
              <a:defRPr/>
            </a:pPr>
            <a:endParaRPr lang="fr-BE" altLang="en-US" dirty="0"/>
          </a:p>
          <a:p>
            <a:pPr indent="-288779">
              <a:defRPr/>
            </a:pPr>
            <a:r>
              <a:rPr lang="fr-BE" altLang="en-US" dirty="0" err="1"/>
              <a:t>Jointly</a:t>
            </a:r>
            <a:r>
              <a:rPr lang="fr-BE" altLang="en-US" dirty="0"/>
              <a:t> </a:t>
            </a:r>
            <a:r>
              <a:rPr lang="fr-BE" altLang="en-US" dirty="0" err="1"/>
              <a:t>designed</a:t>
            </a:r>
            <a:r>
              <a:rPr lang="fr-BE" altLang="en-US" dirty="0"/>
              <a:t> and </a:t>
            </a:r>
            <a:r>
              <a:rPr lang="fr-BE" altLang="en-US" dirty="0" err="1"/>
              <a:t>fully</a:t>
            </a:r>
            <a:r>
              <a:rPr lang="fr-BE" altLang="en-US" dirty="0"/>
              <a:t> </a:t>
            </a:r>
            <a:r>
              <a:rPr lang="fr-BE" altLang="en-US" dirty="0" err="1"/>
              <a:t>integrated</a:t>
            </a:r>
            <a:r>
              <a:rPr lang="fr-BE" altLang="en-US" dirty="0"/>
              <a:t> curriculum</a:t>
            </a:r>
          </a:p>
          <a:p>
            <a:pPr indent="-288779">
              <a:defRPr/>
            </a:pPr>
            <a:endParaRPr lang="fr-BE" altLang="en-US" dirty="0"/>
          </a:p>
          <a:p>
            <a:pPr indent="-288779">
              <a:defRPr/>
            </a:pPr>
            <a:r>
              <a:rPr lang="fr-BE" altLang="en-US" dirty="0" err="1"/>
              <a:t>Offered</a:t>
            </a:r>
            <a:r>
              <a:rPr lang="fr-BE" altLang="en-US" dirty="0"/>
              <a:t> by a consortium. </a:t>
            </a:r>
            <a:r>
              <a:rPr lang="fr-BE" altLang="en-US" dirty="0" err="1"/>
              <a:t>Needs</a:t>
            </a:r>
            <a:r>
              <a:rPr lang="fr-BE" altLang="en-US" dirty="0"/>
              <a:t> at least </a:t>
            </a:r>
            <a:r>
              <a:rPr lang="fr-BE" altLang="en-US" dirty="0" err="1"/>
              <a:t>three</a:t>
            </a:r>
            <a:r>
              <a:rPr lang="fr-BE" altLang="en-US" dirty="0"/>
              <a:t> </a:t>
            </a:r>
            <a:r>
              <a:rPr lang="fr-BE" altLang="en-US" dirty="0" err="1"/>
              <a:t>higher</a:t>
            </a:r>
            <a:r>
              <a:rPr lang="fr-BE" altLang="en-US" dirty="0"/>
              <a:t> </a:t>
            </a:r>
            <a:r>
              <a:rPr lang="fr-BE" altLang="en-US" dirty="0" err="1"/>
              <a:t>education</a:t>
            </a:r>
            <a:r>
              <a:rPr lang="fr-BE" altLang="en-US" dirty="0"/>
              <a:t> institutions. At least </a:t>
            </a:r>
            <a:r>
              <a:rPr lang="fr-BE" altLang="en-US" dirty="0" err="1"/>
              <a:t>two</a:t>
            </a:r>
            <a:r>
              <a:rPr lang="fr-BE" altLang="en-US" dirty="0"/>
              <a:t> have to </a:t>
            </a:r>
            <a:r>
              <a:rPr lang="fr-BE" altLang="en-US" dirty="0" err="1"/>
              <a:t>be</a:t>
            </a:r>
            <a:r>
              <a:rPr lang="fr-BE" altLang="en-US" dirty="0"/>
              <a:t> </a:t>
            </a:r>
            <a:r>
              <a:rPr lang="fr-BE" altLang="en-US" dirty="0" err="1"/>
              <a:t>from</a:t>
            </a:r>
            <a:r>
              <a:rPr lang="fr-BE" altLang="en-US" dirty="0"/>
              <a:t> EU + </a:t>
            </a:r>
            <a:r>
              <a:rPr lang="fr-BE" altLang="en-US" dirty="0" err="1"/>
              <a:t>associate</a:t>
            </a:r>
            <a:r>
              <a:rPr lang="fr-BE" altLang="en-US" dirty="0"/>
              <a:t> countries.</a:t>
            </a:r>
          </a:p>
          <a:p>
            <a:pPr indent="-288779">
              <a:defRPr/>
            </a:pPr>
            <a:r>
              <a:rPr lang="fr-BE" altLang="en-US" dirty="0"/>
              <a:t>Curriculum must </a:t>
            </a:r>
            <a:r>
              <a:rPr lang="fr-BE" altLang="en-US" dirty="0" err="1"/>
              <a:t>include</a:t>
            </a:r>
            <a:r>
              <a:rPr lang="fr-BE" altLang="en-US" dirty="0"/>
              <a:t> at least </a:t>
            </a:r>
            <a:r>
              <a:rPr lang="fr-BE" altLang="en-US" dirty="0" err="1"/>
              <a:t>two</a:t>
            </a:r>
            <a:r>
              <a:rPr lang="fr-BE" altLang="en-US" dirty="0"/>
              <a:t> </a:t>
            </a:r>
            <a:r>
              <a:rPr lang="fr-BE" altLang="en-US" dirty="0" err="1"/>
              <a:t>study</a:t>
            </a:r>
            <a:r>
              <a:rPr lang="fr-BE" altLang="en-US" dirty="0"/>
              <a:t> </a:t>
            </a:r>
            <a:r>
              <a:rPr lang="fr-BE" altLang="en-US" dirty="0" err="1"/>
              <a:t>periods</a:t>
            </a:r>
            <a:r>
              <a:rPr lang="fr-BE" altLang="en-US" dirty="0"/>
              <a:t> in </a:t>
            </a:r>
            <a:r>
              <a:rPr lang="fr-BE" altLang="en-US" dirty="0" err="1"/>
              <a:t>two</a:t>
            </a:r>
            <a:r>
              <a:rPr lang="fr-BE" altLang="en-US" dirty="0"/>
              <a:t> countries. At least </a:t>
            </a:r>
            <a:r>
              <a:rPr lang="fr-BE" altLang="en-US" u="sng" dirty="0"/>
              <a:t>one</a:t>
            </a:r>
            <a:r>
              <a:rPr lang="fr-BE" altLang="en-US" dirty="0"/>
              <a:t> of </a:t>
            </a:r>
            <a:r>
              <a:rPr lang="fr-BE" altLang="en-US" dirty="0" err="1"/>
              <a:t>these</a:t>
            </a:r>
            <a:r>
              <a:rPr lang="fr-BE" altLang="en-US" dirty="0"/>
              <a:t> countries must </a:t>
            </a:r>
            <a:r>
              <a:rPr lang="fr-BE" altLang="en-US" dirty="0" err="1"/>
              <a:t>be</a:t>
            </a:r>
            <a:r>
              <a:rPr lang="fr-BE" altLang="en-US" dirty="0"/>
              <a:t> an EU + </a:t>
            </a:r>
            <a:r>
              <a:rPr lang="fr-BE" altLang="en-US" dirty="0" err="1"/>
              <a:t>associate</a:t>
            </a:r>
            <a:r>
              <a:rPr lang="fr-BE" altLang="en-US" dirty="0"/>
              <a:t> country. </a:t>
            </a:r>
            <a:r>
              <a:rPr lang="fr-BE" altLang="en-US" i="1" dirty="0"/>
              <a:t>CHANGE: </a:t>
            </a:r>
            <a:r>
              <a:rPr lang="fr-BE" altLang="en-US" i="1" dirty="0" err="1"/>
              <a:t>Before</a:t>
            </a:r>
            <a:r>
              <a:rPr lang="fr-BE" altLang="en-US" i="1" dirty="0"/>
              <a:t>, </a:t>
            </a:r>
            <a:r>
              <a:rPr lang="fr-BE" altLang="en-US" i="1" dirty="0" err="1"/>
              <a:t>required</a:t>
            </a:r>
            <a:r>
              <a:rPr lang="fr-BE" altLang="en-US" i="1" dirty="0"/>
              <a:t> 2 </a:t>
            </a:r>
            <a:r>
              <a:rPr lang="fr-BE" altLang="en-US" i="1" dirty="0" err="1"/>
              <a:t>periods</a:t>
            </a:r>
            <a:r>
              <a:rPr lang="fr-BE" altLang="en-US" i="1" dirty="0"/>
              <a:t> in </a:t>
            </a:r>
            <a:r>
              <a:rPr lang="fr-BE" altLang="en-US" i="1" dirty="0" err="1"/>
              <a:t>EU+assoc</a:t>
            </a:r>
            <a:r>
              <a:rPr lang="fr-BE" altLang="en-US" i="1" dirty="0"/>
              <a:t> countries</a:t>
            </a:r>
          </a:p>
          <a:p>
            <a:pPr indent="-288779">
              <a:defRPr/>
            </a:pPr>
            <a:endParaRPr lang="fr-BE" altLang="en-US" i="1" dirty="0"/>
          </a:p>
          <a:p>
            <a:pPr indent="-288779">
              <a:defRPr/>
            </a:pPr>
            <a:r>
              <a:rPr lang="fr-BE" altLang="en-US" dirty="0"/>
              <a:t>EU </a:t>
            </a:r>
            <a:r>
              <a:rPr lang="fr-BE" altLang="en-US" dirty="0" err="1"/>
              <a:t>funds</a:t>
            </a:r>
            <a:r>
              <a:rPr lang="fr-BE" altLang="en-US" dirty="0"/>
              <a:t> the </a:t>
            </a:r>
            <a:r>
              <a:rPr lang="fr-BE" altLang="en-US" dirty="0" err="1"/>
              <a:t>projects</a:t>
            </a:r>
            <a:r>
              <a:rPr lang="fr-BE" altLang="en-US" dirty="0"/>
              <a:t> in </a:t>
            </a:r>
            <a:r>
              <a:rPr lang="fr-BE" altLang="en-US" dirty="0" err="1"/>
              <a:t>two</a:t>
            </a:r>
            <a:r>
              <a:rPr lang="fr-BE" altLang="en-US" dirty="0"/>
              <a:t> </a:t>
            </a:r>
            <a:r>
              <a:rPr lang="fr-BE" altLang="en-US" dirty="0" err="1"/>
              <a:t>forms</a:t>
            </a:r>
            <a:r>
              <a:rPr lang="fr-BE" altLang="en-US" dirty="0"/>
              <a:t>:</a:t>
            </a:r>
          </a:p>
          <a:p>
            <a:pPr indent="-288779">
              <a:buFontTx/>
              <a:buChar char="-"/>
              <a:defRPr/>
            </a:pPr>
            <a:r>
              <a:rPr lang="fr-BE" altLang="en-US" dirty="0"/>
              <a:t>The </a:t>
            </a:r>
            <a:r>
              <a:rPr lang="fr-BE" altLang="en-US" dirty="0" err="1"/>
              <a:t>cost</a:t>
            </a:r>
            <a:r>
              <a:rPr lang="fr-BE" altLang="en-US" dirty="0"/>
              <a:t> of up to 60 </a:t>
            </a:r>
            <a:r>
              <a:rPr lang="fr-BE" altLang="en-US" dirty="0" err="1"/>
              <a:t>scholarships</a:t>
            </a:r>
            <a:r>
              <a:rPr lang="fr-BE" altLang="en-US" dirty="0"/>
              <a:t> </a:t>
            </a:r>
            <a:r>
              <a:rPr lang="fr-BE" altLang="en-US" dirty="0" err="1"/>
              <a:t>that</a:t>
            </a:r>
            <a:r>
              <a:rPr lang="fr-BE" altLang="en-US" dirty="0"/>
              <a:t> the consortium </a:t>
            </a:r>
            <a:r>
              <a:rPr lang="fr-BE" altLang="en-US" dirty="0" err="1"/>
              <a:t>can</a:t>
            </a:r>
            <a:r>
              <a:rPr lang="fr-BE" altLang="en-US" dirty="0"/>
              <a:t> </a:t>
            </a:r>
            <a:r>
              <a:rPr lang="fr-BE" altLang="en-US" dirty="0" err="1"/>
              <a:t>award</a:t>
            </a:r>
            <a:r>
              <a:rPr lang="fr-BE" altLang="en-US" dirty="0"/>
              <a:t> in four </a:t>
            </a:r>
            <a:r>
              <a:rPr lang="fr-BE" altLang="en-US" dirty="0" err="1"/>
              <a:t>annual</a:t>
            </a:r>
            <a:r>
              <a:rPr lang="fr-BE" altLang="en-US" dirty="0"/>
              <a:t> </a:t>
            </a:r>
            <a:r>
              <a:rPr lang="fr-BE" altLang="en-US" dirty="0" err="1"/>
              <a:t>student</a:t>
            </a:r>
            <a:r>
              <a:rPr lang="fr-BE" altLang="en-US" dirty="0"/>
              <a:t> </a:t>
            </a:r>
            <a:r>
              <a:rPr lang="fr-BE" altLang="en-US" dirty="0" err="1"/>
              <a:t>selections</a:t>
            </a:r>
            <a:r>
              <a:rPr lang="fr-BE" altLang="en-US" dirty="0"/>
              <a:t>. </a:t>
            </a:r>
            <a:r>
              <a:rPr lang="fr-BE" altLang="en-US" dirty="0" err="1"/>
              <a:t>Students</a:t>
            </a:r>
            <a:r>
              <a:rPr lang="fr-BE" altLang="en-US" dirty="0"/>
              <a:t> </a:t>
            </a:r>
            <a:r>
              <a:rPr lang="fr-BE" altLang="en-US" dirty="0" err="1"/>
              <a:t>receive</a:t>
            </a:r>
            <a:r>
              <a:rPr lang="fr-BE" altLang="en-US" dirty="0"/>
              <a:t> a </a:t>
            </a:r>
            <a:r>
              <a:rPr lang="fr-BE" altLang="en-US" dirty="0" err="1"/>
              <a:t>scholarship</a:t>
            </a:r>
            <a:r>
              <a:rPr lang="fr-BE" altLang="en-US" dirty="0"/>
              <a:t> of EUR 1400 x </a:t>
            </a:r>
            <a:r>
              <a:rPr lang="fr-BE" altLang="en-US" dirty="0" err="1"/>
              <a:t>number</a:t>
            </a:r>
            <a:r>
              <a:rPr lang="fr-BE" altLang="en-US" dirty="0"/>
              <a:t> of </a:t>
            </a:r>
            <a:r>
              <a:rPr lang="fr-BE" altLang="en-US" dirty="0" err="1"/>
              <a:t>months</a:t>
            </a:r>
            <a:r>
              <a:rPr lang="fr-BE" altLang="en-US" dirty="0"/>
              <a:t> of course, </a:t>
            </a:r>
            <a:r>
              <a:rPr lang="fr-BE" altLang="en-US" dirty="0" err="1"/>
              <a:t>typically</a:t>
            </a:r>
            <a:r>
              <a:rPr lang="fr-BE" altLang="en-US" dirty="0"/>
              <a:t> EUR 33,600.</a:t>
            </a:r>
          </a:p>
          <a:p>
            <a:pPr indent="-288779">
              <a:buFontTx/>
              <a:buChar char="-"/>
              <a:defRPr/>
            </a:pPr>
            <a:r>
              <a:rPr lang="fr-BE" altLang="en-US" dirty="0"/>
              <a:t>A ‘management’ component: EUR 750 per </a:t>
            </a:r>
            <a:r>
              <a:rPr lang="fr-BE" altLang="en-US" dirty="0" err="1"/>
              <a:t>enrolled</a:t>
            </a:r>
            <a:r>
              <a:rPr lang="fr-BE" altLang="en-US" dirty="0"/>
              <a:t> </a:t>
            </a:r>
            <a:r>
              <a:rPr lang="fr-BE" altLang="en-US" dirty="0" err="1"/>
              <a:t>student</a:t>
            </a:r>
            <a:endParaRPr lang="fr-BE" altLang="en-US" dirty="0"/>
          </a:p>
          <a:p>
            <a:pPr>
              <a:defRPr/>
            </a:pPr>
            <a:endParaRPr lang="fr-BE" altLang="en-US" dirty="0"/>
          </a:p>
          <a:p>
            <a:pPr>
              <a:defRPr/>
            </a:pPr>
            <a:r>
              <a:rPr lang="fr-BE" altLang="en-US" dirty="0"/>
              <a:t>An application to </a:t>
            </a:r>
            <a:r>
              <a:rPr lang="fr-BE" altLang="en-US" dirty="0" err="1"/>
              <a:t>run</a:t>
            </a:r>
            <a:r>
              <a:rPr lang="fr-BE" altLang="en-US" dirty="0"/>
              <a:t> a programme </a:t>
            </a:r>
            <a:r>
              <a:rPr lang="fr-BE" altLang="en-US" dirty="0" err="1"/>
              <a:t>can</a:t>
            </a:r>
            <a:r>
              <a:rPr lang="fr-BE" altLang="en-US" dirty="0"/>
              <a:t> </a:t>
            </a:r>
            <a:r>
              <a:rPr lang="fr-BE" altLang="en-US" dirty="0" err="1"/>
              <a:t>be</a:t>
            </a:r>
            <a:r>
              <a:rPr lang="fr-BE" altLang="en-US" dirty="0"/>
              <a:t> </a:t>
            </a:r>
            <a:r>
              <a:rPr lang="fr-BE" altLang="en-US" dirty="0" err="1"/>
              <a:t>submitted</a:t>
            </a:r>
            <a:r>
              <a:rPr lang="fr-BE" altLang="en-US" dirty="0"/>
              <a:t> on </a:t>
            </a:r>
            <a:r>
              <a:rPr lang="fr-BE" altLang="en-US" dirty="0" err="1"/>
              <a:t>behalf</a:t>
            </a:r>
            <a:r>
              <a:rPr lang="fr-BE" altLang="en-US" dirty="0"/>
              <a:t> of the consortium by an HEI </a:t>
            </a:r>
            <a:r>
              <a:rPr lang="fr-BE" altLang="en-US" dirty="0" err="1"/>
              <a:t>from</a:t>
            </a:r>
            <a:r>
              <a:rPr lang="fr-BE" altLang="en-US" dirty="0"/>
              <a:t> </a:t>
            </a:r>
            <a:r>
              <a:rPr lang="fr-BE" altLang="en-US" dirty="0" err="1"/>
              <a:t>anywhere</a:t>
            </a:r>
            <a:r>
              <a:rPr lang="fr-BE" altLang="en-US" dirty="0"/>
              <a:t> in the world (CHANGE: </a:t>
            </a:r>
            <a:r>
              <a:rPr lang="fr-BE" altLang="en-US" dirty="0" err="1"/>
              <a:t>Before</a:t>
            </a:r>
            <a:r>
              <a:rPr lang="fr-BE" altLang="en-US" dirty="0"/>
              <a:t> </a:t>
            </a:r>
            <a:r>
              <a:rPr lang="fr-BE" altLang="en-US" dirty="0" err="1"/>
              <a:t>only</a:t>
            </a:r>
            <a:r>
              <a:rPr lang="fr-BE" altLang="en-US" dirty="0"/>
              <a:t> </a:t>
            </a:r>
            <a:r>
              <a:rPr lang="fr-BE" altLang="en-US" dirty="0" err="1"/>
              <a:t>from</a:t>
            </a:r>
            <a:r>
              <a:rPr lang="fr-BE" altLang="en-US" dirty="0"/>
              <a:t> Europe) </a:t>
            </a:r>
          </a:p>
          <a:p>
            <a:pPr>
              <a:defRPr/>
            </a:pPr>
            <a:r>
              <a:rPr lang="fr-BE" altLang="en-US" dirty="0"/>
              <a:t>An EMJMD </a:t>
            </a:r>
            <a:r>
              <a:rPr lang="fr-BE" altLang="en-US" dirty="0" err="1"/>
              <a:t>can</a:t>
            </a:r>
            <a:r>
              <a:rPr lang="fr-BE" altLang="en-US" dirty="0"/>
              <a:t> </a:t>
            </a:r>
            <a:r>
              <a:rPr lang="fr-BE" altLang="en-US" dirty="0" err="1"/>
              <a:t>involve</a:t>
            </a:r>
            <a:r>
              <a:rPr lang="fr-BE" altLang="en-US" dirty="0"/>
              <a:t> </a:t>
            </a:r>
            <a:r>
              <a:rPr lang="fr-BE" altLang="en-US" dirty="0" err="1"/>
              <a:t>partner</a:t>
            </a:r>
            <a:r>
              <a:rPr lang="fr-BE" altLang="en-US" dirty="0"/>
              <a:t> </a:t>
            </a:r>
            <a:r>
              <a:rPr lang="fr-BE" altLang="en-US" dirty="0" err="1"/>
              <a:t>universtities</a:t>
            </a:r>
            <a:r>
              <a:rPr lang="fr-BE" altLang="en-US" dirty="0"/>
              <a:t> </a:t>
            </a:r>
            <a:r>
              <a:rPr lang="fr-BE" altLang="en-US" dirty="0" err="1"/>
              <a:t>from</a:t>
            </a:r>
            <a:r>
              <a:rPr lang="fr-BE" altLang="en-US" dirty="0"/>
              <a:t> </a:t>
            </a:r>
            <a:r>
              <a:rPr lang="fr-BE" altLang="en-US" dirty="0" err="1"/>
              <a:t>partner</a:t>
            </a:r>
            <a:r>
              <a:rPr lang="fr-BE" altLang="en-US" dirty="0"/>
              <a:t> countries (but </a:t>
            </a:r>
            <a:r>
              <a:rPr lang="fr-BE" altLang="en-US" dirty="0" err="1"/>
              <a:t>this</a:t>
            </a:r>
            <a:r>
              <a:rPr lang="fr-BE" altLang="en-US" dirty="0"/>
              <a:t> </a:t>
            </a:r>
            <a:r>
              <a:rPr lang="fr-BE" altLang="en-US" dirty="0" err="1"/>
              <a:t>is</a:t>
            </a:r>
            <a:r>
              <a:rPr lang="fr-BE" altLang="en-US" dirty="0"/>
              <a:t> not essential). </a:t>
            </a:r>
          </a:p>
          <a:p>
            <a:pPr>
              <a:defRPr/>
            </a:pPr>
            <a:endParaRPr lang="fr-BE" altLang="en-US" dirty="0"/>
          </a:p>
          <a:p>
            <a:pPr>
              <a:defRPr/>
            </a:pPr>
            <a:endParaRPr lang="fr-BE" altLang="en-US" dirty="0"/>
          </a:p>
          <a:p>
            <a:pPr>
              <a:defRPr/>
            </a:pPr>
            <a:r>
              <a:rPr lang="fr-BE" altLang="en-US" dirty="0"/>
              <a:t>-- Erasmus Mundus for </a:t>
            </a:r>
            <a:r>
              <a:rPr lang="fr-BE" altLang="en-US" dirty="0" err="1"/>
              <a:t>students</a:t>
            </a:r>
            <a:endParaRPr lang="fr-BE" altLang="en-US" dirty="0"/>
          </a:p>
          <a:p>
            <a:pPr>
              <a:defRPr/>
            </a:pPr>
            <a:endParaRPr lang="fr-BE" altLang="en-US" dirty="0"/>
          </a:p>
          <a:p>
            <a:pPr>
              <a:defRPr/>
            </a:pPr>
            <a:r>
              <a:rPr lang="fr-BE" altLang="en-US" dirty="0" err="1"/>
              <a:t>Students</a:t>
            </a:r>
            <a:r>
              <a:rPr lang="fr-BE" altLang="en-US" dirty="0"/>
              <a:t> </a:t>
            </a:r>
            <a:r>
              <a:rPr lang="fr-BE" altLang="en-US" dirty="0" err="1"/>
              <a:t>apply</a:t>
            </a:r>
            <a:r>
              <a:rPr lang="fr-BE" altLang="en-US" dirty="0"/>
              <a:t> </a:t>
            </a:r>
            <a:r>
              <a:rPr lang="fr-BE" altLang="en-US" dirty="0" err="1"/>
              <a:t>annually</a:t>
            </a:r>
            <a:r>
              <a:rPr lang="fr-BE" altLang="en-US" dirty="0"/>
              <a:t> at the </a:t>
            </a:r>
            <a:r>
              <a:rPr lang="fr-BE" altLang="en-US" dirty="0" err="1"/>
              <a:t>same</a:t>
            </a:r>
            <a:r>
              <a:rPr lang="fr-BE" altLang="en-US" dirty="0"/>
              <a:t> time of </a:t>
            </a:r>
            <a:r>
              <a:rPr lang="fr-BE" altLang="en-US" dirty="0" err="1"/>
              <a:t>year</a:t>
            </a:r>
            <a:r>
              <a:rPr lang="fr-BE" altLang="en-US" dirty="0"/>
              <a:t>, </a:t>
            </a:r>
            <a:r>
              <a:rPr lang="fr-BE" altLang="en-US" dirty="0" err="1"/>
              <a:t>e.g</a:t>
            </a:r>
            <a:r>
              <a:rPr lang="fr-BE" altLang="en-US" dirty="0"/>
              <a:t>. </a:t>
            </a:r>
            <a:r>
              <a:rPr lang="fr-BE" altLang="en-US" dirty="0" err="1"/>
              <a:t>October</a:t>
            </a:r>
            <a:r>
              <a:rPr lang="fr-BE" altLang="en-US" dirty="0"/>
              <a:t> 2020 – </a:t>
            </a:r>
            <a:r>
              <a:rPr lang="fr-BE" altLang="en-US" dirty="0" err="1"/>
              <a:t>February</a:t>
            </a:r>
            <a:r>
              <a:rPr lang="fr-BE" altLang="en-US" dirty="0"/>
              <a:t> 2021 to </a:t>
            </a:r>
            <a:r>
              <a:rPr lang="fr-BE" altLang="en-US" dirty="0" err="1"/>
              <a:t>scholarships</a:t>
            </a:r>
            <a:r>
              <a:rPr lang="fr-BE" altLang="en-US" dirty="0"/>
              <a:t> for programmes </a:t>
            </a:r>
            <a:r>
              <a:rPr lang="fr-BE" altLang="en-US" dirty="0" err="1"/>
              <a:t>starting</a:t>
            </a:r>
            <a:r>
              <a:rPr lang="fr-BE" altLang="en-US" dirty="0"/>
              <a:t> in </a:t>
            </a:r>
            <a:r>
              <a:rPr lang="fr-BE" altLang="en-US" dirty="0" err="1"/>
              <a:t>September</a:t>
            </a:r>
            <a:r>
              <a:rPr lang="fr-BE" altLang="en-US" dirty="0"/>
              <a:t>/</a:t>
            </a:r>
            <a:r>
              <a:rPr lang="fr-BE" altLang="en-US" dirty="0" err="1"/>
              <a:t>October</a:t>
            </a:r>
            <a:r>
              <a:rPr lang="fr-BE" altLang="en-US" dirty="0"/>
              <a:t> 2021. </a:t>
            </a:r>
            <a:r>
              <a:rPr lang="fr-BE" altLang="en-US" dirty="0" err="1"/>
              <a:t>Students</a:t>
            </a:r>
            <a:r>
              <a:rPr lang="fr-BE" altLang="en-US" dirty="0"/>
              <a:t> </a:t>
            </a:r>
            <a:r>
              <a:rPr lang="fr-BE" altLang="en-US" dirty="0" err="1"/>
              <a:t>apply</a:t>
            </a:r>
            <a:r>
              <a:rPr lang="fr-BE" altLang="en-US" dirty="0"/>
              <a:t> </a:t>
            </a:r>
            <a:r>
              <a:rPr lang="fr-BE" altLang="en-US" dirty="0" err="1"/>
              <a:t>directly</a:t>
            </a:r>
            <a:r>
              <a:rPr lang="fr-BE" altLang="en-US" dirty="0"/>
              <a:t> to the course, </a:t>
            </a:r>
            <a:r>
              <a:rPr lang="fr-BE" altLang="en-US" dirty="0" err="1"/>
              <a:t>which</a:t>
            </a:r>
            <a:r>
              <a:rPr lang="fr-BE" altLang="en-US" dirty="0"/>
              <a:t> </a:t>
            </a:r>
            <a:r>
              <a:rPr lang="fr-BE" altLang="en-US" dirty="0" err="1"/>
              <a:t>can</a:t>
            </a:r>
            <a:r>
              <a:rPr lang="fr-BE" altLang="en-US" dirty="0"/>
              <a:t> </a:t>
            </a:r>
            <a:r>
              <a:rPr lang="fr-BE" altLang="en-US" dirty="0" err="1"/>
              <a:t>be</a:t>
            </a:r>
            <a:r>
              <a:rPr lang="fr-BE" altLang="en-US" dirty="0"/>
              <a:t> </a:t>
            </a:r>
            <a:r>
              <a:rPr lang="fr-BE" altLang="en-US" dirty="0" err="1"/>
              <a:t>found</a:t>
            </a:r>
            <a:r>
              <a:rPr lang="fr-BE" altLang="en-US" dirty="0"/>
              <a:t> on the Erasmus+ </a:t>
            </a:r>
            <a:r>
              <a:rPr lang="fr-BE" altLang="en-US" dirty="0" err="1"/>
              <a:t>website</a:t>
            </a:r>
            <a:r>
              <a:rPr lang="fr-BE" altLang="en-US" dirty="0"/>
              <a:t>.</a:t>
            </a:r>
          </a:p>
          <a:p>
            <a:pPr>
              <a:defRPr/>
            </a:pPr>
            <a:r>
              <a:rPr lang="fr-BE" altLang="en-US" dirty="0"/>
              <a:t>http://eacea.ec.europa.eu/erasmus-plus/library/scholarships-catalogue_en</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17155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Erasmus Mundus Design Measures is a </a:t>
            </a:r>
            <a:r>
              <a:rPr lang="en-US" b="1" dirty="0"/>
              <a:t>new sub-action</a:t>
            </a:r>
            <a:r>
              <a:rPr lang="en-US" dirty="0"/>
              <a:t>,</a:t>
            </a:r>
            <a:r>
              <a:rPr lang="en-US" baseline="0" dirty="0"/>
              <a:t> which </a:t>
            </a:r>
            <a:r>
              <a:rPr lang="en-US" dirty="0"/>
              <a:t>supports institutions to set-up a new joint master </a:t>
            </a:r>
            <a:r>
              <a:rPr lang="en-US" dirty="0" err="1"/>
              <a:t>programme</a:t>
            </a:r>
            <a:r>
              <a:rPr lang="en-US" dirty="0"/>
              <a:t>.</a:t>
            </a:r>
            <a:r>
              <a:rPr lang="en-US" baseline="0" dirty="0"/>
              <a:t> </a:t>
            </a:r>
            <a:endParaRPr lang="en-US" dirty="0"/>
          </a:p>
          <a:p>
            <a:endParaRPr lang="en-US" dirty="0"/>
          </a:p>
          <a:p>
            <a:r>
              <a:rPr lang="en-US" dirty="0"/>
              <a:t>They are jointly delivered by an international partnership of HEIs from different countries worldwide and, where relevant, other educational and/or non-educational partners with specific expertise in the concerned study areas/professional domains. </a:t>
            </a:r>
          </a:p>
          <a:p>
            <a:endParaRPr lang="en-US" dirty="0"/>
          </a:p>
          <a:p>
            <a:r>
              <a:rPr lang="en-US" dirty="0"/>
              <a:t>The EM Design Measures</a:t>
            </a:r>
            <a:r>
              <a:rPr lang="en-US" baseline="0" dirty="0"/>
              <a:t> </a:t>
            </a:r>
            <a:r>
              <a:rPr lang="en-US" dirty="0"/>
              <a:t>is an independent</a:t>
            </a:r>
            <a:r>
              <a:rPr lang="en-US" baseline="0" dirty="0"/>
              <a:t> </a:t>
            </a:r>
            <a:r>
              <a:rPr lang="en-US" dirty="0"/>
              <a:t>funding scheme</a:t>
            </a:r>
            <a:r>
              <a:rPr lang="en-US" baseline="0" dirty="0"/>
              <a:t> from EMJM</a:t>
            </a:r>
            <a:r>
              <a:rPr lang="en-US" dirty="0"/>
              <a:t> and has </a:t>
            </a:r>
            <a:r>
              <a:rPr lang="en-US" b="1" dirty="0"/>
              <a:t>independent call for proposals. </a:t>
            </a:r>
          </a:p>
          <a:p>
            <a:endParaRPr lang="en-IE" b="1" dirty="0"/>
          </a:p>
          <a:p>
            <a:r>
              <a:rPr lang="en-US" b="0" dirty="0"/>
              <a:t>The EU Grant</a:t>
            </a:r>
            <a:r>
              <a:rPr lang="en-US" b="0" baseline="0" dirty="0"/>
              <a:t> takes the form of</a:t>
            </a:r>
            <a:r>
              <a:rPr lang="en-US" b="0" dirty="0"/>
              <a:t> single lump sum contribution of 55.000 Euros for costs linked  to the activities necessary to set up the new joint master </a:t>
            </a:r>
            <a:r>
              <a:rPr lang="en-US" b="0" dirty="0" err="1"/>
              <a:t>programme</a:t>
            </a:r>
            <a:r>
              <a:rPr lang="en-US" b="0" dirty="0"/>
              <a:t>. </a:t>
            </a:r>
          </a:p>
          <a:p>
            <a:endParaRPr lang="en-IE" b="0" dirty="0"/>
          </a:p>
          <a:p>
            <a:r>
              <a:rPr lang="en-IE" b="0" dirty="0"/>
              <a:t>The expected outcomes of these</a:t>
            </a:r>
            <a:r>
              <a:rPr lang="en-IE" b="0" baseline="0" dirty="0"/>
              <a:t> projects are:</a:t>
            </a:r>
          </a:p>
          <a:p>
            <a:pPr marL="171450" indent="-171450">
              <a:buFont typeface="Arial" panose="020B0604020202020204" pitchFamily="34" charset="0"/>
              <a:buChar char="•"/>
            </a:pPr>
            <a:r>
              <a:rPr lang="en-US" b="0" baseline="0" dirty="0"/>
              <a:t>Joint </a:t>
            </a:r>
            <a:r>
              <a:rPr lang="en-US" b="0" baseline="0" dirty="0" err="1"/>
              <a:t>programme</a:t>
            </a:r>
            <a:r>
              <a:rPr lang="en-US" b="0" baseline="0" dirty="0"/>
              <a:t> design and joint procedures</a:t>
            </a:r>
          </a:p>
          <a:p>
            <a:pPr marL="171450" indent="-171450">
              <a:buFont typeface="Arial" panose="020B0604020202020204" pitchFamily="34" charset="0"/>
              <a:buChar char="•"/>
            </a:pPr>
            <a:r>
              <a:rPr lang="en-US" b="0" baseline="0" dirty="0"/>
              <a:t>Joint administrative and financial management </a:t>
            </a:r>
          </a:p>
          <a:p>
            <a:pPr marL="171450" indent="-171450">
              <a:buFont typeface="Arial" panose="020B0604020202020204" pitchFamily="34" charset="0"/>
              <a:buChar char="•"/>
            </a:pPr>
            <a:r>
              <a:rPr lang="en-US" b="0" baseline="0" dirty="0"/>
              <a:t>Common services offered to students</a:t>
            </a:r>
          </a:p>
          <a:p>
            <a:pPr marL="171450" indent="-171450">
              <a:buFont typeface="Arial" panose="020B0604020202020204" pitchFamily="34" charset="0"/>
              <a:buChar char="•"/>
            </a:pPr>
            <a:r>
              <a:rPr lang="en-US" b="0" baseline="0" dirty="0"/>
              <a:t>Joint promotion and dissemination </a:t>
            </a:r>
          </a:p>
          <a:p>
            <a:pPr marL="171450" indent="-171450">
              <a:buFont typeface="Arial" panose="020B0604020202020204" pitchFamily="34" charset="0"/>
              <a:buChar char="•"/>
            </a:pPr>
            <a:r>
              <a:rPr lang="en-US" b="0" baseline="0" dirty="0"/>
              <a:t>A draft joint Partnership and Student Agreement</a:t>
            </a:r>
          </a:p>
          <a:p>
            <a:pPr marL="171450" indent="-171450">
              <a:buFont typeface="Arial" panose="020B0604020202020204" pitchFamily="34" charset="0"/>
              <a:buChar char="•"/>
            </a:pPr>
            <a:r>
              <a:rPr lang="en-US" b="0" baseline="0"/>
              <a:t>A </a:t>
            </a:r>
            <a:r>
              <a:rPr lang="en-US" b="0" baseline="0" dirty="0"/>
              <a:t>joint degree policy and launch of accreditation process</a:t>
            </a:r>
          </a:p>
          <a:p>
            <a:pPr marL="0" indent="0">
              <a:buFont typeface="Arial" panose="020B0604020202020204" pitchFamily="34" charset="0"/>
              <a:buNone/>
            </a:pPr>
            <a:r>
              <a:rPr lang="en-US" b="0" baseline="0" dirty="0"/>
              <a:t>+ explore opportunities offered by the European Approach for Quality  Assurance of Joint </a:t>
            </a:r>
            <a:r>
              <a:rPr lang="en-US" b="0" baseline="0" dirty="0" err="1"/>
              <a:t>Programmes</a:t>
            </a:r>
            <a:r>
              <a:rPr lang="en-US" b="0" baseline="0" dirty="0"/>
              <a:t> (if national legislation allows)</a:t>
            </a:r>
          </a:p>
          <a:p>
            <a:endParaRPr lang="en-IE" b="0" baseline="0" dirty="0"/>
          </a:p>
          <a:p>
            <a:endParaRPr lang="en-US" b="0" dirty="0"/>
          </a:p>
          <a:p>
            <a:endParaRPr lang="en-US" b="1" dirty="0"/>
          </a:p>
          <a:p>
            <a:endParaRPr lang="en-IE" dirty="0"/>
          </a:p>
          <a:p>
            <a:endParaRPr lang="en-IE" dirty="0"/>
          </a:p>
          <a:p>
            <a:endParaRPr lang="en-US" dirty="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4127886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73747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7787203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3109965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889355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700676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650679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00150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42887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52876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2423689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55307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1560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5068565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720506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636574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151626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0713197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853641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1042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90E25-1B0B-49B1-91F5-4EE3B3410D0F}"/>
              </a:ext>
            </a:extLst>
          </p:cNvPr>
          <p:cNvSpPr/>
          <p:nvPr userDrawn="1"/>
        </p:nvSpPr>
        <p:spPr>
          <a:xfrm>
            <a:off x="5689600" y="6659563"/>
            <a:ext cx="814917" cy="215900"/>
          </a:xfrm>
          <a:prstGeom prst="rect">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22041" fontAlgn="auto">
              <a:spcBef>
                <a:spcPts val="0"/>
              </a:spcBef>
              <a:spcAft>
                <a:spcPts val="0"/>
              </a:spcAft>
              <a:defRPr/>
            </a:pPr>
            <a:endParaRPr lang="en-US" sz="1662"/>
          </a:p>
        </p:txBody>
      </p:sp>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Date Placeholder 3">
            <a:extLst>
              <a:ext uri="{FF2B5EF4-FFF2-40B4-BE49-F238E27FC236}">
                <a16:creationId xmlns:a16="http://schemas.microsoft.com/office/drawing/2014/main" id="{6F997A36-EF24-49A0-BACB-72D4AC3039FB}"/>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A23DE7A1-5414-4792-82D4-DAFE38C2B84E}"/>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5D5CB22C-D3D4-4835-BA88-7A5603CBD516}"/>
              </a:ext>
            </a:extLst>
          </p:cNvPr>
          <p:cNvSpPr>
            <a:spLocks noGrp="1"/>
          </p:cNvSpPr>
          <p:nvPr>
            <p:ph type="sldNum" sz="quarter" idx="12"/>
          </p:nvPr>
        </p:nvSpPr>
        <p:spPr/>
        <p:txBody>
          <a:bodyPr/>
          <a:lstStyle>
            <a:lvl1pPr>
              <a:defRPr/>
            </a:lvl1pPr>
          </a:lstStyle>
          <a:p>
            <a:pPr>
              <a:defRPr/>
            </a:pPr>
            <a:fld id="{B5FE19A3-6B74-420A-9159-66D8C8D784C2}" type="slidenum">
              <a:rPr lang="en-GB" altLang="en-US"/>
              <a:pPr>
                <a:defRPr/>
              </a:pPr>
              <a:t>‹#›</a:t>
            </a:fld>
            <a:endParaRPr lang="en-GB" altLang="en-US"/>
          </a:p>
        </p:txBody>
      </p:sp>
    </p:spTree>
    <p:extLst>
      <p:ext uri="{BB962C8B-B14F-4D97-AF65-F5344CB8AC3E}">
        <p14:creationId xmlns:p14="http://schemas.microsoft.com/office/powerpoint/2010/main" val="27966380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AF4BB-5250-4573-807A-BCFD01814F7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F5792B9-0EBC-4738-A851-776302B5B91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8EE4FCA-63DB-4423-BCD5-DC596CD96D08}"/>
              </a:ext>
            </a:extLst>
          </p:cNvPr>
          <p:cNvSpPr>
            <a:spLocks noGrp="1"/>
          </p:cNvSpPr>
          <p:nvPr>
            <p:ph type="sldNum" sz="quarter" idx="12"/>
          </p:nvPr>
        </p:nvSpPr>
        <p:spPr/>
        <p:txBody>
          <a:bodyPr/>
          <a:lstStyle>
            <a:lvl1pPr>
              <a:defRPr/>
            </a:lvl1pPr>
          </a:lstStyle>
          <a:p>
            <a:pPr>
              <a:defRPr/>
            </a:pPr>
            <a:fld id="{51C5F923-8BE9-43B8-919F-0311C0C49EF3}" type="slidenum">
              <a:rPr lang="en-GB" altLang="en-US"/>
              <a:pPr>
                <a:defRPr/>
              </a:pPr>
              <a:t>‹#›</a:t>
            </a:fld>
            <a:endParaRPr lang="en-GB" altLang="en-US"/>
          </a:p>
        </p:txBody>
      </p:sp>
    </p:spTree>
    <p:extLst>
      <p:ext uri="{BB962C8B-B14F-4D97-AF65-F5344CB8AC3E}">
        <p14:creationId xmlns:p14="http://schemas.microsoft.com/office/powerpoint/2010/main" val="13779597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F4FA2-FB95-43CB-A2A6-BD3945CD880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646C4A1-72A8-464C-8903-F77326C75F7A}"/>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730EE06-88C8-417C-8050-4AD3C38D3AD2}"/>
              </a:ext>
            </a:extLst>
          </p:cNvPr>
          <p:cNvSpPr>
            <a:spLocks noGrp="1"/>
          </p:cNvSpPr>
          <p:nvPr>
            <p:ph type="sldNum" sz="quarter" idx="12"/>
          </p:nvPr>
        </p:nvSpPr>
        <p:spPr/>
        <p:txBody>
          <a:bodyPr/>
          <a:lstStyle>
            <a:lvl1pPr>
              <a:defRPr/>
            </a:lvl1pPr>
          </a:lstStyle>
          <a:p>
            <a:pPr>
              <a:defRPr/>
            </a:pPr>
            <a:fld id="{DC35DCD4-C0D7-4BA9-9F63-9EC59C0E28A9}" type="slidenum">
              <a:rPr lang="en-GB" altLang="en-US"/>
              <a:pPr>
                <a:defRPr/>
              </a:pPr>
              <a:t>‹#›</a:t>
            </a:fld>
            <a:endParaRPr lang="en-GB" altLang="en-US"/>
          </a:p>
        </p:txBody>
      </p:sp>
    </p:spTree>
    <p:extLst>
      <p:ext uri="{BB962C8B-B14F-4D97-AF65-F5344CB8AC3E}">
        <p14:creationId xmlns:p14="http://schemas.microsoft.com/office/powerpoint/2010/main" val="1188225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5AAAA7-FD07-476E-8444-3C7DFB79BF9A}"/>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E8F35CE1-040B-4AB3-B715-8BE0640CEA2B}"/>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C16994F-AAD7-427B-B038-C3AC176E666B}"/>
              </a:ext>
            </a:extLst>
          </p:cNvPr>
          <p:cNvSpPr>
            <a:spLocks noGrp="1"/>
          </p:cNvSpPr>
          <p:nvPr>
            <p:ph type="sldNum" sz="quarter" idx="12"/>
          </p:nvPr>
        </p:nvSpPr>
        <p:spPr/>
        <p:txBody>
          <a:bodyPr/>
          <a:lstStyle>
            <a:lvl1pPr>
              <a:defRPr/>
            </a:lvl1pPr>
          </a:lstStyle>
          <a:p>
            <a:pPr>
              <a:defRPr/>
            </a:pPr>
            <a:fld id="{F157F060-ABED-4FDF-99C4-97C56AA86E48}" type="slidenum">
              <a:rPr lang="en-GB" altLang="en-US"/>
              <a:pPr>
                <a:defRPr/>
              </a:pPr>
              <a:t>‹#›</a:t>
            </a:fld>
            <a:endParaRPr lang="en-GB" altLang="en-US"/>
          </a:p>
        </p:txBody>
      </p:sp>
    </p:spTree>
    <p:extLst>
      <p:ext uri="{BB962C8B-B14F-4D97-AF65-F5344CB8AC3E}">
        <p14:creationId xmlns:p14="http://schemas.microsoft.com/office/powerpoint/2010/main" val="97025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09799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F6369E8-9461-4830-856C-2875B9E427BB}"/>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F36C70B7-B401-47E6-8614-46DE92ED0B56}"/>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5350A9C4-76BD-44C0-89E3-51822B9937B6}"/>
              </a:ext>
            </a:extLst>
          </p:cNvPr>
          <p:cNvSpPr>
            <a:spLocks noGrp="1"/>
          </p:cNvSpPr>
          <p:nvPr>
            <p:ph type="sldNum" sz="quarter" idx="12"/>
          </p:nvPr>
        </p:nvSpPr>
        <p:spPr/>
        <p:txBody>
          <a:bodyPr/>
          <a:lstStyle>
            <a:lvl1pPr>
              <a:defRPr/>
            </a:lvl1pPr>
          </a:lstStyle>
          <a:p>
            <a:pPr>
              <a:defRPr/>
            </a:pPr>
            <a:fld id="{F1174E55-C175-4E89-A8A6-51C7F5E02271}" type="slidenum">
              <a:rPr lang="en-GB" altLang="en-US"/>
              <a:pPr>
                <a:defRPr/>
              </a:pPr>
              <a:t>‹#›</a:t>
            </a:fld>
            <a:endParaRPr lang="en-GB" altLang="en-US"/>
          </a:p>
        </p:txBody>
      </p:sp>
    </p:spTree>
    <p:extLst>
      <p:ext uri="{BB962C8B-B14F-4D97-AF65-F5344CB8AC3E}">
        <p14:creationId xmlns:p14="http://schemas.microsoft.com/office/powerpoint/2010/main" val="8662328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86DFFF8-455E-48B0-AFFD-1A084E093EB6}"/>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AFCE459E-7495-451D-B10D-3F7AA9ED8314}"/>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F72BE5A-D08B-4A11-B711-FA41D66018FC}"/>
              </a:ext>
            </a:extLst>
          </p:cNvPr>
          <p:cNvSpPr>
            <a:spLocks noGrp="1"/>
          </p:cNvSpPr>
          <p:nvPr>
            <p:ph type="sldNum" sz="quarter" idx="12"/>
          </p:nvPr>
        </p:nvSpPr>
        <p:spPr/>
        <p:txBody>
          <a:bodyPr/>
          <a:lstStyle>
            <a:lvl1pPr>
              <a:defRPr/>
            </a:lvl1pPr>
          </a:lstStyle>
          <a:p>
            <a:pPr>
              <a:defRPr/>
            </a:pPr>
            <a:fld id="{B81D41C3-2A3B-4FB1-8F8D-9C28B7463E4B}" type="slidenum">
              <a:rPr lang="en-GB" altLang="en-US"/>
              <a:pPr>
                <a:defRPr/>
              </a:pPr>
              <a:t>‹#›</a:t>
            </a:fld>
            <a:endParaRPr lang="en-GB" altLang="en-US"/>
          </a:p>
        </p:txBody>
      </p:sp>
    </p:spTree>
    <p:extLst>
      <p:ext uri="{BB962C8B-B14F-4D97-AF65-F5344CB8AC3E}">
        <p14:creationId xmlns:p14="http://schemas.microsoft.com/office/powerpoint/2010/main" val="30643356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7F20F4-9312-4E86-8B1D-8BBCA2383CAF}"/>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CB598505-9A89-48FB-A7C0-EACEB6CC5C3F}"/>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C280F8AB-3B39-46BA-AFE9-321E143B56B2}"/>
              </a:ext>
            </a:extLst>
          </p:cNvPr>
          <p:cNvSpPr>
            <a:spLocks noGrp="1"/>
          </p:cNvSpPr>
          <p:nvPr>
            <p:ph type="sldNum" sz="quarter" idx="12"/>
          </p:nvPr>
        </p:nvSpPr>
        <p:spPr/>
        <p:txBody>
          <a:bodyPr/>
          <a:lstStyle>
            <a:lvl1pPr>
              <a:defRPr/>
            </a:lvl1pPr>
          </a:lstStyle>
          <a:p>
            <a:pPr>
              <a:defRPr/>
            </a:pPr>
            <a:fld id="{A2AEB959-DA81-4F1C-AF0B-C72F0DF6F677}" type="slidenum">
              <a:rPr lang="en-GB" altLang="en-US"/>
              <a:pPr>
                <a:defRPr/>
              </a:pPr>
              <a:t>‹#›</a:t>
            </a:fld>
            <a:endParaRPr lang="en-GB" altLang="en-US"/>
          </a:p>
        </p:txBody>
      </p:sp>
    </p:spTree>
    <p:extLst>
      <p:ext uri="{BB962C8B-B14F-4D97-AF65-F5344CB8AC3E}">
        <p14:creationId xmlns:p14="http://schemas.microsoft.com/office/powerpoint/2010/main" val="35147244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679F369-8AE1-4B1A-A644-39A01D8C298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26829436-9589-46BE-9F96-8CCA4E242265}"/>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1FC64B12-66E7-42D6-B98B-7F5B3400DB0C}"/>
              </a:ext>
            </a:extLst>
          </p:cNvPr>
          <p:cNvSpPr>
            <a:spLocks noGrp="1"/>
          </p:cNvSpPr>
          <p:nvPr>
            <p:ph type="sldNum" sz="quarter" idx="12"/>
          </p:nvPr>
        </p:nvSpPr>
        <p:spPr/>
        <p:txBody>
          <a:bodyPr/>
          <a:lstStyle>
            <a:lvl1pPr>
              <a:defRPr/>
            </a:lvl1pPr>
          </a:lstStyle>
          <a:p>
            <a:pPr>
              <a:defRPr/>
            </a:pPr>
            <a:fld id="{194CB728-1B83-48DC-831B-EBAB79203DE8}" type="slidenum">
              <a:rPr lang="en-GB" altLang="en-US"/>
              <a:pPr>
                <a:defRPr/>
              </a:pPr>
              <a:t>‹#›</a:t>
            </a:fld>
            <a:endParaRPr lang="en-GB" altLang="en-US"/>
          </a:p>
        </p:txBody>
      </p:sp>
    </p:spTree>
    <p:extLst>
      <p:ext uri="{BB962C8B-B14F-4D97-AF65-F5344CB8AC3E}">
        <p14:creationId xmlns:p14="http://schemas.microsoft.com/office/powerpoint/2010/main" val="1733983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EC3272A-B09D-44EE-8D68-AB3E3BF04BAA}"/>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B1CB37E-F227-40A2-AEE6-C4B269F8FAAF}"/>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0AE17B81-39AA-4366-B843-FA22EE10D80C}"/>
              </a:ext>
            </a:extLst>
          </p:cNvPr>
          <p:cNvSpPr>
            <a:spLocks noGrp="1"/>
          </p:cNvSpPr>
          <p:nvPr>
            <p:ph type="sldNum" sz="quarter" idx="12"/>
          </p:nvPr>
        </p:nvSpPr>
        <p:spPr/>
        <p:txBody>
          <a:bodyPr/>
          <a:lstStyle>
            <a:lvl1pPr>
              <a:defRPr/>
            </a:lvl1pPr>
          </a:lstStyle>
          <a:p>
            <a:pPr>
              <a:defRPr/>
            </a:pPr>
            <a:fld id="{586063EA-AC7E-4EEE-8067-0FAD42BF0061}" type="slidenum">
              <a:rPr lang="en-GB" altLang="en-US"/>
              <a:pPr>
                <a:defRPr/>
              </a:pPr>
              <a:t>‹#›</a:t>
            </a:fld>
            <a:endParaRPr lang="en-GB" altLang="en-US"/>
          </a:p>
        </p:txBody>
      </p:sp>
    </p:spTree>
    <p:extLst>
      <p:ext uri="{BB962C8B-B14F-4D97-AF65-F5344CB8AC3E}">
        <p14:creationId xmlns:p14="http://schemas.microsoft.com/office/powerpoint/2010/main" val="22838943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B856B-0BB4-4A46-A29E-A30A143BF30F}"/>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E3E183FB-DE9B-4DDB-831B-D00F22521A9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BEF3A0E-398F-40F6-949F-65907E3010AB}"/>
              </a:ext>
            </a:extLst>
          </p:cNvPr>
          <p:cNvSpPr>
            <a:spLocks noGrp="1"/>
          </p:cNvSpPr>
          <p:nvPr>
            <p:ph type="sldNum" sz="quarter" idx="12"/>
          </p:nvPr>
        </p:nvSpPr>
        <p:spPr/>
        <p:txBody>
          <a:bodyPr/>
          <a:lstStyle>
            <a:lvl1pPr>
              <a:defRPr/>
            </a:lvl1pPr>
          </a:lstStyle>
          <a:p>
            <a:pPr>
              <a:defRPr/>
            </a:pPr>
            <a:fld id="{1FCF3A8B-C086-4D79-98E2-8D8D95906C2E}" type="slidenum">
              <a:rPr lang="en-GB" altLang="en-US"/>
              <a:pPr>
                <a:defRPr/>
              </a:pPr>
              <a:t>‹#›</a:t>
            </a:fld>
            <a:endParaRPr lang="en-GB" altLang="en-US"/>
          </a:p>
        </p:txBody>
      </p:sp>
    </p:spTree>
    <p:extLst>
      <p:ext uri="{BB962C8B-B14F-4D97-AF65-F5344CB8AC3E}">
        <p14:creationId xmlns:p14="http://schemas.microsoft.com/office/powerpoint/2010/main" val="87962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BDA56-1E04-430C-A62A-0A381FC9E75F}"/>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7603A3A-5F5E-4C9F-AEBD-230730A62BD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7FCE7E1-55E0-4DA1-A945-A4751BB0F364}"/>
              </a:ext>
            </a:extLst>
          </p:cNvPr>
          <p:cNvSpPr>
            <a:spLocks noGrp="1"/>
          </p:cNvSpPr>
          <p:nvPr>
            <p:ph type="sldNum" sz="quarter" idx="12"/>
          </p:nvPr>
        </p:nvSpPr>
        <p:spPr/>
        <p:txBody>
          <a:bodyPr/>
          <a:lstStyle>
            <a:lvl1pPr>
              <a:defRPr/>
            </a:lvl1pPr>
          </a:lstStyle>
          <a:p>
            <a:pPr>
              <a:defRPr/>
            </a:pPr>
            <a:fld id="{B647CBEC-D503-4108-9C10-B6D1C7602F12}" type="slidenum">
              <a:rPr lang="en-GB" altLang="en-US"/>
              <a:pPr>
                <a:defRPr/>
              </a:pPr>
              <a:t>‹#›</a:t>
            </a:fld>
            <a:endParaRPr lang="en-GB" altLang="en-US"/>
          </a:p>
        </p:txBody>
      </p:sp>
    </p:spTree>
    <p:extLst>
      <p:ext uri="{BB962C8B-B14F-4D97-AF65-F5344CB8AC3E}">
        <p14:creationId xmlns:p14="http://schemas.microsoft.com/office/powerpoint/2010/main" val="257365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987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052931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234022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18193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4036905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4740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22403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535490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293A04BD-5514-495A-BB48-59251DE6E343}"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56A467-5B5B-4182-AA3F-09000C83C016}"/>
              </a:ext>
            </a:extLst>
          </p:cNvPr>
          <p:cNvSpPr/>
          <p:nvPr userDrawn="1"/>
        </p:nvSpPr>
        <p:spPr>
          <a:xfrm>
            <a:off x="5689600" y="6659563"/>
            <a:ext cx="814917" cy="215900"/>
          </a:xfrm>
          <a:prstGeom prst="rect">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22041" fontAlgn="auto">
              <a:spcBef>
                <a:spcPts val="0"/>
              </a:spcBef>
              <a:spcAft>
                <a:spcPts val="0"/>
              </a:spcAft>
              <a:defRPr/>
            </a:pPr>
            <a:endParaRPr lang="en-US" sz="1662"/>
          </a:p>
        </p:txBody>
      </p:sp>
    </p:spTree>
    <p:extLst>
      <p:ext uri="{BB962C8B-B14F-4D97-AF65-F5344CB8AC3E}">
        <p14:creationId xmlns:p14="http://schemas.microsoft.com/office/powerpoint/2010/main" val="5880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2D232B4E-15E5-4B1D-96CE-E7BF9D588B95}" type="slidenum">
              <a:rPr lang="en-GB" altLang="en-US" smtClean="0"/>
              <a:pPr/>
              <a:t>‹#›</a:t>
            </a:fld>
            <a:endParaRPr lang="en-GB" altLang="en-US"/>
          </a:p>
        </p:txBody>
      </p:sp>
    </p:spTree>
    <p:extLst>
      <p:ext uri="{BB962C8B-B14F-4D97-AF65-F5344CB8AC3E}">
        <p14:creationId xmlns:p14="http://schemas.microsoft.com/office/powerpoint/2010/main" val="415033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A2854A4F-F325-4FB3-A47B-4BFFEF44E865}"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4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629FD7C7-282E-4856-862A-418B5D65E705}" type="slidenum">
              <a:rPr lang="en-GB" altLang="en-US" smtClean="0"/>
              <a:pPr/>
              <a:t>‹#›</a:t>
            </a:fld>
            <a:endParaRPr lang="en-GB" altLang="en-US"/>
          </a:p>
        </p:txBody>
      </p:sp>
    </p:spTree>
    <p:extLst>
      <p:ext uri="{BB962C8B-B14F-4D97-AF65-F5344CB8AC3E}">
        <p14:creationId xmlns:p14="http://schemas.microsoft.com/office/powerpoint/2010/main" val="280422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DF93AF20-48A5-44AC-9E07-8AEE1A910686}" type="slidenum">
              <a:rPr lang="en-GB" altLang="en-US" smtClean="0"/>
              <a:pPr/>
              <a:t>‹#›</a:t>
            </a:fld>
            <a:endParaRPr lang="en-GB" altLang="en-US"/>
          </a:p>
        </p:txBody>
      </p:sp>
    </p:spTree>
    <p:extLst>
      <p:ext uri="{BB962C8B-B14F-4D97-AF65-F5344CB8AC3E}">
        <p14:creationId xmlns:p14="http://schemas.microsoft.com/office/powerpoint/2010/main" val="914134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7C75A39A-4F57-46A9-9191-920494A183B3}" type="slidenum">
              <a:rPr lang="en-GB" altLang="en-US" smtClean="0"/>
              <a:pPr/>
              <a:t>‹#›</a:t>
            </a:fld>
            <a:endParaRPr lang="en-GB" altLang="en-US"/>
          </a:p>
        </p:txBody>
      </p:sp>
    </p:spTree>
    <p:extLst>
      <p:ext uri="{BB962C8B-B14F-4D97-AF65-F5344CB8AC3E}">
        <p14:creationId xmlns:p14="http://schemas.microsoft.com/office/powerpoint/2010/main" val="311978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ltLang="en-US"/>
          </a:p>
        </p:txBody>
      </p:sp>
      <p:sp>
        <p:nvSpPr>
          <p:cNvPr id="9" name="Slide Number Placeholder 8"/>
          <p:cNvSpPr>
            <a:spLocks noGrp="1"/>
          </p:cNvSpPr>
          <p:nvPr>
            <p:ph type="sldNum" sz="quarter" idx="12"/>
          </p:nvPr>
        </p:nvSpPr>
        <p:spPr/>
        <p:txBody>
          <a:bodyPr/>
          <a:lstStyle/>
          <a:p>
            <a:fld id="{E6B43AD4-CDFF-4796-90AA-02E71D7B6FB9}" type="slidenum">
              <a:rPr lang="en-GB" altLang="en-US" smtClean="0"/>
              <a:pPr/>
              <a:t>‹#›</a:t>
            </a:fld>
            <a:endParaRPr lang="en-GB" altLang="en-US"/>
          </a:p>
        </p:txBody>
      </p:sp>
    </p:spTree>
    <p:extLst>
      <p:ext uri="{BB962C8B-B14F-4D97-AF65-F5344CB8AC3E}">
        <p14:creationId xmlns:p14="http://schemas.microsoft.com/office/powerpoint/2010/main" val="2519613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GB"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A004F9-107F-4FFE-AC37-D87705BF5253}" type="slidenum">
              <a:rPr lang="en-GB" altLang="en-US" smtClean="0"/>
              <a:pPr/>
              <a:t>‹#›</a:t>
            </a:fld>
            <a:endParaRPr lang="en-GB" altLang="en-US"/>
          </a:p>
        </p:txBody>
      </p:sp>
    </p:spTree>
    <p:extLst>
      <p:ext uri="{BB962C8B-B14F-4D97-AF65-F5344CB8AC3E}">
        <p14:creationId xmlns:p14="http://schemas.microsoft.com/office/powerpoint/2010/main" val="3070197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981F7454-AE28-45CC-9C2A-3300482CA793}" type="slidenum">
              <a:rPr lang="en-GB" altLang="en-US" smtClean="0"/>
              <a:pPr/>
              <a:t>‹#›</a:t>
            </a:fld>
            <a:endParaRPr lang="en-GB" altLang="en-US"/>
          </a:p>
        </p:txBody>
      </p:sp>
    </p:spTree>
    <p:extLst>
      <p:ext uri="{BB962C8B-B14F-4D97-AF65-F5344CB8AC3E}">
        <p14:creationId xmlns:p14="http://schemas.microsoft.com/office/powerpoint/2010/main" val="657448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C81025AA-080D-4856-9867-10CA73877C98}" type="slidenum">
              <a:rPr lang="en-GB" altLang="en-US" smtClean="0"/>
              <a:pPr/>
              <a:t>‹#›</a:t>
            </a:fld>
            <a:endParaRPr lang="en-GB" altLang="en-US"/>
          </a:p>
        </p:txBody>
      </p:sp>
    </p:spTree>
    <p:extLst>
      <p:ext uri="{BB962C8B-B14F-4D97-AF65-F5344CB8AC3E}">
        <p14:creationId xmlns:p14="http://schemas.microsoft.com/office/powerpoint/2010/main" val="286957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765593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EB8E7C9-383B-4CB4-B9D9-5D07A243C971}" type="slidenum">
              <a:rPr lang="en-GB" altLang="en-US" smtClean="0"/>
              <a:pPr/>
              <a:t>‹#›</a:t>
            </a:fld>
            <a:endParaRPr lang="en-GB" altLang="en-US"/>
          </a:p>
        </p:txBody>
      </p:sp>
    </p:spTree>
    <p:extLst>
      <p:ext uri="{BB962C8B-B14F-4D97-AF65-F5344CB8AC3E}">
        <p14:creationId xmlns:p14="http://schemas.microsoft.com/office/powerpoint/2010/main" val="3644328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3AA9FD-0EFA-486C-8BE5-B739D7B710F3}"/>
              </a:ext>
            </a:extLst>
          </p:cNvPr>
          <p:cNvSpPr>
            <a:spLocks noChangeArrowheads="1"/>
          </p:cNvSpPr>
          <p:nvPr userDrawn="1"/>
        </p:nvSpPr>
        <p:spPr bwMode="auto">
          <a:xfrm>
            <a:off x="5519617" y="6597650"/>
            <a:ext cx="1152769"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lvl1pPr>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1pPr>
            <a:lvl2pPr marL="742950" indent="-28575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2pPr>
            <a:lvl3pPr marL="11430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3pPr>
            <a:lvl4pPr marL="16002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4pPr>
            <a:lvl5pPr marL="20574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5pPr>
            <a:lvl6pPr marL="25146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6pPr>
            <a:lvl7pPr marL="29718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7pPr>
            <a:lvl8pPr marL="34290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8pPr>
            <a:lvl9pPr marL="38862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9pPr>
          </a:lstStyle>
          <a:p>
            <a:pPr algn="ctr" eaLnBrk="1" hangingPunct="1">
              <a:defRPr/>
            </a:pPr>
            <a:endParaRPr lang="fr-FR" altLang="en-US" sz="2400">
              <a:solidFill>
                <a:srgbClr val="FFFFFF"/>
              </a:solidFill>
              <a:latin typeface="Verdana Bold" panose="020B0804030504040204" pitchFamily="34" charset="0"/>
              <a:ea typeface="MS PGothic" panose="020B0600070205080204" pitchFamily="34" charset="-128"/>
            </a:endParaRPr>
          </a:p>
        </p:txBody>
      </p:sp>
      <p:sp>
        <p:nvSpPr>
          <p:cNvPr id="6" name="Date Placeholder 3">
            <a:extLst>
              <a:ext uri="{FF2B5EF4-FFF2-40B4-BE49-F238E27FC236}">
                <a16:creationId xmlns:a16="http://schemas.microsoft.com/office/drawing/2014/main" id="{ECA5833C-89D3-49DD-8F6B-89314A682D4D}"/>
              </a:ext>
            </a:extLst>
          </p:cNvPr>
          <p:cNvSpPr txBox="1">
            <a:spLocks/>
          </p:cNvSpPr>
          <p:nvPr userDrawn="1"/>
        </p:nvSpPr>
        <p:spPr>
          <a:xfrm>
            <a:off x="8880231" y="6381751"/>
            <a:ext cx="2844800" cy="365125"/>
          </a:xfrm>
          <a:prstGeom prst="rect">
            <a:avLst/>
          </a:prstGeom>
        </p:spPr>
        <p:txBody>
          <a:bodyPr/>
          <a:lstStyle>
            <a:lvl1pPr algn="r">
              <a:defRPr baseline="0">
                <a:solidFill>
                  <a:schemeClr val="bg1"/>
                </a:solidFill>
              </a:defRPr>
            </a:lvl1pPr>
          </a:lstStyle>
          <a:p>
            <a:pPr eaLnBrk="1" fontAlgn="auto" hangingPunct="1">
              <a:spcBef>
                <a:spcPts val="0"/>
              </a:spcBef>
              <a:spcAft>
                <a:spcPts val="0"/>
              </a:spcAft>
              <a:defRPr/>
            </a:pPr>
            <a:r>
              <a:rPr lang="en-US" sz="1800" dirty="0">
                <a:latin typeface="+mn-lt"/>
                <a:ea typeface="ＭＳ Ｐゴシック" pitchFamily="34" charset="-128"/>
                <a:cs typeface="Arial" charset="0"/>
              </a:rPr>
              <a:t>Date: in 12 pts</a:t>
            </a:r>
          </a:p>
        </p:txBody>
      </p:sp>
      <p:sp>
        <p:nvSpPr>
          <p:cNvPr id="7" name="Rectangle 6">
            <a:extLst>
              <a:ext uri="{FF2B5EF4-FFF2-40B4-BE49-F238E27FC236}">
                <a16:creationId xmlns:a16="http://schemas.microsoft.com/office/drawing/2014/main" id="{E4D2F636-586D-418F-9A3F-A748B5E167C7}"/>
              </a:ext>
            </a:extLst>
          </p:cNvPr>
          <p:cNvSpPr/>
          <p:nvPr userDrawn="1"/>
        </p:nvSpPr>
        <p:spPr>
          <a:xfrm>
            <a:off x="0" y="0"/>
            <a:ext cx="12192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8" name="Picture 10" descr="logo_ce-eac-neg-en">
            <a:extLst>
              <a:ext uri="{FF2B5EF4-FFF2-40B4-BE49-F238E27FC236}">
                <a16:creationId xmlns:a16="http://schemas.microsoft.com/office/drawing/2014/main" id="{C3C3893C-E687-4205-9AD2-638553A5B2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0585" y="339726"/>
            <a:ext cx="273929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1772817"/>
            <a:ext cx="109728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609600" y="2708925"/>
            <a:ext cx="109728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9935636" y="6381329"/>
            <a:ext cx="2256367"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a:extLst>
              <a:ext uri="{FF2B5EF4-FFF2-40B4-BE49-F238E27FC236}">
                <a16:creationId xmlns:a16="http://schemas.microsoft.com/office/drawing/2014/main" id="{84C7A298-737C-4442-931C-1056FF0675FD}"/>
              </a:ext>
            </a:extLst>
          </p:cNvPr>
          <p:cNvSpPr>
            <a:spLocks noGrp="1"/>
          </p:cNvSpPr>
          <p:nvPr>
            <p:ph type="dt" sz="half" idx="16"/>
          </p:nvPr>
        </p:nvSpPr>
        <p:spPr/>
        <p:txBody>
          <a:bodyPr/>
          <a:lstStyle>
            <a:lvl1pPr>
              <a:defRPr/>
            </a:lvl1pPr>
          </a:lstStyle>
          <a:p>
            <a:pPr>
              <a:defRPr/>
            </a:pPr>
            <a:fld id="{03D10369-AFF9-4858-B0CE-5B0D6CCE7538}" type="datetime1">
              <a:rPr lang="en-US"/>
              <a:pPr>
                <a:defRPr/>
              </a:pPr>
              <a:t>3/15/2022</a:t>
            </a:fld>
            <a:endParaRPr lang="en-US"/>
          </a:p>
        </p:txBody>
      </p:sp>
      <p:sp>
        <p:nvSpPr>
          <p:cNvPr id="11" name="Footer Placeholder 4">
            <a:extLst>
              <a:ext uri="{FF2B5EF4-FFF2-40B4-BE49-F238E27FC236}">
                <a16:creationId xmlns:a16="http://schemas.microsoft.com/office/drawing/2014/main" id="{C63B698F-988A-421D-B1D2-C7233306514C}"/>
              </a:ext>
            </a:extLst>
          </p:cNvPr>
          <p:cNvSpPr>
            <a:spLocks noGrp="1"/>
          </p:cNvSpPr>
          <p:nvPr>
            <p:ph type="ftr" sz="quarter" idx="17"/>
          </p:nvPr>
        </p:nvSpPr>
        <p:spPr>
          <a:xfrm>
            <a:off x="4165600" y="6356351"/>
            <a:ext cx="3860800" cy="365125"/>
          </a:xfrm>
          <a:prstGeom prst="rect">
            <a:avLst/>
          </a:prstGeom>
        </p:spPr>
        <p:txBody>
          <a:bodyPr/>
          <a:lstStyle>
            <a:lvl1pPr eaLnBrk="1" hangingPunct="1">
              <a:defRPr/>
            </a:lvl1pPr>
          </a:lstStyle>
          <a:p>
            <a:pPr>
              <a:defRPr/>
            </a:pPr>
            <a:r>
              <a:rPr lang="fr-BE"/>
              <a:t>Education </a:t>
            </a:r>
            <a:br>
              <a:rPr lang="fr-BE"/>
            </a:br>
            <a:r>
              <a:rPr lang="fr-BE"/>
              <a:t>and Culture</a:t>
            </a:r>
            <a:endParaRPr lang="en-GB"/>
          </a:p>
        </p:txBody>
      </p:sp>
    </p:spTree>
    <p:extLst>
      <p:ext uri="{BB962C8B-B14F-4D97-AF65-F5344CB8AC3E}">
        <p14:creationId xmlns:p14="http://schemas.microsoft.com/office/powerpoint/2010/main" val="132808627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51C2F6-4767-4598-9B13-352989DE0721}"/>
              </a:ext>
            </a:extLst>
          </p:cNvPr>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398" tIns="45700" rIns="91398" bIns="45700" anchor="ctr"/>
          <a:lstStyle/>
          <a:p>
            <a:pPr algn="ctr" defTabSz="456990" fontAlgn="auto">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94D0B619-3253-4E71-A8F8-FB1ADEB10CDD}"/>
              </a:ext>
            </a:extLst>
          </p:cNvPr>
          <p:cNvSpPr>
            <a:spLocks noChangeArrowheads="1"/>
          </p:cNvSpPr>
          <p:nvPr userDrawn="1"/>
        </p:nvSpPr>
        <p:spPr bwMode="auto">
          <a:xfrm>
            <a:off x="5634893" y="6597650"/>
            <a:ext cx="918308" cy="287338"/>
          </a:xfrm>
          <a:prstGeom prst="rect">
            <a:avLst/>
          </a:prstGeom>
          <a:solidFill>
            <a:srgbClr val="0077C8"/>
          </a:solidFill>
          <a:ln w="9525" algn="ctr">
            <a:solidFill>
              <a:srgbClr val="0077C8"/>
            </a:solidFill>
            <a:miter lim="800000"/>
            <a:headEnd/>
            <a:tailEnd/>
          </a:ln>
        </p:spPr>
        <p:txBody>
          <a:bodyPr lIns="91398" tIns="45700" rIns="91398" bIns="45700" anchor="ctr"/>
          <a:lstStyle>
            <a:lvl1pPr>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1pPr>
            <a:lvl2pPr marL="742950" indent="-28575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2pPr>
            <a:lvl3pPr marL="11430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3pPr>
            <a:lvl4pPr marL="16002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4pPr>
            <a:lvl5pPr marL="2057400" indent="-228600">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5pPr>
            <a:lvl6pPr marL="25146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6pPr>
            <a:lvl7pPr marL="29718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7pPr>
            <a:lvl8pPr marL="34290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8pPr>
            <a:lvl9pPr marL="3886200" indent="-228600" eaLnBrk="0" fontAlgn="base" hangingPunct="0">
              <a:spcBef>
                <a:spcPct val="0"/>
              </a:spcBef>
              <a:spcAft>
                <a:spcPct val="0"/>
              </a:spcAft>
              <a:defRPr sz="2400">
                <a:solidFill>
                  <a:srgbClr val="FF0000"/>
                </a:solidFill>
                <a:latin typeface="Verdana" panose="020B0604030504040204" pitchFamily="34" charset="0"/>
                <a:cs typeface="Arial" panose="020B0604020202020204" pitchFamily="34" charset="0"/>
                <a:sym typeface="Webdings" panose="05030102010509060703" pitchFamily="18" charset="2"/>
              </a:defRPr>
            </a:lvl9pPr>
          </a:lstStyle>
          <a:p>
            <a:pPr algn="ctr">
              <a:defRPr/>
            </a:pPr>
            <a:endParaRPr lang="en-US" altLang="en-US" sz="7600" b="1">
              <a:solidFill>
                <a:srgbClr val="FFFFFF"/>
              </a:solidFill>
            </a:endParaRPr>
          </a:p>
        </p:txBody>
      </p:sp>
      <p:sp>
        <p:nvSpPr>
          <p:cNvPr id="6" name="Footer Placeholder 4">
            <a:extLst>
              <a:ext uri="{FF2B5EF4-FFF2-40B4-BE49-F238E27FC236}">
                <a16:creationId xmlns:a16="http://schemas.microsoft.com/office/drawing/2014/main" id="{D585FECF-AAC8-4310-B801-C1EA1B920B0E}"/>
              </a:ext>
            </a:extLst>
          </p:cNvPr>
          <p:cNvSpPr txBox="1">
            <a:spLocks/>
          </p:cNvSpPr>
          <p:nvPr userDrawn="1"/>
        </p:nvSpPr>
        <p:spPr bwMode="auto">
          <a:xfrm>
            <a:off x="5603631" y="6597651"/>
            <a:ext cx="877278" cy="365125"/>
          </a:xfrm>
          <a:prstGeom prst="rect">
            <a:avLst/>
          </a:prstGeom>
          <a:noFill/>
          <a:ln w="9525">
            <a:noFill/>
            <a:miter lim="800000"/>
            <a:headEnd/>
            <a:tailEnd/>
          </a:ln>
          <a:effectLst/>
        </p:spPr>
        <p:txBody>
          <a:bodyPr lIns="91398" tIns="45700" rIns="91398" bIns="45700"/>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r>
              <a:rPr lang="fr-BE" sz="700" i="1">
                <a:solidFill>
                  <a:srgbClr val="FFFFFF"/>
                </a:solidFill>
              </a:rPr>
              <a:t>Erasmus+</a:t>
            </a:r>
          </a:p>
        </p:txBody>
      </p:sp>
      <p:pic>
        <p:nvPicPr>
          <p:cNvPr id="7" name="Picture 9">
            <a:extLst>
              <a:ext uri="{FF2B5EF4-FFF2-40B4-BE49-F238E27FC236}">
                <a16:creationId xmlns:a16="http://schemas.microsoft.com/office/drawing/2014/main" id="{25AE3E9F-1A61-4BE6-AD6F-5B7BD0C5201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41815" y="300038"/>
            <a:ext cx="190109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4417" y="1556280"/>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1" y="2564904"/>
            <a:ext cx="10972800" cy="3633788"/>
          </a:xfrm>
        </p:spPr>
        <p:txBody>
          <a:bodyPr/>
          <a:lstStyle>
            <a:lvl1pPr marL="342744" indent="-342744">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8" name="Rectangle 4">
            <a:extLst>
              <a:ext uri="{FF2B5EF4-FFF2-40B4-BE49-F238E27FC236}">
                <a16:creationId xmlns:a16="http://schemas.microsoft.com/office/drawing/2014/main" id="{F4D82213-A856-4AC5-ACF2-42F5AA8FC5C9}"/>
              </a:ext>
            </a:extLst>
          </p:cNvPr>
          <p:cNvSpPr>
            <a:spLocks noGrp="1" noChangeArrowheads="1"/>
          </p:cNvSpPr>
          <p:nvPr>
            <p:ph type="dt" sz="half" idx="10"/>
          </p:nvPr>
        </p:nvSpPr>
        <p:spPr/>
        <p:txBody>
          <a:bodyPr/>
          <a:lstStyle>
            <a:lvl1pPr>
              <a:defRPr>
                <a:solidFill>
                  <a:srgbClr val="000000"/>
                </a:solidFill>
              </a:defRPr>
            </a:lvl1pPr>
          </a:lstStyle>
          <a:p>
            <a:pPr>
              <a:defRPr/>
            </a:pPr>
            <a:endParaRPr lang="en-GB"/>
          </a:p>
        </p:txBody>
      </p:sp>
      <p:sp>
        <p:nvSpPr>
          <p:cNvPr id="9" name="Rectangle 5">
            <a:extLst>
              <a:ext uri="{FF2B5EF4-FFF2-40B4-BE49-F238E27FC236}">
                <a16:creationId xmlns:a16="http://schemas.microsoft.com/office/drawing/2014/main" id="{2E341712-7B7E-4BDA-AB4E-F91BEDEA918B}"/>
              </a:ext>
            </a:extLst>
          </p:cNvPr>
          <p:cNvSpPr>
            <a:spLocks noGrp="1" noChangeArrowheads="1"/>
          </p:cNvSpPr>
          <p:nvPr>
            <p:ph type="ftr" sz="quarter" idx="11"/>
          </p:nvPr>
        </p:nvSpPr>
        <p:spPr>
          <a:xfrm>
            <a:off x="4165600" y="6237289"/>
            <a:ext cx="3860800" cy="484187"/>
          </a:xfrm>
        </p:spPr>
        <p:txBody>
          <a:bodyPr/>
          <a:lstStyle>
            <a:lvl1pPr>
              <a:defRPr>
                <a:solidFill>
                  <a:srgbClr val="000000"/>
                </a:solidFill>
              </a:defRPr>
            </a:lvl1pPr>
          </a:lstStyle>
          <a:p>
            <a:pPr>
              <a:defRPr/>
            </a:pPr>
            <a:endParaRPr/>
          </a:p>
        </p:txBody>
      </p:sp>
      <p:sp>
        <p:nvSpPr>
          <p:cNvPr id="11" name="Rectangle 6">
            <a:extLst>
              <a:ext uri="{FF2B5EF4-FFF2-40B4-BE49-F238E27FC236}">
                <a16:creationId xmlns:a16="http://schemas.microsoft.com/office/drawing/2014/main" id="{08A31246-9743-4B90-8CA2-0E31E0DCC4C8}"/>
              </a:ext>
            </a:extLst>
          </p:cNvPr>
          <p:cNvSpPr>
            <a:spLocks noGrp="1" noChangeArrowheads="1"/>
          </p:cNvSpPr>
          <p:nvPr>
            <p:ph type="sldNum" sz="quarter" idx="12"/>
          </p:nvPr>
        </p:nvSpPr>
        <p:spPr/>
        <p:txBody>
          <a:bodyPr/>
          <a:lstStyle>
            <a:lvl1pPr>
              <a:defRPr>
                <a:solidFill>
                  <a:srgbClr val="000000"/>
                </a:solidFill>
              </a:defRPr>
            </a:lvl1pPr>
          </a:lstStyle>
          <a:p>
            <a:fld id="{7984B168-F664-438F-9718-737F095409B4}" type="slidenum">
              <a:rPr lang="en-GB" altLang="en-US"/>
              <a:pPr/>
              <a:t>‹#›</a:t>
            </a:fld>
            <a:endParaRPr lang="en-GB" altLang="en-US"/>
          </a:p>
        </p:txBody>
      </p:sp>
    </p:spTree>
    <p:extLst>
      <p:ext uri="{BB962C8B-B14F-4D97-AF65-F5344CB8AC3E}">
        <p14:creationId xmlns:p14="http://schemas.microsoft.com/office/powerpoint/2010/main" val="204677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608315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876419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586163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933976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348192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64406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80366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676643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463656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373268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605018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694915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479486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23603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3831021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180728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323757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83592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70916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88087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132815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08545589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a:extLst>
              <a:ext uri="{FF2B5EF4-FFF2-40B4-BE49-F238E27FC236}">
                <a16:creationId xmlns:a16="http://schemas.microsoft.com/office/drawing/2014/main" id="{399A9CB8-0C54-4B6E-BA9D-2290CA8ECED6}"/>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84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59707294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a:extLst>
              <a:ext uri="{FF2B5EF4-FFF2-40B4-BE49-F238E27FC236}">
                <a16:creationId xmlns:a16="http://schemas.microsoft.com/office/drawing/2014/main" id="{0FABC5AD-821D-4931-8E11-8E22E7AA7698}"/>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15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a:extLst>
              <a:ext uri="{FF2B5EF4-FFF2-40B4-BE49-F238E27FC236}">
                <a16:creationId xmlns:a16="http://schemas.microsoft.com/office/drawing/2014/main" id="{7AAADD56-146E-4C83-A684-5D1529B2188B}"/>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704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a:extLst>
              <a:ext uri="{FF2B5EF4-FFF2-40B4-BE49-F238E27FC236}">
                <a16:creationId xmlns:a16="http://schemas.microsoft.com/office/drawing/2014/main" id="{F35FD5EE-4B06-4041-AC9D-7153BFA9717C}"/>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842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312885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5272779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71232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406766654"/>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12411076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7732379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026171840"/>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932360"/>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931216345"/>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687431697"/>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792180141"/>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518336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560595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15136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256809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46589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52703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595544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330760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735040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51534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676320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587570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50527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720923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432891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822319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58268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315909032"/>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32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353651676"/>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806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899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4911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98008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1310250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693454064"/>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76513696"/>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986674151"/>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1926318"/>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839569862"/>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1836118"/>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102905497"/>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70579288"/>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009135345"/>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2979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theme" Target="../theme/theme4.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theme" Target="../theme/theme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6.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3273132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AA9120-A3FE-4FE7-956C-1D469BBA0B82}" type="datetimeFigureOut">
              <a:rPr lang="en-US" smtClean="0"/>
              <a:t>3/15/2022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76DC75-4B02-44C1-8E0C-FC9FB422655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1537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0521837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6C79FD-C571-418B-AB0F-5EE936C85276}" type="slidenum">
              <a:rPr lang="en-GB" smtClean="0"/>
              <a:pPr/>
              <a:t>‹#›</a:t>
            </a:fld>
            <a:endParaRPr lang="en-GB" dirty="0"/>
          </a:p>
        </p:txBody>
      </p:sp>
      <p:pic>
        <p:nvPicPr>
          <p:cNvPr id="18" name="Picture 17">
            <a:extLst>
              <a:ext uri="{FF2B5EF4-FFF2-40B4-BE49-F238E27FC236}">
                <a16:creationId xmlns:a16="http://schemas.microsoft.com/office/drawing/2014/main" id="{645F789C-70A9-4E60-BCEF-25F2CC68204D}"/>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00316913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675" r:id="rId17"/>
    <p:sldLayoutId id="2147483676" r:id="rId18"/>
    <p:sldLayoutId id="2147483677" r:id="rId19"/>
    <p:sldLayoutId id="2147483680" r:id="rId20"/>
    <p:sldLayoutId id="2147483681" r:id="rId21"/>
    <p:sldLayoutId id="2147483682" r:id="rId22"/>
    <p:sldLayoutId id="2147483683" r:id="rId23"/>
    <p:sldLayoutId id="2147483684" r:id="rId24"/>
    <p:sldLayoutId id="2147483686" r:id="rId25"/>
    <p:sldLayoutId id="2147483687" r:id="rId26"/>
    <p:sldLayoutId id="2147483688" r:id="rId27"/>
    <p:sldLayoutId id="2147483689" r:id="rId28"/>
    <p:sldLayoutId id="2147483690" r:id="rId29"/>
    <p:sldLayoutId id="2147483691" r:id="rId30"/>
    <p:sldLayoutId id="2147483692" r:id="rId31"/>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6C79FD-C571-418B-AB0F-5EE936C85276}" type="slidenum">
              <a:rPr lang="en-GB" smtClean="0"/>
              <a:pPr/>
              <a:t>‹#›</a:t>
            </a:fld>
            <a:endParaRPr lang="en-GB" dirty="0"/>
          </a:p>
        </p:txBody>
      </p:sp>
      <p:pic>
        <p:nvPicPr>
          <p:cNvPr id="18" name="Picture 17"/>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875829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252E66-CC18-4B51-B31F-5D7B310D972D}"/>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13C4E1-293B-49EE-AFC3-679BCDB7AC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453C09-A4AF-484E-8014-D545F8A1A05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E71115BA-B68E-48D5-A917-4964F662B45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765B2D9B-E38F-4A56-BEF7-B9E7D3D90CF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21D440E-DB22-43E9-B22E-F17376C975A5}" type="slidenum">
              <a:rPr lang="en-GB" altLang="en-US"/>
              <a:pPr>
                <a:defRPr/>
              </a:pPr>
              <a:t>‹#›</a:t>
            </a:fld>
            <a:endParaRPr lang="en-GB" altLang="en-US"/>
          </a:p>
        </p:txBody>
      </p:sp>
    </p:spTree>
    <p:extLst>
      <p:ext uri="{BB962C8B-B14F-4D97-AF65-F5344CB8AC3E}">
        <p14:creationId xmlns:p14="http://schemas.microsoft.com/office/powerpoint/2010/main" val="28081545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hyperlink" Target="https://inclusivemobility.eu/" TargetMode="External"/><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hyperlink" Target="https://us02web.zoom.us/j/84029381821?pwd=T0tsaFJRWEJnMkpQWXZIaUFnTzVVdz09"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rasmus-plus.ec.europa.eu/sites/default/files/2021-11/2022-erasmusplus-programme-guide.pdf" TargetMode="Externa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eur-lex.europa.eu/legal-content/EN/TXT/?uri=OJ:JOC_2021_473_R_0009&amp;qid=1637738792217" TargetMode="External"/><Relationship Id="rId7" Type="http://schemas.openxmlformats.org/officeDocument/2006/relationships/image" Target="../media/image21.png"/><Relationship Id="rId2" Type="http://schemas.openxmlformats.org/officeDocument/2006/relationships/hyperlink" Target="https://erasmus-plus.ec.europa.eu/programme-guide/erasmus-programme-guide" TargetMode="External"/><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hyperlink" Target="https://twitter.com/EUErasmusPlus" TargetMode="External"/><Relationship Id="rId4" Type="http://schemas.openxmlformats.org/officeDocument/2006/relationships/hyperlink" Target="https://www.facebook.com/EUErasmusPlusProgramm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program@erasmusplus.am" TargetMode="External"/><Relationship Id="rId7" Type="http://schemas.openxmlformats.org/officeDocument/2006/relationships/image" Target="../media/image24.jpeg"/><Relationship Id="rId2" Type="http://schemas.openxmlformats.org/officeDocument/2006/relationships/hyperlink" Target="mailto:neo@erasmusplus.am" TargetMode="Externa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hyperlink" Target="http://www.erasmusplus.am/" TargetMode="External"/><Relationship Id="rId4" Type="http://schemas.openxmlformats.org/officeDocument/2006/relationships/hyperlink" Target="mailto:info@erasmusplus.a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8.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4.xml"/><Relationship Id="rId5" Type="http://schemas.openxmlformats.org/officeDocument/2006/relationships/image" Target="../media/image420.png"/><Relationship Id="rId4" Type="http://schemas.openxmlformats.org/officeDocument/2006/relationships/customXml" Target="../ink/ink1.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5.xml.rels><?xml version="1.0" encoding="UTF-8" standalone="yes"?>
<Relationships xmlns="http://schemas.openxmlformats.org/package/2006/relationships"><Relationship Id="rId3" Type="http://schemas.openxmlformats.org/officeDocument/2006/relationships/hyperlink" Target="https://erasmus-plus.ec.europa.eu/sites/default/files/2021-11/2022-erasmusplus-programme-guide.pdf" TargetMode="External"/><Relationship Id="rId2" Type="http://schemas.openxmlformats.org/officeDocument/2006/relationships/notesSlide" Target="../notesSlides/notesSlide24.xml"/><Relationship Id="rId1" Type="http://schemas.openxmlformats.org/officeDocument/2006/relationships/slideLayout" Target="../slideLayouts/slideLayout84.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2" Type="http://schemas.openxmlformats.org/officeDocument/2006/relationships/hyperlink" Target="https://webcast.ec.europa.eu/erasmus-capacity-building-in-higher-education-infoday-2021-12-02" TargetMode="External"/><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program@erasmusplus.am" TargetMode="External"/><Relationship Id="rId7" Type="http://schemas.openxmlformats.org/officeDocument/2006/relationships/image" Target="../media/image24.jpeg"/><Relationship Id="rId2" Type="http://schemas.openxmlformats.org/officeDocument/2006/relationships/hyperlink" Target="mailto:neo@erasmusplus.am" TargetMode="Externa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hyperlink" Target="http://www.erasmusplus.am/" TargetMode="External"/><Relationship Id="rId4" Type="http://schemas.openxmlformats.org/officeDocument/2006/relationships/hyperlink" Target="mailto:info@erasmusplus.a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2875" y="1306142"/>
            <a:ext cx="9116840" cy="2786024"/>
          </a:xfrm>
        </p:spPr>
        <p:txBody>
          <a:bodyPr>
            <a:noAutofit/>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6000" b="1" dirty="0">
                <a:solidFill>
                  <a:srgbClr val="002060"/>
                </a:solidFill>
              </a:rPr>
              <a:t>Erasmus+ 2021-2027</a:t>
            </a:r>
            <a:r>
              <a:rPr lang="en-US" b="1" dirty="0">
                <a:solidFill>
                  <a:srgbClr val="83AE22"/>
                </a:solidFill>
              </a:rPr>
              <a:t/>
            </a:r>
            <a:br>
              <a:rPr lang="en-US" b="1" dirty="0">
                <a:solidFill>
                  <a:srgbClr val="83AE22"/>
                </a:solidFill>
              </a:rPr>
            </a:br>
            <a:r>
              <a:rPr lang="en-US" sz="5000" b="1" dirty="0">
                <a:solidFill>
                  <a:srgbClr val="83AE22"/>
                </a:solidFill>
              </a:rPr>
              <a:t>Work together with European higher education institutions</a:t>
            </a:r>
            <a:endParaRPr lang="en-GB" sz="5000" b="1" dirty="0"/>
          </a:p>
        </p:txBody>
      </p:sp>
      <p:sp>
        <p:nvSpPr>
          <p:cNvPr id="5" name="Text Placeholder 7"/>
          <p:cNvSpPr txBox="1">
            <a:spLocks/>
          </p:cNvSpPr>
          <p:nvPr/>
        </p:nvSpPr>
        <p:spPr>
          <a:xfrm>
            <a:off x="1055425" y="5723995"/>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a:t>European Education and Culture </a:t>
            </a:r>
            <a:br>
              <a:rPr lang="en-GB" sz="2000" dirty="0"/>
            </a:br>
            <a:r>
              <a:rPr lang="en-GB" sz="2000" dirty="0"/>
              <a:t>Executive Agency</a:t>
            </a:r>
          </a:p>
        </p:txBody>
      </p:sp>
      <p:pic>
        <p:nvPicPr>
          <p:cNvPr id="3" name="Picture 2" descr="Graphical user interface, text, application&#10;&#10;Description automatically generated">
            <a:extLst>
              <a:ext uri="{FF2B5EF4-FFF2-40B4-BE49-F238E27FC236}">
                <a16:creationId xmlns:a16="http://schemas.microsoft.com/office/drawing/2014/main" id="{F45FDE71-2256-424B-9A89-742D2126E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802" y="432869"/>
            <a:ext cx="2919104" cy="833817"/>
          </a:xfrm>
          <a:prstGeom prst="rect">
            <a:avLst/>
          </a:prstGeom>
        </p:spPr>
      </p:pic>
      <p:sp>
        <p:nvSpPr>
          <p:cNvPr id="10" name="Title 5">
            <a:extLst>
              <a:ext uri="{FF2B5EF4-FFF2-40B4-BE49-F238E27FC236}">
                <a16:creationId xmlns:a16="http://schemas.microsoft.com/office/drawing/2014/main" id="{775208F4-2534-4429-B88E-D78289E36109}"/>
              </a:ext>
            </a:extLst>
          </p:cNvPr>
          <p:cNvSpPr txBox="1">
            <a:spLocks/>
          </p:cNvSpPr>
          <p:nvPr/>
        </p:nvSpPr>
        <p:spPr>
          <a:xfrm>
            <a:off x="964938" y="5084891"/>
            <a:ext cx="10261600" cy="83381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600" b="1" dirty="0">
                <a:solidFill>
                  <a:schemeClr val="accent5"/>
                </a:solidFill>
              </a:rPr>
              <a:t>2022 Erasmus+ Call, Info-session</a:t>
            </a:r>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8938" y="410424"/>
            <a:ext cx="7516052" cy="848008"/>
          </a:xfrm>
        </p:spPr>
        <p:txBody>
          <a:bodyPr>
            <a:normAutofit fontScale="90000"/>
          </a:bodyPr>
          <a:lstStyle/>
          <a:p>
            <a:r>
              <a:rPr lang="en-IE" dirty="0">
                <a:latin typeface="EC Square Sans Cond Pro" panose="020B0506040000020004" pitchFamily="34" charset="0"/>
              </a:rPr>
              <a:t>	</a:t>
            </a:r>
            <a:r>
              <a:rPr lang="en-IE" b="1" dirty="0">
                <a:latin typeface="EC Square Sans Cond Pro" panose="020B0506040000020004" pitchFamily="34" charset="0"/>
              </a:rPr>
              <a:t>International Credit Mobility (ICM)</a:t>
            </a:r>
            <a:r>
              <a:rPr lang="en-US" b="1" dirty="0">
                <a:solidFill>
                  <a:srgbClr val="002060"/>
                </a:solidFill>
                <a:latin typeface="EC Square Sans Cond Pro" panose="020B0506040000020004" pitchFamily="34" charset="0"/>
                <a:ea typeface="+mn-ea"/>
                <a:cs typeface="+mn-cs"/>
              </a:rPr>
              <a:t> </a:t>
            </a:r>
            <a:br>
              <a:rPr lang="en-US" b="1" dirty="0">
                <a:solidFill>
                  <a:srgbClr val="002060"/>
                </a:solidFill>
                <a:latin typeface="EC Square Sans Cond Pro" panose="020B0506040000020004" pitchFamily="34" charset="0"/>
                <a:ea typeface="+mn-ea"/>
                <a:cs typeface="+mn-cs"/>
              </a:rPr>
            </a:br>
            <a:r>
              <a:rPr lang="en-US" b="1" dirty="0">
                <a:solidFill>
                  <a:srgbClr val="002060"/>
                </a:solidFill>
                <a:latin typeface="EC Square Sans Cond Pro" panose="020B0506040000020004" pitchFamily="34" charset="0"/>
                <a:ea typeface="+mn-ea"/>
                <a:cs typeface="+mn-cs"/>
              </a:rPr>
              <a:t>            Staff and student exchange</a:t>
            </a:r>
            <a:r>
              <a:rPr lang="en-US" dirty="0">
                <a:solidFill>
                  <a:srgbClr val="002060"/>
                </a:solidFill>
                <a:latin typeface="EC Square Sans Cond Pro" panose="020B0506040000020004" pitchFamily="34" charset="0"/>
                <a:ea typeface="+mn-ea"/>
                <a:cs typeface="+mn-cs"/>
              </a:rPr>
              <a:t> </a:t>
            </a:r>
            <a:br>
              <a:rPr lang="en-US" dirty="0">
                <a:solidFill>
                  <a:srgbClr val="002060"/>
                </a:solidFill>
                <a:latin typeface="EC Square Sans Cond Pro" panose="020B0506040000020004" pitchFamily="34" charset="0"/>
                <a:ea typeface="+mn-ea"/>
                <a:cs typeface="+mn-cs"/>
              </a:rPr>
            </a:br>
            <a:endParaRPr lang="en-US" b="1" dirty="0">
              <a:latin typeface="EC Square Sans Cond Pro" panose="020B0506040000020004" pitchFamily="34" charset="0"/>
            </a:endParaRPr>
          </a:p>
        </p:txBody>
      </p:sp>
      <p:sp>
        <p:nvSpPr>
          <p:cNvPr id="2" name="Content Placeholder 1"/>
          <p:cNvSpPr>
            <a:spLocks noGrp="1"/>
          </p:cNvSpPr>
          <p:nvPr>
            <p:ph idx="1"/>
          </p:nvPr>
        </p:nvSpPr>
        <p:spPr>
          <a:xfrm>
            <a:off x="659227" y="1744131"/>
            <a:ext cx="10431268" cy="4837738"/>
          </a:xfrm>
        </p:spPr>
        <p:txBody>
          <a:bodyPr>
            <a:normAutofit fontScale="85000" lnSpcReduction="10000"/>
          </a:bodyPr>
          <a:lstStyle/>
          <a:p>
            <a:r>
              <a:rPr lang="en-US" sz="3200" kern="1200" dirty="0">
                <a:solidFill>
                  <a:srgbClr val="002060"/>
                </a:solidFill>
                <a:latin typeface="EC Square Sans Cond Pro" panose="020B0506040000020004" pitchFamily="34" charset="0"/>
                <a:ea typeface="+mn-ea"/>
                <a:cs typeface="+mn-cs"/>
              </a:rPr>
              <a:t>Short-term</a:t>
            </a:r>
            <a:r>
              <a:rPr lang="en-US" sz="3200" dirty="0">
                <a:solidFill>
                  <a:srgbClr val="002060"/>
                </a:solidFill>
                <a:latin typeface="EC Square Sans Cond Pro" panose="020B0506040000020004" pitchFamily="34" charset="0"/>
              </a:rPr>
              <a:t> studies or traineeships abroad </a:t>
            </a:r>
            <a:r>
              <a:rPr lang="en-US" sz="3200" b="1" dirty="0">
                <a:solidFill>
                  <a:srgbClr val="002060"/>
                </a:solidFill>
                <a:latin typeface="EC Square Sans Cond Pro" panose="020B0506040000020004" pitchFamily="34" charset="0"/>
              </a:rPr>
              <a:t>bachelor, master </a:t>
            </a:r>
            <a:r>
              <a:rPr lang="en-US" sz="3200" dirty="0">
                <a:solidFill>
                  <a:srgbClr val="002060"/>
                </a:solidFill>
                <a:latin typeface="EC Square Sans Cond Pro" panose="020B0506040000020004" pitchFamily="34" charset="0"/>
              </a:rPr>
              <a:t>and </a:t>
            </a:r>
            <a:r>
              <a:rPr lang="en-US" sz="3200" b="1" dirty="0">
                <a:solidFill>
                  <a:srgbClr val="002060"/>
                </a:solidFill>
                <a:latin typeface="EC Square Sans Cond Pro" panose="020B0506040000020004" pitchFamily="34" charset="0"/>
              </a:rPr>
              <a:t>doctoral </a:t>
            </a:r>
            <a:r>
              <a:rPr lang="en-US" sz="3200" dirty="0">
                <a:solidFill>
                  <a:srgbClr val="002060"/>
                </a:solidFill>
                <a:latin typeface="EC Square Sans Cond Pro" panose="020B0506040000020004" pitchFamily="34" charset="0"/>
              </a:rPr>
              <a:t>level that count to a degree back home</a:t>
            </a:r>
          </a:p>
          <a:p>
            <a:r>
              <a:rPr lang="en-US" sz="3200" dirty="0">
                <a:solidFill>
                  <a:srgbClr val="002060"/>
                </a:solidFill>
                <a:latin typeface="EC Square Sans Cond Pro" panose="020B0506040000020004" pitchFamily="34" charset="0"/>
              </a:rPr>
              <a:t> 2-12 months for students; 5-30 days in case of </a:t>
            </a:r>
            <a:r>
              <a:rPr lang="en-US" sz="3200" b="1" dirty="0">
                <a:solidFill>
                  <a:srgbClr val="002060"/>
                </a:solidFill>
                <a:latin typeface="EC Square Sans Cond Pro" panose="020B0506040000020004" pitchFamily="34" charset="0"/>
              </a:rPr>
              <a:t>blended mobility</a:t>
            </a:r>
          </a:p>
          <a:p>
            <a:r>
              <a:rPr lang="en-US" sz="3200" dirty="0">
                <a:solidFill>
                  <a:srgbClr val="002060"/>
                </a:solidFill>
                <a:latin typeface="EC Square Sans Cond Pro" panose="020B0506040000020004" pitchFamily="34" charset="0"/>
              </a:rPr>
              <a:t> 5 days – 2 months for staff</a:t>
            </a:r>
          </a:p>
          <a:p>
            <a:r>
              <a:rPr lang="en-US" sz="3200" dirty="0">
                <a:solidFill>
                  <a:srgbClr val="002060"/>
                </a:solidFill>
                <a:latin typeface="EC Square Sans Cond Pro" panose="020B0506040000020004" pitchFamily="34" charset="0"/>
              </a:rPr>
              <a:t> Traineeships open to recent graduates too</a:t>
            </a:r>
          </a:p>
          <a:p>
            <a:r>
              <a:rPr lang="en-US" sz="3200" dirty="0">
                <a:solidFill>
                  <a:srgbClr val="002060"/>
                </a:solidFill>
                <a:latin typeface="EC Square Sans Cond Pro" panose="020B0506040000020004" pitchFamily="34" charset="0"/>
              </a:rPr>
              <a:t> Grants to cover travel and living costs</a:t>
            </a:r>
          </a:p>
          <a:p>
            <a:r>
              <a:rPr lang="en-US" sz="3200" dirty="0">
                <a:solidFill>
                  <a:srgbClr val="002060"/>
                </a:solidFill>
                <a:latin typeface="EC Square Sans Cond Pro" panose="020B0506040000020004" pitchFamily="34" charset="0"/>
              </a:rPr>
              <a:t> </a:t>
            </a:r>
            <a:r>
              <a:rPr lang="en-US" sz="3200" b="1" dirty="0">
                <a:solidFill>
                  <a:srgbClr val="002060"/>
                </a:solidFill>
                <a:latin typeface="EC Square Sans Cond Pro" panose="020B0506040000020004" pitchFamily="34" charset="0"/>
              </a:rPr>
              <a:t>a min. of 40% of the budget should be allocated to students with fewer opportunities </a:t>
            </a:r>
            <a:r>
              <a:rPr lang="en-US" sz="3200" dirty="0">
                <a:solidFill>
                  <a:srgbClr val="002060"/>
                </a:solidFill>
                <a:latin typeface="EC Square Sans Cond Pro" panose="020B0506040000020004" pitchFamily="34" charset="0"/>
              </a:rPr>
              <a:t>(reference </a:t>
            </a:r>
            <a:r>
              <a:rPr lang="en-US" sz="3200" b="1" dirty="0">
                <a:solidFill>
                  <a:schemeClr val="accent2">
                    <a:lumMod val="75000"/>
                  </a:schemeClr>
                </a:solidFill>
                <a:latin typeface="EC Square Sans Cond Pro" panose="020B0506040000020004" pitchFamily="34" charset="0"/>
                <a:hlinkClick r:id="rId3">
                  <a:extLst>
                    <a:ext uri="{A12FA001-AC4F-418D-AE19-62706E023703}">
                      <ahyp:hlinkClr xmlns:ahyp="http://schemas.microsoft.com/office/drawing/2018/hyperlinkcolor" xmlns="" val="tx"/>
                    </a:ext>
                  </a:extLst>
                </a:hlinkClick>
              </a:rPr>
              <a:t>https://inclusivemobility.eu</a:t>
            </a:r>
            <a:r>
              <a:rPr lang="en-US" sz="3200" dirty="0">
                <a:solidFill>
                  <a:srgbClr val="002060"/>
                </a:solidFill>
                <a:latin typeface="EC Square Sans Cond Pro" panose="020B0506040000020004" pitchFamily="34" charset="0"/>
              </a:rPr>
              <a:t>)</a:t>
            </a:r>
          </a:p>
          <a:p>
            <a:r>
              <a:rPr lang="en-US" sz="3200" dirty="0">
                <a:solidFill>
                  <a:srgbClr val="002060"/>
                </a:solidFill>
                <a:latin typeface="EC Square Sans Cond Pro" panose="020B0506040000020004" pitchFamily="34" charset="0"/>
              </a:rPr>
              <a:t>HEIs from EU MS and associated third countries may apply to  their National Agency</a:t>
            </a:r>
          </a:p>
          <a:p>
            <a:endParaRPr lang="en-US" dirty="0"/>
          </a:p>
        </p:txBody>
      </p:sp>
    </p:spTree>
    <p:extLst>
      <p:ext uri="{BB962C8B-B14F-4D97-AF65-F5344CB8AC3E}">
        <p14:creationId xmlns:p14="http://schemas.microsoft.com/office/powerpoint/2010/main" val="301141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a:p>
        </p:txBody>
      </p:sp>
      <p:pic>
        <p:nvPicPr>
          <p:cNvPr id="4" name="Content Placeholder 1"/>
          <p:cNvPicPr>
            <a:picLocks noChangeAspect="1"/>
          </p:cNvPicPr>
          <p:nvPr/>
        </p:nvPicPr>
        <p:blipFill rotWithShape="1">
          <a:blip r:embed="rId3">
            <a:extLst>
              <a:ext uri="{28A0092B-C50C-407E-A947-70E740481C1C}">
                <a14:useLocalDpi xmlns:a14="http://schemas.microsoft.com/office/drawing/2010/main" val="0"/>
              </a:ext>
            </a:extLst>
          </a:blip>
          <a:srcRect t="18257" b="25493"/>
          <a:stretch/>
        </p:blipFill>
        <p:spPr>
          <a:xfrm>
            <a:off x="0" y="0"/>
            <a:ext cx="12192000" cy="6858000"/>
          </a:xfrm>
          <a:prstGeom prst="rect">
            <a:avLst/>
          </a:prstGeom>
        </p:spPr>
      </p:pic>
      <p:sp>
        <p:nvSpPr>
          <p:cNvPr id="5" name="Title 2"/>
          <p:cNvSpPr txBox="1">
            <a:spLocks/>
          </p:cNvSpPr>
          <p:nvPr/>
        </p:nvSpPr>
        <p:spPr>
          <a:xfrm>
            <a:off x="1123122" y="6352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dirty="0">
                <a:solidFill>
                  <a:schemeClr val="bg1"/>
                </a:solidFill>
                <a:latin typeface="EC Square Sans Cond Pro" panose="020B0506040000020004" pitchFamily="34" charset="0"/>
              </a:rPr>
              <a:t>Erasmus Mundus Joint Masters</a:t>
            </a:r>
          </a:p>
        </p:txBody>
      </p:sp>
    </p:spTree>
    <p:extLst>
      <p:ext uri="{BB962C8B-B14F-4D97-AF65-F5344CB8AC3E}">
        <p14:creationId xmlns:p14="http://schemas.microsoft.com/office/powerpoint/2010/main" val="410101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2096" y="473798"/>
            <a:ext cx="9044412" cy="1000251"/>
          </a:xfrm>
        </p:spPr>
        <p:txBody>
          <a:bodyPr>
            <a:normAutofit fontScale="90000"/>
          </a:bodyPr>
          <a:lstStyle/>
          <a:p>
            <a:pPr>
              <a:spcBef>
                <a:spcPts val="0"/>
              </a:spcBef>
            </a:pPr>
            <a:r>
              <a:rPr lang="en-US" dirty="0">
                <a:latin typeface="EC Square Sans Cond Pro" panose="020B0506040000020004" pitchFamily="34" charset="0"/>
              </a:rPr>
              <a:t>	</a:t>
            </a:r>
            <a:r>
              <a:rPr lang="en-US" b="1" dirty="0">
                <a:latin typeface="EC Square Sans Cond Pro" panose="020B0506040000020004" pitchFamily="34" charset="0"/>
              </a:rPr>
              <a:t>Erasmus Mundus Joint Masters (EMJM)      </a:t>
            </a:r>
            <a:br>
              <a:rPr lang="en-US" b="1" dirty="0">
                <a:latin typeface="EC Square Sans Cond Pro" panose="020B0506040000020004" pitchFamily="34" charset="0"/>
              </a:rPr>
            </a:br>
            <a:r>
              <a:rPr lang="en-US" b="1" dirty="0">
                <a:latin typeface="EC Square Sans Cond Pro" panose="020B0506040000020004" pitchFamily="34" charset="0"/>
              </a:rPr>
              <a:t>  </a:t>
            </a:r>
            <a:r>
              <a:rPr lang="en-US" sz="2400" b="1" dirty="0">
                <a:solidFill>
                  <a:srgbClr val="002060"/>
                </a:solidFill>
                <a:latin typeface="EC Square Sans Cond Pro" panose="020B0506040000020004" pitchFamily="34" charset="0"/>
              </a:rPr>
              <a:t>submission of a </a:t>
            </a:r>
            <a:r>
              <a:rPr lang="en-US" sz="3100" b="1" dirty="0">
                <a:solidFill>
                  <a:srgbClr val="002060"/>
                </a:solidFill>
                <a:latin typeface="EC Square Sans Cond Pro" panose="020B0506040000020004" pitchFamily="34" charset="0"/>
              </a:rPr>
              <a:t>joint master </a:t>
            </a:r>
            <a:r>
              <a:rPr lang="en-US" sz="3100" b="1" dirty="0" err="1">
                <a:solidFill>
                  <a:srgbClr val="002060"/>
                </a:solidFill>
                <a:latin typeface="EC Square Sans Cond Pro" panose="020B0506040000020004" pitchFamily="34" charset="0"/>
              </a:rPr>
              <a:t>programme</a:t>
            </a:r>
            <a:r>
              <a:rPr lang="en-US" sz="3100" b="1" dirty="0">
                <a:solidFill>
                  <a:srgbClr val="002060"/>
                </a:solidFill>
                <a:latin typeface="EC Square Sans Cond Pro" panose="020B0506040000020004" pitchFamily="34" charset="0"/>
              </a:rPr>
              <a:t> </a:t>
            </a:r>
            <a:r>
              <a:rPr lang="en-US" sz="2400" b="1" dirty="0">
                <a:solidFill>
                  <a:srgbClr val="002060"/>
                </a:solidFill>
                <a:latin typeface="EC Square Sans Cond Pro" panose="020B0506040000020004" pitchFamily="34" charset="0"/>
              </a:rPr>
              <a:t>by the consortium</a:t>
            </a:r>
            <a:endParaRPr lang="en-US" b="1" dirty="0">
              <a:solidFill>
                <a:srgbClr val="002060"/>
              </a:solidFill>
              <a:latin typeface="EC Square Sans Cond Pro" panose="020B0506040000020004" pitchFamily="34" charset="0"/>
            </a:endParaRPr>
          </a:p>
        </p:txBody>
      </p:sp>
      <p:sp>
        <p:nvSpPr>
          <p:cNvPr id="2" name="Content Placeholder 1"/>
          <p:cNvSpPr>
            <a:spLocks noGrp="1"/>
          </p:cNvSpPr>
          <p:nvPr>
            <p:ph idx="1"/>
          </p:nvPr>
        </p:nvSpPr>
        <p:spPr>
          <a:xfrm>
            <a:off x="820092" y="1655118"/>
            <a:ext cx="10905699" cy="4910153"/>
          </a:xfrm>
        </p:spPr>
        <p:txBody>
          <a:bodyPr>
            <a:normAutofit fontScale="92500" lnSpcReduction="10000"/>
          </a:bodyPr>
          <a:lstStyle/>
          <a:p>
            <a:r>
              <a:rPr lang="en-US" sz="2800" dirty="0">
                <a:solidFill>
                  <a:srgbClr val="002060"/>
                </a:solidFill>
                <a:latin typeface="EC Square Sans Cond Pro" panose="020B0506040000020004" pitchFamily="34" charset="0"/>
              </a:rPr>
              <a:t>Excellent integrated Master courses offered by consortia of </a:t>
            </a:r>
            <a:r>
              <a:rPr lang="en-US" sz="2800" b="1" dirty="0">
                <a:solidFill>
                  <a:srgbClr val="002060"/>
                </a:solidFill>
                <a:latin typeface="EC Square Sans Cond Pro" panose="020B0506040000020004" pitchFamily="34" charset="0"/>
              </a:rPr>
              <a:t>three full partner HEIs from three different countries</a:t>
            </a:r>
            <a:r>
              <a:rPr lang="en-US" sz="2800" dirty="0">
                <a:solidFill>
                  <a:srgbClr val="002060"/>
                </a:solidFill>
                <a:latin typeface="EC Square Sans Cond Pro" panose="020B0506040000020004" pitchFamily="34" charset="0"/>
              </a:rPr>
              <a:t>, of which </a:t>
            </a:r>
            <a:r>
              <a:rPr lang="en-US" sz="2800" b="1" dirty="0">
                <a:solidFill>
                  <a:srgbClr val="002060"/>
                </a:solidFill>
                <a:latin typeface="EC Square Sans Cond Pro" panose="020B0506040000020004" pitchFamily="34" charset="0"/>
              </a:rPr>
              <a:t>at least two must be EU Member States or Associated third countries </a:t>
            </a:r>
            <a:r>
              <a:rPr lang="en-US" sz="2800" b="1" dirty="0">
                <a:solidFill>
                  <a:srgbClr val="C00000"/>
                </a:solidFill>
                <a:latin typeface="EC Square Sans Cond Pro" panose="020B0506040000020004" pitchFamily="34" charset="0"/>
              </a:rPr>
              <a:t>accredited, innovative, compulsory mobility of students</a:t>
            </a:r>
          </a:p>
          <a:p>
            <a:r>
              <a:rPr lang="en-US" sz="2800" dirty="0">
                <a:solidFill>
                  <a:srgbClr val="002060"/>
                </a:solidFill>
                <a:latin typeface="EC Square Sans Cond Pro" panose="020B0506040000020004" pitchFamily="34" charset="0"/>
              </a:rPr>
              <a:t>Attract best students worldwide through EU-funded scholarships</a:t>
            </a:r>
          </a:p>
          <a:p>
            <a:r>
              <a:rPr lang="en-IE" sz="2800" dirty="0">
                <a:solidFill>
                  <a:srgbClr val="002060"/>
                </a:solidFill>
                <a:latin typeface="EC Square Sans Cond Pro" panose="020B0506040000020004" pitchFamily="34" charset="0"/>
              </a:rPr>
              <a:t>Duration: </a:t>
            </a:r>
            <a:r>
              <a:rPr lang="en-US" sz="2800" dirty="0">
                <a:solidFill>
                  <a:srgbClr val="002060"/>
                </a:solidFill>
                <a:latin typeface="EC Square Sans Cond Pro" panose="020B0506040000020004" pitchFamily="34" charset="0"/>
              </a:rPr>
              <a:t>6 academic years covering at least 4 editions of the master </a:t>
            </a:r>
            <a:r>
              <a:rPr lang="en-US" sz="2800" dirty="0" err="1">
                <a:solidFill>
                  <a:srgbClr val="002060"/>
                </a:solidFill>
                <a:latin typeface="EC Square Sans Cond Pro" panose="020B0506040000020004" pitchFamily="34" charset="0"/>
              </a:rPr>
              <a:t>programme</a:t>
            </a:r>
            <a:endParaRPr lang="en-US" sz="2800" dirty="0">
              <a:solidFill>
                <a:srgbClr val="002060"/>
              </a:solidFill>
              <a:latin typeface="EC Square Sans Cond Pro" panose="020B0506040000020004" pitchFamily="34" charset="0"/>
            </a:endParaRPr>
          </a:p>
          <a:p>
            <a:r>
              <a:rPr lang="en-US" sz="2800" dirty="0">
                <a:solidFill>
                  <a:srgbClr val="002060"/>
                </a:solidFill>
                <a:latin typeface="EC Square Sans Cond Pro" panose="020B0506040000020004" pitchFamily="34" charset="0"/>
              </a:rPr>
              <a:t>1 to 2 academic years (60, 90 or 120 ECTS credits) with </a:t>
            </a:r>
            <a:r>
              <a:rPr lang="en-US" sz="2800" b="1" dirty="0">
                <a:solidFill>
                  <a:srgbClr val="002060"/>
                </a:solidFill>
                <a:latin typeface="EC Square Sans Cond Pro" panose="020B0506040000020004" pitchFamily="34" charset="0"/>
              </a:rPr>
              <a:t>study in 2+ countries, of which at least one must be an EU MS or Associated third country</a:t>
            </a:r>
          </a:p>
          <a:p>
            <a:r>
              <a:rPr lang="en-US" sz="2800" dirty="0">
                <a:solidFill>
                  <a:srgbClr val="002060"/>
                </a:solidFill>
                <a:latin typeface="EC Square Sans Cond Pro" panose="020B0506040000020004" pitchFamily="34" charset="0"/>
              </a:rPr>
              <a:t>Institutions from </a:t>
            </a:r>
            <a:r>
              <a:rPr lang="en-US" sz="2800" b="1" dirty="0">
                <a:solidFill>
                  <a:srgbClr val="002060"/>
                </a:solidFill>
                <a:latin typeface="EC Square Sans Cond Pro" panose="020B0506040000020004" pitchFamily="34" charset="0"/>
              </a:rPr>
              <a:t>all over the world </a:t>
            </a:r>
            <a:r>
              <a:rPr lang="en-US" sz="2800" dirty="0">
                <a:solidFill>
                  <a:srgbClr val="002060"/>
                </a:solidFill>
                <a:latin typeface="EC Square Sans Cond Pro" panose="020B0506040000020004" pitchFamily="34" charset="0"/>
              </a:rPr>
              <a:t>may submit a proposal on behalf of an international consortium</a:t>
            </a:r>
          </a:p>
          <a:p>
            <a:endParaRPr lang="en-US" sz="2400" dirty="0">
              <a:solidFill>
                <a:srgbClr val="FF0000"/>
              </a:solidFill>
              <a:latin typeface="EC Square Sans Cond Pro" panose="020B0506040000020004" pitchFamily="34" charset="0"/>
            </a:endParaRPr>
          </a:p>
          <a:p>
            <a:endParaRPr lang="en-US" dirty="0"/>
          </a:p>
        </p:txBody>
      </p:sp>
    </p:spTree>
    <p:extLst>
      <p:ext uri="{BB962C8B-B14F-4D97-AF65-F5344CB8AC3E}">
        <p14:creationId xmlns:p14="http://schemas.microsoft.com/office/powerpoint/2010/main" val="48740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425928"/>
            <a:ext cx="8596668" cy="1320800"/>
          </a:xfrm>
        </p:spPr>
        <p:txBody>
          <a:bodyPr/>
          <a:lstStyle/>
          <a:p>
            <a:r>
              <a:rPr lang="en-IE" dirty="0">
                <a:latin typeface="EC Square Sans Cond Pro" panose="020B0506040000020004" pitchFamily="34" charset="0"/>
              </a:rPr>
              <a:t>	</a:t>
            </a:r>
            <a:r>
              <a:rPr lang="en-IE" b="1" dirty="0">
                <a:latin typeface="EC Square Sans Cond Pro" panose="020B0506040000020004" pitchFamily="34" charset="0"/>
              </a:rPr>
              <a:t>Erasmus Mundus Design Measures</a:t>
            </a:r>
            <a:br>
              <a:rPr lang="en-IE" b="1" dirty="0">
                <a:latin typeface="EC Square Sans Cond Pro" panose="020B0506040000020004" pitchFamily="34" charset="0"/>
              </a:rPr>
            </a:br>
            <a:r>
              <a:rPr lang="en-IE" b="1" dirty="0">
                <a:latin typeface="EC Square Sans Cond Pro" panose="020B0506040000020004" pitchFamily="34" charset="0"/>
              </a:rPr>
              <a:t>     (EMDM)</a:t>
            </a:r>
            <a:endParaRPr lang="en-US" b="1" dirty="0">
              <a:latin typeface="EC Square Sans Cond Pro" panose="020B0506040000020004" pitchFamily="34" charset="0"/>
            </a:endParaRPr>
          </a:p>
        </p:txBody>
      </p:sp>
      <p:sp>
        <p:nvSpPr>
          <p:cNvPr id="2" name="Content Placeholder 1"/>
          <p:cNvSpPr>
            <a:spLocks noGrp="1"/>
          </p:cNvSpPr>
          <p:nvPr>
            <p:ph idx="1"/>
          </p:nvPr>
        </p:nvSpPr>
        <p:spPr>
          <a:xfrm>
            <a:off x="677334" y="1774962"/>
            <a:ext cx="10467482" cy="4463270"/>
          </a:xfrm>
        </p:spPr>
        <p:txBody>
          <a:bodyPr>
            <a:normAutofit fontScale="92500" lnSpcReduction="10000"/>
          </a:bodyPr>
          <a:lstStyle/>
          <a:p>
            <a:r>
              <a:rPr lang="en-IE" sz="2800" dirty="0">
                <a:solidFill>
                  <a:srgbClr val="002060"/>
                </a:solidFill>
                <a:latin typeface="EC Square Sans Cond Pro" panose="020B0506040000020004" pitchFamily="34" charset="0"/>
              </a:rPr>
              <a:t>New sub-action, supporting the design of high-level study programmes at master level</a:t>
            </a:r>
          </a:p>
          <a:p>
            <a:r>
              <a:rPr lang="en-US" sz="2800" dirty="0">
                <a:solidFill>
                  <a:srgbClr val="002060"/>
                </a:solidFill>
                <a:latin typeface="EC Square Sans Cond Pro" panose="020B0506040000020004" pitchFamily="34" charset="0"/>
              </a:rPr>
              <a:t>An EM Design Measures project involves at least 3 full partner HEIs from three different countries, of which </a:t>
            </a:r>
            <a:r>
              <a:rPr lang="en-US" sz="2800" b="1" dirty="0">
                <a:solidFill>
                  <a:srgbClr val="002060"/>
                </a:solidFill>
                <a:latin typeface="EC Square Sans Cond Pro" panose="020B0506040000020004" pitchFamily="34" charset="0"/>
              </a:rPr>
              <a:t>at least two must be EU Member States or Associated third countries </a:t>
            </a:r>
            <a:endParaRPr lang="en-IE" sz="2800" b="1" dirty="0">
              <a:solidFill>
                <a:srgbClr val="002060"/>
              </a:solidFill>
              <a:latin typeface="EC Square Sans Cond Pro" panose="020B0506040000020004" pitchFamily="34" charset="0"/>
            </a:endParaRPr>
          </a:p>
          <a:p>
            <a:r>
              <a:rPr lang="en-IE" sz="2800" dirty="0">
                <a:solidFill>
                  <a:srgbClr val="002060"/>
                </a:solidFill>
                <a:latin typeface="EC Square Sans Cond Pro" panose="020B0506040000020004" pitchFamily="34" charset="0"/>
              </a:rPr>
              <a:t>Independent call for proposals</a:t>
            </a:r>
          </a:p>
          <a:p>
            <a:r>
              <a:rPr lang="en-IE" sz="2800" dirty="0">
                <a:solidFill>
                  <a:srgbClr val="002060"/>
                </a:solidFill>
                <a:latin typeface="EC Square Sans Cond Pro" panose="020B0506040000020004" pitchFamily="34" charset="0"/>
              </a:rPr>
              <a:t>Fixed duration of 15 months</a:t>
            </a:r>
          </a:p>
          <a:p>
            <a:r>
              <a:rPr lang="en-IE" sz="2800" dirty="0">
                <a:solidFill>
                  <a:srgbClr val="002060"/>
                </a:solidFill>
                <a:latin typeface="EC Square Sans Cond Pro" panose="020B0506040000020004" pitchFamily="34" charset="0"/>
              </a:rPr>
              <a:t>55 000 EUR lump sum</a:t>
            </a:r>
          </a:p>
          <a:p>
            <a:r>
              <a:rPr lang="en-US" sz="2800" dirty="0">
                <a:solidFill>
                  <a:srgbClr val="002060"/>
                </a:solidFill>
                <a:latin typeface="EC Square Sans Cond Pro" panose="020B0506040000020004" pitchFamily="34" charset="0"/>
              </a:rPr>
              <a:t>Institutions from </a:t>
            </a:r>
            <a:r>
              <a:rPr lang="en-US" sz="2800" b="1" dirty="0">
                <a:solidFill>
                  <a:srgbClr val="002060"/>
                </a:solidFill>
                <a:latin typeface="EC Square Sans Cond Pro" panose="020B0506040000020004" pitchFamily="34" charset="0"/>
              </a:rPr>
              <a:t>all over the world </a:t>
            </a:r>
            <a:r>
              <a:rPr lang="en-US" sz="2800" dirty="0">
                <a:solidFill>
                  <a:srgbClr val="002060"/>
                </a:solidFill>
                <a:latin typeface="EC Square Sans Cond Pro" panose="020B0506040000020004" pitchFamily="34" charset="0"/>
              </a:rPr>
              <a:t>may submit a proposal on behalf of an international consortium</a:t>
            </a:r>
          </a:p>
          <a:p>
            <a:endParaRPr lang="en-IE" sz="2400" dirty="0">
              <a:latin typeface="EC Square Sans Cond Pro" panose="020B0506040000020004" pitchFamily="34" charset="0"/>
            </a:endParaRPr>
          </a:p>
          <a:p>
            <a:endParaRPr lang="en-IE" dirty="0">
              <a:latin typeface="EC Square Sans Cond Pro" panose="020B0506040000020004" pitchFamily="34" charset="0"/>
            </a:endParaRPr>
          </a:p>
          <a:p>
            <a:pPr marL="0" indent="0">
              <a:buNone/>
            </a:pPr>
            <a:endParaRPr lang="en-IE" dirty="0">
              <a:latin typeface="EC Square Sans Cond Pro" panose="020B0506040000020004" pitchFamily="34" charset="0"/>
            </a:endParaRPr>
          </a:p>
          <a:p>
            <a:endParaRPr lang="en-IE"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679" y="397694"/>
            <a:ext cx="1098725" cy="1098725"/>
          </a:xfrm>
          <a:prstGeom prst="rect">
            <a:avLst/>
          </a:prstGeom>
        </p:spPr>
      </p:pic>
    </p:spTree>
    <p:extLst>
      <p:ext uri="{BB962C8B-B14F-4D97-AF65-F5344CB8AC3E}">
        <p14:creationId xmlns:p14="http://schemas.microsoft.com/office/powerpoint/2010/main" val="303403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6221" y="504824"/>
            <a:ext cx="5062301" cy="780768"/>
          </a:xfrm>
        </p:spPr>
        <p:txBody>
          <a:bodyPr/>
          <a:lstStyle/>
          <a:p>
            <a:r>
              <a:rPr lang="en-IE" b="1" dirty="0">
                <a:latin typeface="EC Square Sans Cond Pro" panose="020B0506040000020004" pitchFamily="34" charset="0"/>
              </a:rPr>
              <a:t>Jean Monnet activities</a:t>
            </a:r>
            <a:endParaRPr lang="en-US" b="1" dirty="0">
              <a:latin typeface="EC Square Sans Cond Pro" panose="020B0506040000020004" pitchFamily="34" charset="0"/>
            </a:endParaRPr>
          </a:p>
        </p:txBody>
      </p:sp>
      <p:sp>
        <p:nvSpPr>
          <p:cNvPr id="2" name="Content Placeholder 1"/>
          <p:cNvSpPr>
            <a:spLocks noGrp="1"/>
          </p:cNvSpPr>
          <p:nvPr>
            <p:ph idx="1"/>
          </p:nvPr>
        </p:nvSpPr>
        <p:spPr>
          <a:xfrm>
            <a:off x="708143" y="1771303"/>
            <a:ext cx="6407880" cy="4102735"/>
          </a:xfrm>
        </p:spPr>
        <p:txBody>
          <a:bodyPr/>
          <a:lstStyle/>
          <a:p>
            <a:pPr marL="0" indent="0">
              <a:buNone/>
            </a:pPr>
            <a:r>
              <a:rPr lang="en-US" sz="2800" b="1" dirty="0">
                <a:solidFill>
                  <a:srgbClr val="002060"/>
                </a:solidFill>
                <a:latin typeface="EC Square Sans Cond Pro" panose="020B0506040000020004" pitchFamily="34" charset="0"/>
              </a:rPr>
              <a:t>Focus on European integration studies</a:t>
            </a:r>
          </a:p>
          <a:p>
            <a:pPr marL="0" indent="0">
              <a:buNone/>
            </a:pPr>
            <a:endParaRPr lang="en-US" sz="1200" b="1" dirty="0">
              <a:solidFill>
                <a:srgbClr val="002060"/>
              </a:solidFill>
              <a:latin typeface="EC Square Sans Cond Pro" panose="020B0506040000020004" pitchFamily="34" charset="0"/>
            </a:endParaRPr>
          </a:p>
          <a:p>
            <a:pPr marL="0" indent="0">
              <a:buNone/>
            </a:pPr>
            <a:r>
              <a:rPr lang="en-US" sz="2800" b="1" dirty="0">
                <a:solidFill>
                  <a:srgbClr val="C00000"/>
                </a:solidFill>
                <a:latin typeface="EC Square Sans Cond Pro" panose="020B0506040000020004" pitchFamily="34" charset="0"/>
              </a:rPr>
              <a:t>Teaching and research </a:t>
            </a:r>
          </a:p>
          <a:p>
            <a:pPr lvl="1"/>
            <a:r>
              <a:rPr lang="en-US" sz="2800" dirty="0">
                <a:solidFill>
                  <a:srgbClr val="002060"/>
                </a:solidFill>
                <a:latin typeface="EC Square Sans Cond Pro" panose="020B0506040000020004" pitchFamily="34" charset="0"/>
              </a:rPr>
              <a:t> Modules (30 000 EUR)  40 hours</a:t>
            </a:r>
          </a:p>
          <a:p>
            <a:pPr lvl="1"/>
            <a:r>
              <a:rPr lang="en-US" sz="2800" dirty="0">
                <a:solidFill>
                  <a:srgbClr val="002060"/>
                </a:solidFill>
                <a:latin typeface="EC Square Sans Cond Pro" panose="020B0506040000020004" pitchFamily="34" charset="0"/>
              </a:rPr>
              <a:t> Chairs (50 000 EUR)   90 hours</a:t>
            </a:r>
          </a:p>
          <a:p>
            <a:pPr lvl="1"/>
            <a:r>
              <a:rPr lang="en-US" sz="2800" dirty="0">
                <a:solidFill>
                  <a:srgbClr val="002060"/>
                </a:solidFill>
                <a:latin typeface="EC Square Sans Cond Pro" panose="020B0506040000020004" pitchFamily="34" charset="0"/>
              </a:rPr>
              <a:t> </a:t>
            </a:r>
            <a:r>
              <a:rPr lang="en-US" sz="2800" dirty="0" err="1">
                <a:solidFill>
                  <a:srgbClr val="002060"/>
                </a:solidFill>
                <a:latin typeface="EC Square Sans Cond Pro" panose="020B0506040000020004" pitchFamily="34" charset="0"/>
              </a:rPr>
              <a:t>Centres</a:t>
            </a:r>
            <a:r>
              <a:rPr lang="en-US" sz="2800" dirty="0">
                <a:solidFill>
                  <a:srgbClr val="002060"/>
                </a:solidFill>
                <a:latin typeface="EC Square Sans Cond Pro" panose="020B0506040000020004" pitchFamily="34" charset="0"/>
              </a:rPr>
              <a:t> of Excellence (100 000 EUR)</a:t>
            </a:r>
          </a:p>
          <a:p>
            <a:pPr marL="457200" lvl="1" indent="0">
              <a:buNone/>
            </a:pPr>
            <a:endParaRPr lang="en-US" sz="2800" dirty="0">
              <a:latin typeface="EC Square Sans Cond Pro" panose="020B0506040000020004" pitchFamily="34" charset="0"/>
            </a:endParaRPr>
          </a:p>
          <a:p>
            <a:endParaRPr lang="en-US" dirty="0"/>
          </a:p>
        </p:txBody>
      </p:sp>
      <p:sp>
        <p:nvSpPr>
          <p:cNvPr id="6" name="Content Placeholder 1"/>
          <p:cNvSpPr txBox="1">
            <a:spLocks/>
          </p:cNvSpPr>
          <p:nvPr/>
        </p:nvSpPr>
        <p:spPr>
          <a:xfrm>
            <a:off x="7029713" y="2242549"/>
            <a:ext cx="4146594" cy="30071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latin typeface="EC Square Sans Cond Pro" panose="020B0506040000020004" pitchFamily="34" charset="0"/>
            </a:endParaRPr>
          </a:p>
          <a:p>
            <a:r>
              <a:rPr lang="en-US" sz="3200" dirty="0">
                <a:solidFill>
                  <a:srgbClr val="C00000"/>
                </a:solidFill>
                <a:latin typeface="EC Square Sans Cond Pro" panose="020B0506040000020004" pitchFamily="34" charset="0"/>
              </a:rPr>
              <a:t>Policy debate with academic world</a:t>
            </a:r>
          </a:p>
          <a:p>
            <a:pPr lvl="1"/>
            <a:r>
              <a:rPr lang="en-US" sz="3200" dirty="0">
                <a:solidFill>
                  <a:srgbClr val="002060"/>
                </a:solidFill>
                <a:latin typeface="EC Square Sans Cond Pro" panose="020B0506040000020004" pitchFamily="34" charset="0"/>
              </a:rPr>
              <a:t>Networks</a:t>
            </a:r>
          </a:p>
          <a:p>
            <a:pPr marL="0" indent="0">
              <a:buNone/>
            </a:pPr>
            <a:endParaRPr lang="en-US" dirty="0"/>
          </a:p>
        </p:txBody>
      </p:sp>
      <p:pic>
        <p:nvPicPr>
          <p:cNvPr id="7" name="Picture 6" descr="ASUE | Erasmus+ Programme - Jean Monnet Activities at ASUE">
            <a:extLst>
              <a:ext uri="{FF2B5EF4-FFF2-40B4-BE49-F238E27FC236}">
                <a16:creationId xmlns:a16="http://schemas.microsoft.com/office/drawing/2014/main" id="{70F82DFF-1194-4DA0-AA87-F2123599E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87" y="414288"/>
            <a:ext cx="2449060" cy="150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4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A293-2D68-47FB-9B9A-8F48BBE127B3}"/>
              </a:ext>
            </a:extLst>
          </p:cNvPr>
          <p:cNvSpPr>
            <a:spLocks noGrp="1"/>
          </p:cNvSpPr>
          <p:nvPr>
            <p:ph type="title"/>
          </p:nvPr>
        </p:nvSpPr>
        <p:spPr>
          <a:xfrm>
            <a:off x="939335" y="520574"/>
            <a:ext cx="6773668" cy="1188850"/>
          </a:xfrm>
        </p:spPr>
        <p:txBody>
          <a:bodyPr>
            <a:normAutofit/>
          </a:bodyPr>
          <a:lstStyle/>
          <a:p>
            <a:r>
              <a:rPr lang="en-US" dirty="0"/>
              <a:t>  </a:t>
            </a:r>
            <a:r>
              <a:rPr lang="en-US" b="1" dirty="0"/>
              <a:t>Virtual Exchanges in HE and</a:t>
            </a:r>
            <a:br>
              <a:rPr lang="en-US" b="1" dirty="0"/>
            </a:br>
            <a:r>
              <a:rPr lang="en-US" b="1" dirty="0"/>
              <a:t>  Youth</a:t>
            </a:r>
          </a:p>
        </p:txBody>
      </p:sp>
      <p:sp>
        <p:nvSpPr>
          <p:cNvPr id="3" name="Content Placeholder 2">
            <a:extLst>
              <a:ext uri="{FF2B5EF4-FFF2-40B4-BE49-F238E27FC236}">
                <a16:creationId xmlns:a16="http://schemas.microsoft.com/office/drawing/2014/main" id="{892EBCE9-9B7F-4A10-8DD1-AEEE12BD76EF}"/>
              </a:ext>
            </a:extLst>
          </p:cNvPr>
          <p:cNvSpPr>
            <a:spLocks noGrp="1"/>
          </p:cNvSpPr>
          <p:nvPr>
            <p:ph idx="1"/>
          </p:nvPr>
        </p:nvSpPr>
        <p:spPr>
          <a:xfrm>
            <a:off x="623013" y="1834664"/>
            <a:ext cx="8596668" cy="3880773"/>
          </a:xfrm>
        </p:spPr>
        <p:txBody>
          <a:bodyPr>
            <a:normAutofit/>
          </a:bodyPr>
          <a:lstStyle/>
          <a:p>
            <a:r>
              <a:rPr lang="en-US" sz="2400" dirty="0">
                <a:solidFill>
                  <a:srgbClr val="002060"/>
                </a:solidFill>
              </a:rPr>
              <a:t>Online people-to-people activities promoting intercultural dialogue and soft skills development</a:t>
            </a:r>
          </a:p>
          <a:p>
            <a:r>
              <a:rPr lang="en-US" sz="2400" dirty="0">
                <a:solidFill>
                  <a:srgbClr val="002060"/>
                </a:solidFill>
              </a:rPr>
              <a:t>Small groups moderated by trained facilitators</a:t>
            </a:r>
          </a:p>
          <a:p>
            <a:r>
              <a:rPr lang="en-US" sz="2400" dirty="0">
                <a:solidFill>
                  <a:srgbClr val="002060"/>
                </a:solidFill>
              </a:rPr>
              <a:t>HEIs and / or NGOs (formal and/or non-formal education)</a:t>
            </a:r>
          </a:p>
          <a:p>
            <a:r>
              <a:rPr lang="en-US" sz="2400" dirty="0">
                <a:solidFill>
                  <a:srgbClr val="002060"/>
                </a:solidFill>
              </a:rPr>
              <a:t>Online discussions, trainings, course delivery</a:t>
            </a:r>
          </a:p>
          <a:p>
            <a:r>
              <a:rPr lang="en-US" sz="2400" dirty="0">
                <a:solidFill>
                  <a:srgbClr val="002060"/>
                </a:solidFill>
              </a:rPr>
              <a:t>Max. 500 000 EUR</a:t>
            </a:r>
          </a:p>
          <a:p>
            <a:endParaRPr lang="en-US" sz="2400" dirty="0"/>
          </a:p>
        </p:txBody>
      </p:sp>
      <p:pic>
        <p:nvPicPr>
          <p:cNvPr id="4" name="Picture 3">
            <a:extLst>
              <a:ext uri="{FF2B5EF4-FFF2-40B4-BE49-F238E27FC236}">
                <a16:creationId xmlns:a16="http://schemas.microsoft.com/office/drawing/2014/main" id="{6AE36F2A-FAFC-482B-9CBB-AB3DEA895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32" y="521673"/>
            <a:ext cx="1098725" cy="1098725"/>
          </a:xfrm>
          <a:prstGeom prst="rect">
            <a:avLst/>
          </a:prstGeom>
        </p:spPr>
      </p:pic>
    </p:spTree>
    <p:extLst>
      <p:ext uri="{BB962C8B-B14F-4D97-AF65-F5344CB8AC3E}">
        <p14:creationId xmlns:p14="http://schemas.microsoft.com/office/powerpoint/2010/main" val="263720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23885"/>
            <a:ext cx="5125278" cy="699570"/>
          </a:xfrm>
        </p:spPr>
        <p:txBody>
          <a:bodyPr/>
          <a:lstStyle/>
          <a:p>
            <a:r>
              <a:rPr lang="en-IE" dirty="0">
                <a:latin typeface="EC Square Sans Cond Pro" panose="020B0506040000020004" pitchFamily="34" charset="0"/>
              </a:rPr>
              <a:t>Who can apply?</a:t>
            </a:r>
            <a:endParaRPr lang="en-US" dirty="0">
              <a:latin typeface="EC Square Sans Cond Pro" panose="020B05060400000200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382447372"/>
              </p:ext>
            </p:extLst>
          </p:nvPr>
        </p:nvGraphicFramePr>
        <p:xfrm>
          <a:off x="887239" y="923455"/>
          <a:ext cx="10869105" cy="5716863"/>
        </p:xfrm>
        <a:graphic>
          <a:graphicData uri="http://schemas.openxmlformats.org/drawingml/2006/table">
            <a:tbl>
              <a:tblPr firstRow="1" bandRow="1">
                <a:tableStyleId>{5A111915-BE36-4E01-A7E5-04B1672EAD32}</a:tableStyleId>
              </a:tblPr>
              <a:tblGrid>
                <a:gridCol w="4572000">
                  <a:extLst>
                    <a:ext uri="{9D8B030D-6E8A-4147-A177-3AD203B41FA5}">
                      <a16:colId xmlns:a16="http://schemas.microsoft.com/office/drawing/2014/main" val="4171382962"/>
                    </a:ext>
                  </a:extLst>
                </a:gridCol>
                <a:gridCol w="2918365">
                  <a:extLst>
                    <a:ext uri="{9D8B030D-6E8A-4147-A177-3AD203B41FA5}">
                      <a16:colId xmlns:a16="http://schemas.microsoft.com/office/drawing/2014/main" val="2705558577"/>
                    </a:ext>
                  </a:extLst>
                </a:gridCol>
                <a:gridCol w="3378740">
                  <a:extLst>
                    <a:ext uri="{9D8B030D-6E8A-4147-A177-3AD203B41FA5}">
                      <a16:colId xmlns:a16="http://schemas.microsoft.com/office/drawing/2014/main" val="1787947099"/>
                    </a:ext>
                  </a:extLst>
                </a:gridCol>
              </a:tblGrid>
              <a:tr h="943829">
                <a:tc>
                  <a:txBody>
                    <a:bodyPr/>
                    <a:lstStyle/>
                    <a:p>
                      <a:endParaRPr lang="en-US" sz="2400" dirty="0">
                        <a:latin typeface="EC Square Sans Cond Pro" panose="020B0506040000020004" pitchFamily="34" charset="0"/>
                      </a:endParaRPr>
                    </a:p>
                  </a:txBody>
                  <a:tcPr/>
                </a:tc>
                <a:tc>
                  <a:txBody>
                    <a:bodyPr/>
                    <a:lstStyle/>
                    <a:p>
                      <a:pPr algn="l"/>
                      <a:r>
                        <a:rPr lang="en-IE" sz="2000" b="1" dirty="0">
                          <a:solidFill>
                            <a:srgbClr val="002060"/>
                          </a:solidFill>
                          <a:latin typeface="EC Square Sans Cond Pro" panose="020B0506040000020004" pitchFamily="34" charset="0"/>
                        </a:rPr>
                        <a:t>Institutions from EU</a:t>
                      </a:r>
                      <a:r>
                        <a:rPr lang="en-IE" sz="2000" b="1" baseline="0" dirty="0">
                          <a:solidFill>
                            <a:srgbClr val="002060"/>
                          </a:solidFill>
                          <a:latin typeface="EC Square Sans Cond Pro" panose="020B0506040000020004" pitchFamily="34" charset="0"/>
                        </a:rPr>
                        <a:t> MS and associated third countries</a:t>
                      </a:r>
                      <a:endParaRPr lang="en-US" sz="2000" b="1" dirty="0">
                        <a:solidFill>
                          <a:srgbClr val="002060"/>
                        </a:solidFill>
                        <a:latin typeface="EC Square Sans Cond Pro" panose="020B0506040000020004" pitchFamily="34" charset="0"/>
                      </a:endParaRPr>
                    </a:p>
                  </a:txBody>
                  <a:tcPr/>
                </a:tc>
                <a:tc>
                  <a:txBody>
                    <a:bodyPr/>
                    <a:lstStyle/>
                    <a:p>
                      <a:pPr algn="l"/>
                      <a:r>
                        <a:rPr lang="en-IE" sz="2000" b="1" dirty="0">
                          <a:solidFill>
                            <a:srgbClr val="002060"/>
                          </a:solidFill>
                          <a:latin typeface="EC Square Sans Cond Pro" panose="020B0506040000020004" pitchFamily="34" charset="0"/>
                        </a:rPr>
                        <a:t>Institutions from</a:t>
                      </a:r>
                      <a:r>
                        <a:rPr lang="en-IE" sz="2000" b="1" baseline="0" dirty="0">
                          <a:solidFill>
                            <a:srgbClr val="002060"/>
                          </a:solidFill>
                          <a:latin typeface="EC Square Sans Cond Pro" panose="020B0506040000020004" pitchFamily="34" charset="0"/>
                        </a:rPr>
                        <a:t> non-associated third countries</a:t>
                      </a:r>
                      <a:endParaRPr lang="en-US" sz="2000" b="1" dirty="0">
                        <a:solidFill>
                          <a:srgbClr val="002060"/>
                        </a:solidFill>
                        <a:latin typeface="EC Square Sans Cond Pro" panose="020B0506040000020004" pitchFamily="34" charset="0"/>
                      </a:endParaRPr>
                    </a:p>
                  </a:txBody>
                  <a:tcPr/>
                </a:tc>
                <a:extLst>
                  <a:ext uri="{0D108BD9-81ED-4DB2-BD59-A6C34878D82A}">
                    <a16:rowId xmlns:a16="http://schemas.microsoft.com/office/drawing/2014/main" val="831439535"/>
                  </a:ext>
                </a:extLst>
              </a:tr>
              <a:tr h="783082">
                <a:tc>
                  <a:txBody>
                    <a:bodyPr/>
                    <a:lstStyle/>
                    <a:p>
                      <a:r>
                        <a:rPr lang="en-IE" sz="2400" dirty="0">
                          <a:solidFill>
                            <a:srgbClr val="002060"/>
                          </a:solidFill>
                          <a:latin typeface="EC Square Sans Cond Pro" panose="020B0506040000020004" pitchFamily="34" charset="0"/>
                        </a:rPr>
                        <a:t>International credit mobility</a:t>
                      </a:r>
                    </a:p>
                    <a:p>
                      <a:r>
                        <a:rPr lang="en-IE" sz="2400" i="1" dirty="0">
                          <a:solidFill>
                            <a:srgbClr val="002060"/>
                          </a:solidFill>
                          <a:latin typeface="EC Square Sans Cond Pro" panose="020B0506040000020004" pitchFamily="34" charset="0"/>
                        </a:rPr>
                        <a:t>Application</a:t>
                      </a:r>
                      <a:r>
                        <a:rPr lang="en-IE" sz="2400" i="1" baseline="0" dirty="0">
                          <a:solidFill>
                            <a:srgbClr val="002060"/>
                          </a:solidFill>
                          <a:latin typeface="EC Square Sans Cond Pro" panose="020B0506040000020004" pitchFamily="34" charset="0"/>
                        </a:rPr>
                        <a:t>s to </a:t>
                      </a:r>
                      <a:r>
                        <a:rPr lang="en-IE" sz="2400" b="1" i="1" baseline="0" dirty="0">
                          <a:solidFill>
                            <a:srgbClr val="002060"/>
                          </a:solidFill>
                          <a:latin typeface="EC Square Sans Cond Pro" panose="020B0506040000020004" pitchFamily="34" charset="0"/>
                        </a:rPr>
                        <a:t>National Agencies</a:t>
                      </a:r>
                      <a:endParaRPr lang="en-US" sz="2400" b="1" i="1" dirty="0">
                        <a:solidFill>
                          <a:srgbClr val="002060"/>
                        </a:solidFill>
                        <a:latin typeface="EC Square Sans Cond Pro" panose="020B0506040000020004" pitchFamily="34" charset="0"/>
                      </a:endParaRPr>
                    </a:p>
                  </a:txBody>
                  <a:tcPr anchor="ctr"/>
                </a:tc>
                <a:tc>
                  <a:txBody>
                    <a:bodyPr/>
                    <a:lstStyle/>
                    <a:p>
                      <a:r>
                        <a:rPr lang="en-IE" sz="2400" dirty="0">
                          <a:solidFill>
                            <a:srgbClr val="002060"/>
                          </a:solidFill>
                          <a:latin typeface="EC Square Sans Cond Pro" panose="020B0506040000020004" pitchFamily="34" charset="0"/>
                        </a:rPr>
                        <a:t>Applicant</a:t>
                      </a:r>
                    </a:p>
                    <a:p>
                      <a:r>
                        <a:rPr lang="en-IE" sz="240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tc>
                <a:tc>
                  <a:txBody>
                    <a:bodyPr/>
                    <a:lstStyle/>
                    <a:p>
                      <a:r>
                        <a:rPr lang="en-IE" sz="240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tc>
                <a:extLst>
                  <a:ext uri="{0D108BD9-81ED-4DB2-BD59-A6C34878D82A}">
                    <a16:rowId xmlns:a16="http://schemas.microsoft.com/office/drawing/2014/main" val="24061261"/>
                  </a:ext>
                </a:extLst>
              </a:tr>
              <a:tr h="772224">
                <a:tc>
                  <a:txBody>
                    <a:bodyPr/>
                    <a:lstStyle/>
                    <a:p>
                      <a:r>
                        <a:rPr lang="en-IE" sz="2400" dirty="0">
                          <a:solidFill>
                            <a:srgbClr val="002060"/>
                          </a:solidFill>
                          <a:latin typeface="EC Square Sans Cond Pro" panose="020B0506040000020004" pitchFamily="34" charset="0"/>
                        </a:rPr>
                        <a:t>EMJM</a:t>
                      </a:r>
                      <a:r>
                        <a:rPr lang="en-IE" sz="2400" baseline="0" dirty="0">
                          <a:solidFill>
                            <a:srgbClr val="002060"/>
                          </a:solidFill>
                          <a:latin typeface="EC Square Sans Cond Pro" panose="020B0506040000020004" pitchFamily="34" charset="0"/>
                        </a:rPr>
                        <a:t> and EMDM</a:t>
                      </a:r>
                    </a:p>
                    <a:p>
                      <a:r>
                        <a:rPr lang="en-IE" sz="2400" i="1" baseline="0" dirty="0">
                          <a:solidFill>
                            <a:srgbClr val="002060"/>
                          </a:solidFill>
                          <a:latin typeface="EC Square Sans Cond Pro" panose="020B0506040000020004" pitchFamily="34" charset="0"/>
                        </a:rPr>
                        <a:t>Applications to </a:t>
                      </a:r>
                      <a:r>
                        <a:rPr lang="en-IE" sz="2400" b="1" i="1" baseline="0" dirty="0">
                          <a:solidFill>
                            <a:srgbClr val="002060"/>
                          </a:solidFill>
                          <a:latin typeface="EC Square Sans Cond Pro" panose="020B0506040000020004" pitchFamily="34" charset="0"/>
                        </a:rPr>
                        <a:t>EACEA</a:t>
                      </a:r>
                      <a:endParaRPr lang="en-US" sz="2400" b="1" i="1" dirty="0">
                        <a:solidFill>
                          <a:srgbClr val="002060"/>
                        </a:solidFill>
                        <a:latin typeface="EC Square Sans Cond Pro" panose="020B0506040000020004" pitchFamily="34" charset="0"/>
                      </a:endParaRPr>
                    </a:p>
                  </a:txBody>
                  <a:tcPr anchor="ctr">
                    <a:solidFill>
                      <a:schemeClr val="accent5">
                        <a:lumMod val="20000"/>
                        <a:lumOff val="80000"/>
                      </a:schemeClr>
                    </a:solidFill>
                  </a:tcP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solidFill>
                      <a:schemeClr val="accent5">
                        <a:lumMod val="20000"/>
                        <a:lumOff val="80000"/>
                      </a:schemeClr>
                    </a:solidFill>
                  </a:tcP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solidFill>
                      <a:schemeClr val="accent5">
                        <a:lumMod val="20000"/>
                        <a:lumOff val="80000"/>
                      </a:schemeClr>
                    </a:solidFill>
                  </a:tcPr>
                </a:tc>
                <a:extLst>
                  <a:ext uri="{0D108BD9-81ED-4DB2-BD59-A6C34878D82A}">
                    <a16:rowId xmlns:a16="http://schemas.microsoft.com/office/drawing/2014/main" val="3635687499"/>
                  </a:ext>
                </a:extLst>
              </a:tr>
              <a:tr h="1115434">
                <a:tc>
                  <a:txBody>
                    <a:bodyPr/>
                    <a:lstStyle/>
                    <a:p>
                      <a:r>
                        <a:rPr lang="en-IE" sz="2400" dirty="0">
                          <a:solidFill>
                            <a:srgbClr val="002060"/>
                          </a:solidFill>
                          <a:latin typeface="EC Square Sans Cond Pro" panose="020B0506040000020004" pitchFamily="34" charset="0"/>
                        </a:rPr>
                        <a:t>CBHE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400" i="1" baseline="0" dirty="0">
                          <a:solidFill>
                            <a:srgbClr val="002060"/>
                          </a:solidFill>
                          <a:latin typeface="EC Square Sans Cond Pro" panose="020B0506040000020004" pitchFamily="34" charset="0"/>
                        </a:rPr>
                        <a:t>Applications to </a:t>
                      </a:r>
                      <a:r>
                        <a:rPr lang="en-IE" sz="2400" b="1" i="1" baseline="0" dirty="0">
                          <a:solidFill>
                            <a:srgbClr val="002060"/>
                          </a:solidFill>
                          <a:latin typeface="EC Square Sans Cond Pro" panose="020B0506040000020004" pitchFamily="34" charset="0"/>
                        </a:rPr>
                        <a:t>EACEA</a:t>
                      </a:r>
                      <a:endParaRPr lang="en-US" sz="2400" b="1" i="1" dirty="0">
                        <a:solidFill>
                          <a:srgbClr val="002060"/>
                        </a:solidFill>
                        <a:latin typeface="EC Square Sans Cond Pro" panose="020B0506040000020004" pitchFamily="34" charset="0"/>
                      </a:endParaRPr>
                    </a:p>
                  </a:txBody>
                  <a:tcPr anchor="ct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(eligible regions)</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tc>
                <a:extLst>
                  <a:ext uri="{0D108BD9-81ED-4DB2-BD59-A6C34878D82A}">
                    <a16:rowId xmlns:a16="http://schemas.microsoft.com/office/drawing/2014/main" val="3189367733"/>
                  </a:ext>
                </a:extLst>
              </a:tr>
              <a:tr h="772224">
                <a:tc>
                  <a:txBody>
                    <a:bodyPr/>
                    <a:lstStyle/>
                    <a:p>
                      <a:r>
                        <a:rPr lang="en-IE" sz="2400" dirty="0">
                          <a:solidFill>
                            <a:srgbClr val="002060"/>
                          </a:solidFill>
                          <a:latin typeface="EC Square Sans Cond Pro" panose="020B0506040000020004" pitchFamily="34" charset="0"/>
                        </a:rPr>
                        <a:t>Jean Monnet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400" i="1" baseline="0" dirty="0">
                          <a:solidFill>
                            <a:srgbClr val="002060"/>
                          </a:solidFill>
                          <a:latin typeface="EC Square Sans Cond Pro" panose="020B0506040000020004" pitchFamily="34" charset="0"/>
                        </a:rPr>
                        <a:t>Applications to </a:t>
                      </a:r>
                      <a:r>
                        <a:rPr lang="en-IE" sz="2400" b="1" i="1" baseline="0" dirty="0">
                          <a:solidFill>
                            <a:srgbClr val="002060"/>
                          </a:solidFill>
                          <a:latin typeface="EC Square Sans Cond Pro" panose="020B0506040000020004" pitchFamily="34" charset="0"/>
                        </a:rPr>
                        <a:t>EACEA</a:t>
                      </a:r>
                      <a:endParaRPr lang="en-US" sz="2400" b="1" i="1" dirty="0">
                        <a:solidFill>
                          <a:srgbClr val="002060"/>
                        </a:solidFill>
                        <a:latin typeface="EC Square Sans Cond Pro" panose="020B0506040000020004" pitchFamily="34" charset="0"/>
                      </a:endParaRPr>
                    </a:p>
                  </a:txBody>
                  <a:tcPr anchor="ctr">
                    <a:solidFill>
                      <a:schemeClr val="accent5">
                        <a:lumMod val="20000"/>
                        <a:lumOff val="80000"/>
                      </a:schemeClr>
                    </a:solidFill>
                  </a:tcP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solidFill>
                      <a:schemeClr val="accent5">
                        <a:lumMod val="20000"/>
                        <a:lumOff val="80000"/>
                      </a:schemeClr>
                    </a:solidFill>
                  </a:tcP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nchor="ctr">
                    <a:solidFill>
                      <a:schemeClr val="accent5">
                        <a:lumMod val="20000"/>
                        <a:lumOff val="80000"/>
                      </a:schemeClr>
                    </a:solidFill>
                  </a:tcPr>
                </a:tc>
                <a:extLst>
                  <a:ext uri="{0D108BD9-81ED-4DB2-BD59-A6C34878D82A}">
                    <a16:rowId xmlns:a16="http://schemas.microsoft.com/office/drawing/2014/main" val="481571087"/>
                  </a:ext>
                </a:extLst>
              </a:tr>
              <a:tr h="1043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002060"/>
                          </a:solidFill>
                          <a:latin typeface="EC Square Sans Cond Pro" panose="020B0506040000020004" pitchFamily="34" charset="0"/>
                        </a:rPr>
                        <a:t>Virtual Exchanges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400" i="1" baseline="0" dirty="0">
                          <a:solidFill>
                            <a:srgbClr val="002060"/>
                          </a:solidFill>
                          <a:latin typeface="EC Square Sans Cond Pro" panose="020B0506040000020004" pitchFamily="34" charset="0"/>
                        </a:rPr>
                        <a:t>Applications to </a:t>
                      </a:r>
                      <a:r>
                        <a:rPr lang="en-IE" sz="2400" b="1" i="1" baseline="0" dirty="0">
                          <a:solidFill>
                            <a:srgbClr val="002060"/>
                          </a:solidFill>
                          <a:latin typeface="EC Square Sans Cond Pro" panose="020B0506040000020004" pitchFamily="34" charset="0"/>
                        </a:rPr>
                        <a:t>EACEA</a:t>
                      </a:r>
                      <a:endParaRPr lang="en-US" sz="2400" b="1" i="1" dirty="0">
                        <a:solidFill>
                          <a:srgbClr val="002060"/>
                        </a:solidFill>
                        <a:latin typeface="EC Square Sans Cond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dirty="0">
                        <a:solidFill>
                          <a:srgbClr val="002060"/>
                        </a:solidFill>
                        <a:latin typeface="EC Square Sans Cond Pro" panose="020B0506040000020004" pitchFamily="34" charset="0"/>
                      </a:endParaRPr>
                    </a:p>
                  </a:txBody>
                  <a:tcPr>
                    <a:solidFill>
                      <a:schemeClr val="accent5">
                        <a:lumMod val="20000"/>
                        <a:lumOff val="80000"/>
                      </a:schemeClr>
                    </a:solidFill>
                  </a:tcPr>
                </a:tc>
                <a:tc>
                  <a:txBody>
                    <a:bodyPr/>
                    <a:lstStyle/>
                    <a:p>
                      <a:r>
                        <a:rPr lang="en-IE" sz="2400" dirty="0">
                          <a:solidFill>
                            <a:srgbClr val="002060"/>
                          </a:solidFill>
                          <a:latin typeface="EC Square Sans Cond Pro" panose="020B0506040000020004" pitchFamily="34" charset="0"/>
                        </a:rPr>
                        <a:t>Applicant</a:t>
                      </a:r>
                      <a:r>
                        <a:rPr lang="en-IE" sz="2400" baseline="0" dirty="0">
                          <a:solidFill>
                            <a:srgbClr val="002060"/>
                          </a:solidFill>
                          <a:latin typeface="EC Square Sans Cond Pro" panose="020B0506040000020004" pitchFamily="34" charset="0"/>
                        </a:rPr>
                        <a:t> </a:t>
                      </a:r>
                    </a:p>
                    <a:p>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aseline="0" dirty="0">
                          <a:solidFill>
                            <a:srgbClr val="002060"/>
                          </a:solidFill>
                          <a:latin typeface="EC Square Sans Cond Pro" panose="020B0506040000020004" pitchFamily="34" charset="0"/>
                        </a:rPr>
                        <a:t>Partner</a:t>
                      </a:r>
                      <a:endParaRPr lang="en-US" sz="2400" dirty="0">
                        <a:solidFill>
                          <a:srgbClr val="002060"/>
                        </a:solidFill>
                        <a:latin typeface="EC Square Sans Cond Pro" panose="020B0506040000020004" pitchFamily="34" charset="0"/>
                      </a:endParaRPr>
                    </a:p>
                  </a:txBody>
                  <a:tcPr>
                    <a:solidFill>
                      <a:schemeClr val="accent5">
                        <a:lumMod val="20000"/>
                        <a:lumOff val="80000"/>
                      </a:schemeClr>
                    </a:solidFill>
                  </a:tcPr>
                </a:tc>
                <a:extLst>
                  <a:ext uri="{0D108BD9-81ED-4DB2-BD59-A6C34878D82A}">
                    <a16:rowId xmlns:a16="http://schemas.microsoft.com/office/drawing/2014/main" val="1560889399"/>
                  </a:ext>
                </a:extLst>
              </a:tr>
            </a:tbl>
          </a:graphicData>
        </a:graphic>
      </p:graphicFrame>
    </p:spTree>
    <p:extLst>
      <p:ext uri="{BB962C8B-B14F-4D97-AF65-F5344CB8AC3E}">
        <p14:creationId xmlns:p14="http://schemas.microsoft.com/office/powerpoint/2010/main" val="40899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49186" y="340685"/>
            <a:ext cx="7316628" cy="682358"/>
          </a:xfrm>
        </p:spPr>
        <p:txBody>
          <a:bodyPr/>
          <a:lstStyle/>
          <a:p>
            <a:r>
              <a:rPr lang="en-IE" dirty="0">
                <a:latin typeface="EC Square Sans Cond Pro" panose="020B0506040000020004" pitchFamily="34" charset="0"/>
              </a:rPr>
              <a:t>Re-cap: when to apply for what?</a:t>
            </a:r>
            <a:endParaRPr lang="en-US" dirty="0">
              <a:latin typeface="EC Square Sans Cond Pro" panose="020B05060400000200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012587515"/>
              </p:ext>
            </p:extLst>
          </p:nvPr>
        </p:nvGraphicFramePr>
        <p:xfrm>
          <a:off x="949186" y="1167897"/>
          <a:ext cx="10293627" cy="5526879"/>
        </p:xfrm>
        <a:graphic>
          <a:graphicData uri="http://schemas.openxmlformats.org/drawingml/2006/table">
            <a:tbl>
              <a:tblPr firstRow="1" bandRow="1">
                <a:tableStyleId>{5A111915-BE36-4E01-A7E5-04B1672EAD32}</a:tableStyleId>
              </a:tblPr>
              <a:tblGrid>
                <a:gridCol w="3650312">
                  <a:extLst>
                    <a:ext uri="{9D8B030D-6E8A-4147-A177-3AD203B41FA5}">
                      <a16:colId xmlns:a16="http://schemas.microsoft.com/office/drawing/2014/main" val="4171382962"/>
                    </a:ext>
                  </a:extLst>
                </a:gridCol>
                <a:gridCol w="2926080">
                  <a:extLst>
                    <a:ext uri="{9D8B030D-6E8A-4147-A177-3AD203B41FA5}">
                      <a16:colId xmlns:a16="http://schemas.microsoft.com/office/drawing/2014/main" val="2705558577"/>
                    </a:ext>
                  </a:extLst>
                </a:gridCol>
                <a:gridCol w="3717235">
                  <a:extLst>
                    <a:ext uri="{9D8B030D-6E8A-4147-A177-3AD203B41FA5}">
                      <a16:colId xmlns:a16="http://schemas.microsoft.com/office/drawing/2014/main" val="1787947099"/>
                    </a:ext>
                  </a:extLst>
                </a:gridCol>
              </a:tblGrid>
              <a:tr h="721340">
                <a:tc>
                  <a:txBody>
                    <a:bodyPr/>
                    <a:lstStyle/>
                    <a:p>
                      <a:pPr algn="l"/>
                      <a:r>
                        <a:rPr lang="en-IE" sz="2000" b="1" dirty="0">
                          <a:solidFill>
                            <a:srgbClr val="002060"/>
                          </a:solidFill>
                          <a:latin typeface="EC Square Sans Cond Pro" panose="020B0506040000020004" pitchFamily="34" charset="0"/>
                        </a:rPr>
                        <a:t>Action </a:t>
                      </a:r>
                      <a:endParaRPr lang="en-US" sz="2000" b="1" dirty="0">
                        <a:solidFill>
                          <a:srgbClr val="002060"/>
                        </a:solidFill>
                        <a:latin typeface="EC Square Sans Cond Pro" panose="020B0506040000020004" pitchFamily="34" charset="0"/>
                      </a:endParaRPr>
                    </a:p>
                  </a:txBody>
                  <a:tcPr anchor="ctr"/>
                </a:tc>
                <a:tc>
                  <a:txBody>
                    <a:bodyPr/>
                    <a:lstStyle/>
                    <a:p>
                      <a:pPr algn="l"/>
                      <a:r>
                        <a:rPr lang="en-IE" sz="2000" b="1" dirty="0">
                          <a:solidFill>
                            <a:srgbClr val="002060"/>
                          </a:solidFill>
                          <a:latin typeface="EC Square Sans Cond Pro" panose="020B0506040000020004" pitchFamily="34" charset="0"/>
                        </a:rPr>
                        <a:t>Deadline for submission of applications</a:t>
                      </a:r>
                      <a:endParaRPr lang="en-US" sz="2000" b="1" dirty="0">
                        <a:solidFill>
                          <a:srgbClr val="002060"/>
                        </a:solidFill>
                        <a:latin typeface="EC Square Sans Cond Pro" panose="020B0506040000020004" pitchFamily="34" charset="0"/>
                      </a:endParaRPr>
                    </a:p>
                  </a:txBody>
                  <a:tcPr anchor="ctr"/>
                </a:tc>
                <a:tc>
                  <a:txBody>
                    <a:bodyPr/>
                    <a:lstStyle/>
                    <a:p>
                      <a:pPr algn="l"/>
                      <a:r>
                        <a:rPr lang="en-IE" sz="2000" b="1" dirty="0">
                          <a:solidFill>
                            <a:srgbClr val="002060"/>
                          </a:solidFill>
                          <a:latin typeface="EC Square Sans Cond Pro" panose="020B0506040000020004" pitchFamily="34" charset="0"/>
                        </a:rPr>
                        <a:t>Budget (approx.)</a:t>
                      </a:r>
                      <a:endParaRPr lang="en-US" sz="2000" b="1" dirty="0">
                        <a:solidFill>
                          <a:srgbClr val="002060"/>
                        </a:solidFill>
                        <a:latin typeface="EC Square Sans Cond Pro" panose="020B0506040000020004" pitchFamily="34" charset="0"/>
                      </a:endParaRPr>
                    </a:p>
                  </a:txBody>
                  <a:tcPr anchor="ctr"/>
                </a:tc>
                <a:extLst>
                  <a:ext uri="{0D108BD9-81ED-4DB2-BD59-A6C34878D82A}">
                    <a16:rowId xmlns:a16="http://schemas.microsoft.com/office/drawing/2014/main" val="831439535"/>
                  </a:ext>
                </a:extLst>
              </a:tr>
              <a:tr h="1034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rgbClr val="002060"/>
                          </a:solidFill>
                          <a:latin typeface="EC Square Sans Cond Pro" panose="020B0506040000020004" pitchFamily="34" charset="0"/>
                        </a:rPr>
                        <a:t>Erasmus</a:t>
                      </a:r>
                      <a:r>
                        <a:rPr lang="en-IE" sz="2000" baseline="0" dirty="0">
                          <a:solidFill>
                            <a:srgbClr val="002060"/>
                          </a:solidFill>
                          <a:latin typeface="EC Square Sans Cond Pro" panose="020B0506040000020004" pitchFamily="34" charset="0"/>
                        </a:rPr>
                        <a:t> Mundus Joint Masters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000" baseline="0" dirty="0">
                          <a:solidFill>
                            <a:srgbClr val="002060"/>
                          </a:solidFill>
                          <a:latin typeface="EC Square Sans Cond Pro" panose="020B0506040000020004" pitchFamily="34" charset="0"/>
                        </a:rPr>
                        <a:t>Erasmus Mundus Design Measures</a:t>
                      </a:r>
                    </a:p>
                  </a:txBody>
                  <a:tcPr anchor="ctr"/>
                </a:tc>
                <a:tc>
                  <a:txBody>
                    <a:bodyPr/>
                    <a:lstStyle/>
                    <a:p>
                      <a:r>
                        <a:rPr lang="en-US" sz="2000" b="1" dirty="0">
                          <a:solidFill>
                            <a:srgbClr val="002060"/>
                          </a:solidFill>
                          <a:latin typeface="EC Square Sans Cond Pro" panose="020B0506040000020004" pitchFamily="34" charset="0"/>
                        </a:rPr>
                        <a:t>16 February 2022</a:t>
                      </a:r>
                      <a:br>
                        <a:rPr lang="en-US" sz="2000" b="1" dirty="0">
                          <a:solidFill>
                            <a:srgbClr val="002060"/>
                          </a:solidFill>
                          <a:latin typeface="EC Square Sans Cond Pro" panose="020B0506040000020004" pitchFamily="34" charset="0"/>
                        </a:rPr>
                      </a:br>
                      <a:endParaRPr lang="en-US" sz="2000" b="1" dirty="0">
                        <a:solidFill>
                          <a:srgbClr val="002060"/>
                        </a:solidFill>
                        <a:latin typeface="EC Square Sans Cond Pro" panose="020B0506040000020004" pitchFamily="34" charset="0"/>
                      </a:endParaRPr>
                    </a:p>
                  </a:txBody>
                  <a:tcPr anchor="ctr"/>
                </a:tc>
                <a:tc>
                  <a:txBody>
                    <a:bodyPr/>
                    <a:lstStyle/>
                    <a:p>
                      <a:r>
                        <a:rPr lang="en-IE" sz="1800" dirty="0">
                          <a:solidFill>
                            <a:schemeClr val="tx1"/>
                          </a:solidFill>
                          <a:latin typeface="EC Square Sans Cond Pro" panose="020B0506040000020004" pitchFamily="34" charset="0"/>
                        </a:rPr>
                        <a:t>110m EUR (H2)</a:t>
                      </a:r>
                      <a:r>
                        <a:rPr lang="en-IE" sz="1800" baseline="0" dirty="0">
                          <a:solidFill>
                            <a:schemeClr val="tx1"/>
                          </a:solidFill>
                          <a:latin typeface="EC Square Sans Cond Pro" panose="020B0506040000020004" pitchFamily="34" charset="0"/>
                        </a:rPr>
                        <a:t> + 25m EUR (H6)</a:t>
                      </a:r>
                      <a:endParaRPr lang="en-IE" sz="1800" dirty="0">
                        <a:solidFill>
                          <a:schemeClr val="tx1"/>
                        </a:solidFill>
                        <a:latin typeface="EC Square Sans Cond Pro" panose="020B0506040000020004" pitchFamily="34" charset="0"/>
                      </a:endParaRPr>
                    </a:p>
                    <a:p>
                      <a:r>
                        <a:rPr lang="en-IE" sz="1800" dirty="0">
                          <a:solidFill>
                            <a:schemeClr val="tx1"/>
                          </a:solidFill>
                          <a:latin typeface="EC Square Sans Cond Pro" panose="020B0506040000020004" pitchFamily="34" charset="0"/>
                        </a:rPr>
                        <a:t>~</a:t>
                      </a:r>
                      <a:r>
                        <a:rPr lang="en-IE" sz="1800" baseline="0" dirty="0">
                          <a:solidFill>
                            <a:schemeClr val="tx1"/>
                          </a:solidFill>
                          <a:latin typeface="EC Square Sans Cond Pro" panose="020B0506040000020004" pitchFamily="34" charset="0"/>
                        </a:rPr>
                        <a:t> 27 EMJM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chemeClr val="tx1"/>
                          </a:solidFill>
                          <a:latin typeface="EC Square Sans Cond Pro" panose="020B0506040000020004" pitchFamily="34" charset="0"/>
                        </a:rPr>
                        <a:t>~ 55 EMDM</a:t>
                      </a:r>
                      <a:r>
                        <a:rPr lang="en-IE" sz="1800" baseline="0" dirty="0">
                          <a:solidFill>
                            <a:schemeClr val="tx1"/>
                          </a:solidFill>
                          <a:latin typeface="EC Square Sans Cond Pro" panose="020B0506040000020004" pitchFamily="34" charset="0"/>
                        </a:rPr>
                        <a:t> </a:t>
                      </a:r>
                      <a:r>
                        <a:rPr lang="en-IE" sz="1800" dirty="0">
                          <a:solidFill>
                            <a:schemeClr val="tx1"/>
                          </a:solidFill>
                          <a:latin typeface="EC Square Sans Cond Pro" panose="020B0506040000020004" pitchFamily="34" charset="0"/>
                        </a:rPr>
                        <a:t>projects</a:t>
                      </a:r>
                      <a:endParaRPr lang="en-US" sz="180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3350612166"/>
                  </a:ext>
                </a:extLst>
              </a:tr>
              <a:tr h="764117">
                <a:tc>
                  <a:txBody>
                    <a:bodyPr/>
                    <a:lstStyle/>
                    <a:p>
                      <a:r>
                        <a:rPr lang="en-IE" sz="2000" dirty="0">
                          <a:solidFill>
                            <a:srgbClr val="002060"/>
                          </a:solidFill>
                          <a:latin typeface="EC Square Sans Cond Pro" panose="020B0506040000020004" pitchFamily="34" charset="0"/>
                        </a:rPr>
                        <a:t>Capacity</a:t>
                      </a:r>
                      <a:r>
                        <a:rPr lang="en-IE" sz="2000" baseline="0" dirty="0">
                          <a:solidFill>
                            <a:srgbClr val="002060"/>
                          </a:solidFill>
                          <a:latin typeface="EC Square Sans Cond Pro" panose="020B0506040000020004" pitchFamily="34" charset="0"/>
                        </a:rPr>
                        <a:t> Building for Higher education</a:t>
                      </a:r>
                      <a:endParaRPr lang="en-IE" sz="2000" dirty="0">
                        <a:solidFill>
                          <a:srgbClr val="002060"/>
                        </a:solidFill>
                        <a:latin typeface="EC Square Sans Cond Pro" panose="020B05060400000200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EC Square Sans Cond Pro" panose="020B0506040000020004" pitchFamily="34" charset="0"/>
                        </a:rPr>
                        <a:t>17 February 2022 </a:t>
                      </a:r>
                    </a:p>
                  </a:txBody>
                  <a:tcPr anchor="ctr"/>
                </a:tc>
                <a:tc>
                  <a:txBody>
                    <a:bodyPr/>
                    <a:lstStyle/>
                    <a:p>
                      <a:r>
                        <a:rPr lang="en-IE" sz="1800" dirty="0">
                          <a:solidFill>
                            <a:schemeClr val="tx1"/>
                          </a:solidFill>
                          <a:latin typeface="EC Square Sans Cond Pro" panose="020B0506040000020004" pitchFamily="34" charset="0"/>
                        </a:rPr>
                        <a:t>103m</a:t>
                      </a:r>
                      <a:r>
                        <a:rPr lang="en-IE" sz="1800" baseline="0" dirty="0">
                          <a:solidFill>
                            <a:schemeClr val="tx1"/>
                          </a:solidFill>
                          <a:latin typeface="EC Square Sans Cond Pro" panose="020B0506040000020004" pitchFamily="34" charset="0"/>
                        </a:rPr>
                        <a:t> EUR</a:t>
                      </a:r>
                      <a:endParaRPr lang="en-US" sz="180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913855931"/>
                  </a:ext>
                </a:extLst>
              </a:tr>
              <a:tr h="764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rgbClr val="002060"/>
                          </a:solidFill>
                          <a:latin typeface="EC Square Sans Cond Pro" panose="020B0506040000020004" pitchFamily="34" charset="0"/>
                        </a:rPr>
                        <a:t>Virtual Exchanges</a:t>
                      </a:r>
                    </a:p>
                  </a:txBody>
                  <a:tcPr anchor="ctr"/>
                </a:tc>
                <a:tc>
                  <a:txBody>
                    <a:bodyPr/>
                    <a:lstStyle/>
                    <a:p>
                      <a:r>
                        <a:rPr lang="en-US" sz="2000" b="1" dirty="0">
                          <a:solidFill>
                            <a:srgbClr val="002060"/>
                          </a:solidFill>
                          <a:latin typeface="EC Square Sans Cond Pro" panose="020B0506040000020004" pitchFamily="34" charset="0"/>
                        </a:rPr>
                        <a:t>22 February/ 20 September 2022</a:t>
                      </a:r>
                    </a:p>
                  </a:txBody>
                  <a:tcPr anchor="ctr"/>
                </a:tc>
                <a:tc>
                  <a:txBody>
                    <a:bodyPr/>
                    <a:lstStyle/>
                    <a:p>
                      <a:endParaRPr lang="en-US" sz="180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1305546428"/>
                  </a:ext>
                </a:extLst>
              </a:tr>
              <a:tr h="532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rgbClr val="002060"/>
                          </a:solidFill>
                          <a:latin typeface="EC Square Sans Cond Pro" panose="020B0506040000020004" pitchFamily="34" charset="0"/>
                        </a:rPr>
                        <a:t>International credit mobility</a:t>
                      </a:r>
                    </a:p>
                  </a:txBody>
                  <a:tcPr anchor="ctr"/>
                </a:tc>
                <a:tc>
                  <a:txBody>
                    <a:bodyPr/>
                    <a:lstStyle/>
                    <a:p>
                      <a:r>
                        <a:rPr lang="en-US" sz="2000" b="1" dirty="0">
                          <a:solidFill>
                            <a:srgbClr val="002060"/>
                          </a:solidFill>
                          <a:latin typeface="EC Square Sans Cond Pro" panose="020B0506040000020004" pitchFamily="34" charset="0"/>
                        </a:rPr>
                        <a:t>23 February 2022</a:t>
                      </a:r>
                    </a:p>
                  </a:txBody>
                  <a:tcPr anchor="ctr"/>
                </a:tc>
                <a:tc>
                  <a:txBody>
                    <a:bodyPr/>
                    <a:lstStyle/>
                    <a:p>
                      <a:r>
                        <a:rPr lang="en-IE" sz="1800" dirty="0">
                          <a:solidFill>
                            <a:schemeClr val="tx1"/>
                          </a:solidFill>
                          <a:latin typeface="EC Square Sans Cond Pro" panose="020B0506040000020004" pitchFamily="34" charset="0"/>
                        </a:rPr>
                        <a:t>194m</a:t>
                      </a:r>
                      <a:r>
                        <a:rPr lang="en-IE" sz="1800" baseline="0" dirty="0">
                          <a:solidFill>
                            <a:schemeClr val="tx1"/>
                          </a:solidFill>
                          <a:latin typeface="EC Square Sans Cond Pro" panose="020B0506040000020004" pitchFamily="34" charset="0"/>
                        </a:rPr>
                        <a:t> EUR</a:t>
                      </a:r>
                      <a:endParaRPr lang="en-US" sz="180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2130990356"/>
                  </a:ext>
                </a:extLst>
              </a:tr>
              <a:tr h="972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rgbClr val="002060"/>
                          </a:solidFill>
                          <a:latin typeface="EC Square Sans Cond Pro" panose="020B0506040000020004" pitchFamily="34" charset="0"/>
                        </a:rPr>
                        <a:t>Jean Monnet activities</a:t>
                      </a:r>
                    </a:p>
                  </a:txBody>
                  <a:tcPr anchor="ctr"/>
                </a:tc>
                <a:tc>
                  <a:txBody>
                    <a:bodyPr/>
                    <a:lstStyle/>
                    <a:p>
                      <a:r>
                        <a:rPr lang="en-IE" sz="2000" b="1" dirty="0">
                          <a:solidFill>
                            <a:srgbClr val="002060"/>
                          </a:solidFill>
                          <a:latin typeface="EC Square Sans Cond Pro" panose="020B0506040000020004" pitchFamily="34" charset="0"/>
                        </a:rPr>
                        <a:t>1 March 2022</a:t>
                      </a:r>
                      <a:endParaRPr lang="en-US" sz="2000" b="1" dirty="0">
                        <a:solidFill>
                          <a:srgbClr val="002060"/>
                        </a:solidFill>
                        <a:latin typeface="EC Square Sans Cond Pro" panose="020B0506040000020004" pitchFamily="34" charset="0"/>
                      </a:endParaRPr>
                    </a:p>
                  </a:txBody>
                  <a:tcPr anchor="ctr"/>
                </a:tc>
                <a:tc>
                  <a:txBody>
                    <a:bodyPr/>
                    <a:lstStyle/>
                    <a:p>
                      <a:r>
                        <a:rPr lang="en-IE" sz="1400" dirty="0">
                          <a:solidFill>
                            <a:schemeClr val="tx1"/>
                          </a:solidFill>
                          <a:latin typeface="EC Square Sans Cond Pro" panose="020B0506040000020004" pitchFamily="34" charset="0"/>
                        </a:rPr>
                        <a:t>~19m EUR (JM</a:t>
                      </a:r>
                      <a:r>
                        <a:rPr lang="en-IE" sz="1400" baseline="0" dirty="0">
                          <a:solidFill>
                            <a:schemeClr val="tx1"/>
                          </a:solidFill>
                          <a:latin typeface="EC Square Sans Cond Pro" panose="020B0506040000020004" pitchFamily="34" charset="0"/>
                        </a:rPr>
                        <a:t> in the field of HE + JM policy debate i</a:t>
                      </a:r>
                      <a:r>
                        <a:rPr lang="en-IE" sz="1400" dirty="0">
                          <a:solidFill>
                            <a:schemeClr val="tx1"/>
                          </a:solidFill>
                          <a:latin typeface="EC Square Sans Cond Pro" panose="020B0506040000020004" pitchFamily="34" charset="0"/>
                        </a:rPr>
                        <a:t>ncl.</a:t>
                      </a:r>
                      <a:r>
                        <a:rPr lang="en-IE" sz="1400" baseline="0" dirty="0">
                          <a:solidFill>
                            <a:schemeClr val="tx1"/>
                          </a:solidFill>
                          <a:latin typeface="EC Square Sans Cond Pro" panose="020B0506040000020004" pitchFamily="34" charset="0"/>
                        </a:rPr>
                        <a:t> </a:t>
                      </a:r>
                      <a:r>
                        <a:rPr lang="en-US" sz="1400" b="0" kern="1200" dirty="0">
                          <a:solidFill>
                            <a:schemeClr val="tx1"/>
                          </a:solidFill>
                          <a:effectLst/>
                          <a:latin typeface="EC Square Sans Cond Pro" panose="020B0506040000020004" pitchFamily="34" charset="0"/>
                          <a:ea typeface="+mn-ea"/>
                          <a:cs typeface="+mn-cs"/>
                        </a:rPr>
                        <a:t>for other levels of education and training not open to</a:t>
                      </a:r>
                      <a:r>
                        <a:rPr lang="en-US" sz="1400" b="0" kern="1200" baseline="0" dirty="0">
                          <a:solidFill>
                            <a:schemeClr val="tx1"/>
                          </a:solidFill>
                          <a:effectLst/>
                          <a:latin typeface="EC Square Sans Cond Pro" panose="020B0506040000020004" pitchFamily="34" charset="0"/>
                          <a:ea typeface="+mn-ea"/>
                          <a:cs typeface="+mn-cs"/>
                        </a:rPr>
                        <a:t> non-associated third countries</a:t>
                      </a:r>
                      <a:r>
                        <a:rPr lang="en-US" sz="1400" b="0" kern="1200" dirty="0">
                          <a:solidFill>
                            <a:schemeClr val="tx1"/>
                          </a:solidFill>
                          <a:effectLst/>
                          <a:latin typeface="EC Square Sans Cond Pro" panose="020B0506040000020004" pitchFamily="34" charset="0"/>
                          <a:ea typeface="+mn-ea"/>
                          <a:cs typeface="+mn-cs"/>
                        </a:rPr>
                        <a:t>) </a:t>
                      </a:r>
                      <a:endParaRPr lang="en-US" sz="1400" b="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3635687499"/>
                  </a:ext>
                </a:extLst>
              </a:tr>
              <a:tr h="737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rgbClr val="002060"/>
                          </a:solidFill>
                          <a:latin typeface="EC Square Sans Cond Pro" panose="020B0506040000020004" pitchFamily="34" charset="0"/>
                        </a:rPr>
                        <a:t>Capacity Building in VET</a:t>
                      </a:r>
                    </a:p>
                  </a:txBody>
                  <a:tcPr anchor="ctr"/>
                </a:tc>
                <a:tc>
                  <a:txBody>
                    <a:bodyPr/>
                    <a:lstStyle/>
                    <a:p>
                      <a:r>
                        <a:rPr lang="en-US" sz="2000" b="1" dirty="0">
                          <a:solidFill>
                            <a:srgbClr val="002060"/>
                          </a:solidFill>
                          <a:latin typeface="EC Square Sans Cond Pro" panose="020B0506040000020004" pitchFamily="34" charset="0"/>
                        </a:rPr>
                        <a:t>31 March 2022</a:t>
                      </a:r>
                    </a:p>
                  </a:txBody>
                  <a:tcPr anchor="ctr"/>
                </a:tc>
                <a:tc>
                  <a:txBody>
                    <a:bodyPr/>
                    <a:lstStyle/>
                    <a:p>
                      <a:endParaRPr lang="en-US" sz="1800" b="0" dirty="0">
                        <a:solidFill>
                          <a:schemeClr val="tx1"/>
                        </a:solidFill>
                        <a:latin typeface="EC Square Sans Cond Pro" panose="020B0506040000020004" pitchFamily="34" charset="0"/>
                      </a:endParaRPr>
                    </a:p>
                  </a:txBody>
                  <a:tcPr anchor="ctr"/>
                </a:tc>
                <a:extLst>
                  <a:ext uri="{0D108BD9-81ED-4DB2-BD59-A6C34878D82A}">
                    <a16:rowId xmlns:a16="http://schemas.microsoft.com/office/drawing/2014/main" val="3662713087"/>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84" y="140289"/>
            <a:ext cx="1335551" cy="1467497"/>
          </a:xfrm>
          <a:prstGeom prst="rect">
            <a:avLst/>
          </a:prstGeom>
        </p:spPr>
      </p:pic>
    </p:spTree>
    <p:extLst>
      <p:ext uri="{BB962C8B-B14F-4D97-AF65-F5344CB8AC3E}">
        <p14:creationId xmlns:p14="http://schemas.microsoft.com/office/powerpoint/2010/main" val="369212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9992" y="1029832"/>
            <a:ext cx="11247330" cy="5613779"/>
          </a:xfrm>
        </p:spPr>
        <p:txBody>
          <a:bodyPr/>
          <a:lstStyle/>
          <a:p>
            <a:pPr>
              <a:spcAft>
                <a:spcPts val="0"/>
              </a:spcAft>
            </a:pPr>
            <a:r>
              <a:rPr lang="en-US" dirty="0">
                <a:solidFill>
                  <a:srgbClr val="002060"/>
                </a:solidFill>
                <a:latin typeface="EC Square Sans Cond Pro" panose="020B0506040000020004" pitchFamily="34" charset="0"/>
              </a:rPr>
              <a:t>Multilateral partnerships between organisations active in vocational education &amp; training</a:t>
            </a:r>
          </a:p>
          <a:p>
            <a:pPr>
              <a:spcAft>
                <a:spcPts val="0"/>
              </a:spcAft>
            </a:pPr>
            <a:r>
              <a:rPr lang="en-US" dirty="0">
                <a:solidFill>
                  <a:srgbClr val="002060"/>
                </a:solidFill>
                <a:latin typeface="EC Square Sans Cond Pro" panose="020B0506040000020004" pitchFamily="34" charset="0"/>
              </a:rPr>
              <a:t>Build links and networks, increase capacities and skills, develop new </a:t>
            </a:r>
            <a:r>
              <a:rPr lang="en-US" dirty="0" err="1">
                <a:solidFill>
                  <a:srgbClr val="002060"/>
                </a:solidFill>
                <a:latin typeface="EC Square Sans Cond Pro" panose="020B0506040000020004" pitchFamily="34" charset="0"/>
              </a:rPr>
              <a:t>programmes</a:t>
            </a:r>
            <a:r>
              <a:rPr lang="en-US" dirty="0">
                <a:solidFill>
                  <a:srgbClr val="002060"/>
                </a:solidFill>
                <a:latin typeface="EC Square Sans Cond Pro" panose="020B0506040000020004" pitchFamily="34" charset="0"/>
              </a:rPr>
              <a:t> and courses</a:t>
            </a:r>
          </a:p>
          <a:p>
            <a:pPr>
              <a:spcAft>
                <a:spcPts val="600"/>
              </a:spcAft>
            </a:pPr>
            <a:r>
              <a:rPr lang="en-US" dirty="0">
                <a:solidFill>
                  <a:srgbClr val="002060"/>
                </a:solidFill>
                <a:latin typeface="EC Square Sans Cond Pro" panose="020B0506040000020004" pitchFamily="34" charset="0"/>
              </a:rPr>
              <a:t>Partnership of at least </a:t>
            </a:r>
            <a:r>
              <a:rPr lang="en-US" b="1" dirty="0">
                <a:solidFill>
                  <a:srgbClr val="002060"/>
                </a:solidFill>
                <a:latin typeface="EC Square Sans Cond Pro" panose="020B0506040000020004" pitchFamily="34" charset="0"/>
              </a:rPr>
              <a:t>four partners from min three countries</a:t>
            </a:r>
            <a:r>
              <a:rPr lang="en-US" dirty="0">
                <a:solidFill>
                  <a:srgbClr val="002060"/>
                </a:solidFill>
                <a:latin typeface="EC Square Sans Cond Pro" panose="020B0506040000020004" pitchFamily="34" charset="0"/>
              </a:rPr>
              <a:t>, including at least one third country</a:t>
            </a:r>
          </a:p>
          <a:p>
            <a:pPr>
              <a:spcAft>
                <a:spcPts val="600"/>
              </a:spcAft>
            </a:pPr>
            <a:r>
              <a:rPr lang="en-US" dirty="0">
                <a:solidFill>
                  <a:srgbClr val="002060"/>
                </a:solidFill>
                <a:latin typeface="EC Square Sans Cond Pro" panose="020B0506040000020004" pitchFamily="34" charset="0"/>
              </a:rPr>
              <a:t>Regions involved (priorities differ per region)                 Duration: </a:t>
            </a:r>
            <a:r>
              <a:rPr lang="en-US" b="1" dirty="0">
                <a:solidFill>
                  <a:srgbClr val="002060"/>
                </a:solidFill>
                <a:latin typeface="EC Square Sans Cond Pro" panose="020B0506040000020004" pitchFamily="34" charset="0"/>
              </a:rPr>
              <a:t>12, 24 or 36 months</a:t>
            </a:r>
          </a:p>
          <a:p>
            <a:pPr lvl="1">
              <a:spcBef>
                <a:spcPts val="0"/>
              </a:spcBef>
              <a:spcAft>
                <a:spcPts val="0"/>
              </a:spcAft>
            </a:pPr>
            <a:r>
              <a:rPr lang="en-US" dirty="0">
                <a:solidFill>
                  <a:srgbClr val="002060"/>
                </a:solidFill>
                <a:latin typeface="EC Square Sans Cond Pro" panose="020B0506040000020004" pitchFamily="34" charset="0"/>
              </a:rPr>
              <a:t>Western Balkans 					         </a:t>
            </a:r>
            <a:r>
              <a:rPr lang="en-US" b="1" dirty="0">
                <a:solidFill>
                  <a:srgbClr val="002060"/>
                </a:solidFill>
                <a:latin typeface="EC Square Sans Cond Pro" panose="020B0506040000020004" pitchFamily="34" charset="0"/>
              </a:rPr>
              <a:t>Min. 100 000 EUR   Max. 400 000 EUR</a:t>
            </a:r>
          </a:p>
          <a:p>
            <a:pPr lvl="1">
              <a:spcBef>
                <a:spcPts val="0"/>
              </a:spcBef>
              <a:spcAft>
                <a:spcPts val="0"/>
              </a:spcAft>
            </a:pPr>
            <a:r>
              <a:rPr lang="en-US" b="1" dirty="0">
                <a:solidFill>
                  <a:srgbClr val="C00000"/>
                </a:solidFill>
                <a:latin typeface="EC Square Sans Cond Pro" panose="020B0506040000020004" pitchFamily="34" charset="0"/>
              </a:rPr>
              <a:t>Eastern Partnership</a:t>
            </a:r>
            <a:endParaRPr lang="en-US" b="1" dirty="0">
              <a:solidFill>
                <a:srgbClr val="C00000"/>
              </a:solidFill>
            </a:endParaRPr>
          </a:p>
          <a:p>
            <a:pPr lvl="1">
              <a:spcBef>
                <a:spcPts val="0"/>
              </a:spcBef>
              <a:spcAft>
                <a:spcPts val="0"/>
              </a:spcAft>
            </a:pPr>
            <a:r>
              <a:rPr lang="en-US" dirty="0">
                <a:solidFill>
                  <a:srgbClr val="002060"/>
                </a:solidFill>
                <a:latin typeface="EC Square Sans Cond Pro" panose="020B0506040000020004" pitchFamily="34" charset="0"/>
              </a:rPr>
              <a:t>Latin America and Caribbean</a:t>
            </a:r>
          </a:p>
          <a:p>
            <a:pPr lvl="1">
              <a:spcBef>
                <a:spcPts val="0"/>
              </a:spcBef>
              <a:spcAft>
                <a:spcPts val="0"/>
              </a:spcAft>
            </a:pPr>
            <a:r>
              <a:rPr lang="en-US" sz="2000" dirty="0">
                <a:solidFill>
                  <a:srgbClr val="002060"/>
                </a:solidFill>
                <a:latin typeface="EC Square Sans Cond Pro" panose="020B0506040000020004" pitchFamily="34" charset="0"/>
              </a:rPr>
              <a:t>Sub-Saharan Africa </a:t>
            </a:r>
          </a:p>
          <a:p>
            <a:pPr marL="0" marR="0" indent="0">
              <a:spcBef>
                <a:spcPts val="0"/>
              </a:spcBef>
              <a:spcAft>
                <a:spcPts val="0"/>
              </a:spcAft>
              <a:buNone/>
            </a:pPr>
            <a:r>
              <a:rPr lang="en-US" sz="1800" dirty="0">
                <a:solidFill>
                  <a:srgbClr val="0000FF"/>
                </a:solidFill>
                <a:effectLst/>
                <a:latin typeface="Calibri" panose="020F0502020204030204" pitchFamily="34" charset="0"/>
                <a:ea typeface="Calibri" panose="020F0502020204030204" pitchFamily="34" charset="0"/>
                <a:hlinkClick r:id="rId3"/>
              </a:rPr>
              <a:t>                                                    </a:t>
            </a:r>
            <a:r>
              <a:rPr lang="en-US" sz="1800" u="sng" dirty="0">
                <a:solidFill>
                  <a:srgbClr val="0000FF"/>
                </a:solidFill>
                <a:effectLst/>
                <a:latin typeface="Calibri" panose="020F0502020204030204" pitchFamily="34" charset="0"/>
                <a:ea typeface="Calibri" panose="020F0502020204030204" pitchFamily="34" charset="0"/>
                <a:hlinkClick r:id="rId3"/>
              </a:rPr>
              <a:t>                                    </a:t>
            </a:r>
            <a:endParaRPr lang="en-US" dirty="0">
              <a:solidFill>
                <a:srgbClr val="002060"/>
              </a:solidFill>
              <a:latin typeface="EC Square Sans Cond Pro" panose="020B0506040000020004" pitchFamily="34" charset="0"/>
            </a:endParaRPr>
          </a:p>
        </p:txBody>
      </p:sp>
      <p:sp>
        <p:nvSpPr>
          <p:cNvPr id="3" name="Title 2"/>
          <p:cNvSpPr>
            <a:spLocks noGrp="1"/>
          </p:cNvSpPr>
          <p:nvPr>
            <p:ph type="title"/>
          </p:nvPr>
        </p:nvSpPr>
        <p:spPr>
          <a:xfrm>
            <a:off x="997883" y="156935"/>
            <a:ext cx="6308264" cy="782357"/>
          </a:xfrm>
        </p:spPr>
        <p:txBody>
          <a:bodyPr/>
          <a:lstStyle/>
          <a:p>
            <a:r>
              <a:rPr lang="en-IE" dirty="0">
                <a:latin typeface="EC Square Sans Cond Pro" panose="020B0506040000020004" pitchFamily="34" charset="0"/>
              </a:rPr>
              <a:t>Capacity Building for VET    </a:t>
            </a:r>
            <a:endParaRPr lang="en-US" dirty="0">
              <a:latin typeface="EC Square Sans Cond Pro" panose="020B0506040000020004" pitchFamily="34" charset="0"/>
            </a:endParaRPr>
          </a:p>
        </p:txBody>
      </p:sp>
      <p:pic>
        <p:nvPicPr>
          <p:cNvPr id="5" name="Picture 4">
            <a:extLst>
              <a:ext uri="{FF2B5EF4-FFF2-40B4-BE49-F238E27FC236}">
                <a16:creationId xmlns:a16="http://schemas.microsoft.com/office/drawing/2014/main" id="{4A8457FC-EAA0-4CAC-A628-73989F62F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860" y="214388"/>
            <a:ext cx="864574" cy="864574"/>
          </a:xfrm>
          <a:prstGeom prst="rect">
            <a:avLst/>
          </a:prstGeom>
        </p:spPr>
      </p:pic>
    </p:spTree>
    <p:extLst>
      <p:ext uri="{BB962C8B-B14F-4D97-AF65-F5344CB8AC3E}">
        <p14:creationId xmlns:p14="http://schemas.microsoft.com/office/powerpoint/2010/main" val="45567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DA619-74F5-4E9D-8D23-A2448969583D}"/>
              </a:ext>
            </a:extLst>
          </p:cNvPr>
          <p:cNvSpPr>
            <a:spLocks noGrp="1"/>
          </p:cNvSpPr>
          <p:nvPr>
            <p:ph idx="1"/>
          </p:nvPr>
        </p:nvSpPr>
        <p:spPr>
          <a:xfrm>
            <a:off x="5407480" y="1322471"/>
            <a:ext cx="4841044" cy="1538425"/>
          </a:xfrm>
        </p:spPr>
        <p:txBody>
          <a:bodyPr/>
          <a:lstStyle/>
          <a:p>
            <a:pPr marL="0" indent="0">
              <a:buNone/>
            </a:pPr>
            <a:r>
              <a:rPr lang="en-US" dirty="0">
                <a:solidFill>
                  <a:srgbClr val="002060"/>
                </a:solidFill>
                <a:hlinkClick r:id="rId2">
                  <a:extLst>
                    <a:ext uri="{A12FA001-AC4F-418D-AE19-62706E023703}">
                      <ahyp:hlinkClr xmlns:ahyp="http://schemas.microsoft.com/office/drawing/2018/hyperlinkcolor" xmlns="" val="tx"/>
                    </a:ext>
                  </a:extLst>
                </a:hlinkClick>
              </a:rPr>
              <a:t>https://erasmus-plus.ec.europa.eu/sites/default/files/2021-11/2022-erasmusplus-programme-guide.pdf</a:t>
            </a:r>
            <a:endParaRPr lang="en-US" dirty="0">
              <a:solidFill>
                <a:srgbClr val="002060"/>
              </a:solidFill>
            </a:endParaRPr>
          </a:p>
          <a:p>
            <a:endParaRPr lang="en-US" dirty="0"/>
          </a:p>
        </p:txBody>
      </p:sp>
      <p:pic>
        <p:nvPicPr>
          <p:cNvPr id="5" name="Picture 4">
            <a:extLst>
              <a:ext uri="{FF2B5EF4-FFF2-40B4-BE49-F238E27FC236}">
                <a16:creationId xmlns:a16="http://schemas.microsoft.com/office/drawing/2014/main" id="{D9DFF7CF-0DD1-4CE8-ABF7-D88B3C0CCEDF}"/>
              </a:ext>
            </a:extLst>
          </p:cNvPr>
          <p:cNvPicPr>
            <a:picLocks noChangeAspect="1"/>
          </p:cNvPicPr>
          <p:nvPr/>
        </p:nvPicPr>
        <p:blipFill>
          <a:blip r:embed="rId3"/>
          <a:stretch>
            <a:fillRect/>
          </a:stretch>
        </p:blipFill>
        <p:spPr>
          <a:xfrm>
            <a:off x="1028746" y="1023042"/>
            <a:ext cx="4306235" cy="5656152"/>
          </a:xfrm>
          <a:prstGeom prst="rect">
            <a:avLst/>
          </a:prstGeom>
        </p:spPr>
      </p:pic>
      <p:sp>
        <p:nvSpPr>
          <p:cNvPr id="6" name="Content Placeholder 2">
            <a:extLst>
              <a:ext uri="{FF2B5EF4-FFF2-40B4-BE49-F238E27FC236}">
                <a16:creationId xmlns:a16="http://schemas.microsoft.com/office/drawing/2014/main" id="{C2AB5015-4D4D-43DB-9AE1-AC1AFB6BA048}"/>
              </a:ext>
            </a:extLst>
          </p:cNvPr>
          <p:cNvSpPr txBox="1">
            <a:spLocks/>
          </p:cNvSpPr>
          <p:nvPr/>
        </p:nvSpPr>
        <p:spPr>
          <a:xfrm>
            <a:off x="1129486" y="326844"/>
            <a:ext cx="2180835" cy="5441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2060"/>
                </a:solidFill>
              </a:rPr>
              <a:t>GUIDE</a:t>
            </a:r>
          </a:p>
        </p:txBody>
      </p:sp>
    </p:spTree>
    <p:extLst>
      <p:ext uri="{BB962C8B-B14F-4D97-AF65-F5344CB8AC3E}">
        <p14:creationId xmlns:p14="http://schemas.microsoft.com/office/powerpoint/2010/main" val="273377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7044" y="488715"/>
            <a:ext cx="8596668" cy="742556"/>
          </a:xfrm>
        </p:spPr>
        <p:txBody>
          <a:bodyPr/>
          <a:lstStyle/>
          <a:p>
            <a:r>
              <a:rPr lang="en-US" dirty="0">
                <a:latin typeface="EC Square Sans Cond Pro" panose="020B0506040000020004" pitchFamily="34" charset="0"/>
              </a:rPr>
              <a:t>	</a:t>
            </a:r>
            <a:r>
              <a:rPr lang="en-US" b="1" dirty="0">
                <a:latin typeface="EC Square Sans Cond Pro" panose="020B0506040000020004" pitchFamily="34" charset="0"/>
              </a:rPr>
              <a:t>What is Erasmus+?</a:t>
            </a:r>
          </a:p>
        </p:txBody>
      </p:sp>
      <p:sp>
        <p:nvSpPr>
          <p:cNvPr id="2" name="Content Placeholder 1"/>
          <p:cNvSpPr>
            <a:spLocks noGrp="1"/>
          </p:cNvSpPr>
          <p:nvPr>
            <p:ph idx="1"/>
          </p:nvPr>
        </p:nvSpPr>
        <p:spPr>
          <a:xfrm>
            <a:off x="677334" y="1354831"/>
            <a:ext cx="10837332" cy="4751904"/>
          </a:xfrm>
        </p:spPr>
        <p:txBody>
          <a:bodyPr>
            <a:normAutofit fontScale="92500" lnSpcReduction="10000"/>
          </a:bodyPr>
          <a:lstStyle/>
          <a:p>
            <a:pPr>
              <a:spcBef>
                <a:spcPts val="600"/>
              </a:spcBef>
            </a:pPr>
            <a:r>
              <a:rPr lang="en-US" sz="3200" dirty="0">
                <a:solidFill>
                  <a:srgbClr val="002060"/>
                </a:solidFill>
                <a:latin typeface="EC Square Sans Cond Pro" panose="020B0506040000020004" pitchFamily="34" charset="0"/>
              </a:rPr>
              <a:t>The EU's </a:t>
            </a:r>
            <a:r>
              <a:rPr lang="en-US" sz="3200" dirty="0" err="1">
                <a:solidFill>
                  <a:srgbClr val="002060"/>
                </a:solidFill>
                <a:latin typeface="EC Square Sans Cond Pro" panose="020B0506040000020004" pitchFamily="34" charset="0"/>
              </a:rPr>
              <a:t>programme</a:t>
            </a:r>
            <a:r>
              <a:rPr lang="en-US" sz="3200" dirty="0">
                <a:solidFill>
                  <a:srgbClr val="002060"/>
                </a:solidFill>
                <a:latin typeface="EC Square Sans Cond Pro" panose="020B0506040000020004" pitchFamily="34" charset="0"/>
              </a:rPr>
              <a:t> supports </a:t>
            </a:r>
            <a:r>
              <a:rPr lang="en-US" sz="3200" b="1" dirty="0">
                <a:solidFill>
                  <a:srgbClr val="002060"/>
                </a:solidFill>
                <a:latin typeface="EC Square Sans Cond Pro" panose="020B0506040000020004" pitchFamily="34" charset="0"/>
              </a:rPr>
              <a:t>education, training, </a:t>
            </a:r>
          </a:p>
          <a:p>
            <a:pPr marL="0" indent="0">
              <a:spcBef>
                <a:spcPts val="600"/>
              </a:spcBef>
              <a:buNone/>
            </a:pPr>
            <a:r>
              <a:rPr lang="en-US" sz="3200" b="1" dirty="0">
                <a:solidFill>
                  <a:srgbClr val="002060"/>
                </a:solidFill>
                <a:latin typeface="EC Square Sans Cond Pro" panose="020B0506040000020004" pitchFamily="34" charset="0"/>
              </a:rPr>
              <a:t>     youth and sport</a:t>
            </a:r>
          </a:p>
          <a:p>
            <a:pPr>
              <a:spcBef>
                <a:spcPts val="1200"/>
              </a:spcBef>
              <a:spcAft>
                <a:spcPts val="600"/>
              </a:spcAft>
            </a:pPr>
            <a:r>
              <a:rPr lang="en-US" sz="3200" dirty="0">
                <a:solidFill>
                  <a:srgbClr val="002060"/>
                </a:solidFill>
                <a:latin typeface="EC Square Sans Cond Pro" panose="020B0506040000020004" pitchFamily="34" charset="0"/>
              </a:rPr>
              <a:t>Funding for </a:t>
            </a:r>
            <a:r>
              <a:rPr lang="en-US" sz="3200" dirty="0" err="1">
                <a:solidFill>
                  <a:srgbClr val="002060"/>
                </a:solidFill>
                <a:latin typeface="EC Square Sans Cond Pro" panose="020B0506040000020004" pitchFamily="34" charset="0"/>
              </a:rPr>
              <a:t>programmes</a:t>
            </a:r>
            <a:r>
              <a:rPr lang="en-US" sz="3200" dirty="0">
                <a:solidFill>
                  <a:srgbClr val="002060"/>
                </a:solidFill>
                <a:latin typeface="EC Square Sans Cond Pro" panose="020B0506040000020004" pitchFamily="34" charset="0"/>
              </a:rPr>
              <a:t>, projects and scholarships</a:t>
            </a:r>
          </a:p>
          <a:p>
            <a:pPr>
              <a:spcBef>
                <a:spcPts val="1200"/>
              </a:spcBef>
              <a:spcAft>
                <a:spcPts val="600"/>
              </a:spcAft>
            </a:pPr>
            <a:r>
              <a:rPr lang="en-US" sz="3200" dirty="0">
                <a:solidFill>
                  <a:srgbClr val="002060"/>
                </a:solidFill>
                <a:latin typeface="EC Square Sans Cond Pro" panose="020B0506040000020004" pitchFamily="34" charset="0"/>
              </a:rPr>
              <a:t>Fosters EU-EU and EU-international cooperation</a:t>
            </a:r>
          </a:p>
          <a:p>
            <a:pPr>
              <a:spcBef>
                <a:spcPts val="1200"/>
              </a:spcBef>
              <a:spcAft>
                <a:spcPts val="600"/>
              </a:spcAft>
            </a:pPr>
            <a:r>
              <a:rPr lang="en-IE" sz="3200" b="1" dirty="0">
                <a:solidFill>
                  <a:srgbClr val="002060"/>
                </a:solidFill>
                <a:latin typeface="EC Square Sans Cond Pro" panose="020B0506040000020004" pitchFamily="34" charset="0"/>
              </a:rPr>
              <a:t>Erasmus+ programme 2021-2027</a:t>
            </a:r>
            <a:r>
              <a:rPr kumimoji="0" lang="en-US" sz="2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over </a:t>
            </a:r>
            <a:r>
              <a:rPr kumimoji="0" lang="en-US"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€26,2 billion </a:t>
            </a:r>
            <a:r>
              <a:rPr kumimoji="0" lang="en-US" sz="24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to support mobility and learning for all, across the European Union and beyond</a:t>
            </a:r>
            <a:r>
              <a:rPr lang="en-IE" sz="3200" b="1" dirty="0">
                <a:solidFill>
                  <a:srgbClr val="002060"/>
                </a:solidFill>
                <a:latin typeface="EC Square Sans Cond Pro" panose="020B0506040000020004" pitchFamily="34" charset="0"/>
              </a:rPr>
              <a:t>: </a:t>
            </a:r>
          </a:p>
          <a:p>
            <a:pPr lvl="1">
              <a:buFont typeface="Wingdings" panose="05000000000000000000" pitchFamily="2" charset="2"/>
              <a:buChar char="Ø"/>
            </a:pPr>
            <a:r>
              <a:rPr lang="en-IE" sz="3200" b="1" dirty="0">
                <a:solidFill>
                  <a:srgbClr val="002060"/>
                </a:solidFill>
                <a:latin typeface="EC Square Sans Cond Pro" panose="020B0506040000020004" pitchFamily="34" charset="0"/>
              </a:rPr>
              <a:t>builds on previous programme (2014-2020)</a:t>
            </a:r>
          </a:p>
          <a:p>
            <a:pPr lvl="1">
              <a:buFont typeface="Wingdings" panose="05000000000000000000" pitchFamily="2" charset="2"/>
              <a:buChar char="Ø"/>
            </a:pPr>
            <a:r>
              <a:rPr lang="en-IE" sz="3200" b="1" dirty="0">
                <a:solidFill>
                  <a:srgbClr val="002060"/>
                </a:solidFill>
                <a:latin typeface="EC Square Sans Cond Pro" panose="020B0506040000020004" pitchFamily="34" charset="0"/>
              </a:rPr>
              <a:t>more international </a:t>
            </a:r>
            <a:endParaRPr lang="en-US" sz="3200" b="1" dirty="0">
              <a:solidFill>
                <a:srgbClr val="002060"/>
              </a:solidFill>
              <a:latin typeface="EC Square Sans Cond Pro" panose="020B0506040000020004" pitchFamily="34" charset="0"/>
            </a:endParaRPr>
          </a:p>
          <a:p>
            <a:endParaRPr lang="en-US" dirty="0">
              <a:latin typeface="EC Square Sans Cond Pro" panose="020B0506040000020004" pitchFamily="34" charset="0"/>
            </a:endParaRPr>
          </a:p>
        </p:txBody>
      </p:sp>
    </p:spTree>
    <p:extLst>
      <p:ext uri="{BB962C8B-B14F-4D97-AF65-F5344CB8AC3E}">
        <p14:creationId xmlns:p14="http://schemas.microsoft.com/office/powerpoint/2010/main" val="223730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6200" y="1978024"/>
            <a:ext cx="6959601" cy="4067175"/>
          </a:xfrm>
        </p:spPr>
        <p:txBody>
          <a:bodyPr/>
          <a:lstStyle/>
          <a:p>
            <a:pPr marL="0" indent="0">
              <a:buNone/>
            </a:pPr>
            <a:r>
              <a:rPr lang="en-IE" dirty="0">
                <a:hlinkClick r:id="rId2"/>
              </a:rPr>
              <a:t>Erasmus+ Programme guide </a:t>
            </a:r>
            <a:endParaRPr lang="en-IE" dirty="0"/>
          </a:p>
          <a:p>
            <a:pPr marL="0" indent="0">
              <a:buNone/>
            </a:pPr>
            <a:endParaRPr lang="en-IE" dirty="0"/>
          </a:p>
          <a:p>
            <a:pPr marL="0" indent="0">
              <a:buNone/>
            </a:pPr>
            <a:r>
              <a:rPr lang="en-IE" dirty="0">
                <a:hlinkClick r:id="rId3"/>
              </a:rPr>
              <a:t>Erasmus+ Call for proposals </a:t>
            </a:r>
            <a:endParaRPr lang="en-IE" dirty="0"/>
          </a:p>
          <a:p>
            <a:pPr marL="0" indent="0">
              <a:buNone/>
            </a:pPr>
            <a:endParaRPr lang="en-IE" dirty="0"/>
          </a:p>
          <a:p>
            <a:pPr marL="0" indent="0">
              <a:buNone/>
            </a:pPr>
            <a:r>
              <a:rPr lang="en-IE" dirty="0" err="1">
                <a:hlinkClick r:id="rId4"/>
              </a:rPr>
              <a:t>ErasmusPlus</a:t>
            </a:r>
            <a:r>
              <a:rPr lang="en-IE" dirty="0">
                <a:hlinkClick r:id="rId4"/>
              </a:rPr>
              <a:t> Facebook</a:t>
            </a:r>
            <a:endParaRPr lang="en-IE" dirty="0"/>
          </a:p>
          <a:p>
            <a:pPr marL="0" indent="0">
              <a:buNone/>
            </a:pPr>
            <a:endParaRPr lang="en-IE" dirty="0"/>
          </a:p>
          <a:p>
            <a:pPr marL="0" indent="0">
              <a:buNone/>
            </a:pPr>
            <a:r>
              <a:rPr lang="en-IE" dirty="0" err="1">
                <a:hlinkClick r:id="rId5"/>
              </a:rPr>
              <a:t>ErasmusPlus</a:t>
            </a:r>
            <a:r>
              <a:rPr lang="en-IE" dirty="0">
                <a:hlinkClick r:id="rId5"/>
              </a:rPr>
              <a:t> Twitter </a:t>
            </a:r>
            <a:endParaRPr lang="en-US" dirty="0"/>
          </a:p>
        </p:txBody>
      </p:sp>
      <p:sp>
        <p:nvSpPr>
          <p:cNvPr id="3" name="Title 2"/>
          <p:cNvSpPr>
            <a:spLocks noGrp="1"/>
          </p:cNvSpPr>
          <p:nvPr>
            <p:ph type="title"/>
          </p:nvPr>
        </p:nvSpPr>
        <p:spPr/>
        <p:txBody>
          <a:bodyPr/>
          <a:lstStyle/>
          <a:p>
            <a:r>
              <a:rPr lang="en-IE" dirty="0">
                <a:latin typeface="EC Square Sans Cond Pro" panose="020B0506040000020004" pitchFamily="34" charset="0"/>
              </a:rPr>
              <a:t>More information </a:t>
            </a:r>
            <a:endParaRPr lang="en-US" dirty="0">
              <a:latin typeface="EC Square Sans Cond Pro" panose="020B05060400000200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277" y="4236425"/>
            <a:ext cx="620230" cy="68150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4615" y="1863103"/>
            <a:ext cx="684199" cy="75014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9052" y="3049764"/>
            <a:ext cx="684199" cy="75014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8183" y="5354446"/>
            <a:ext cx="640631" cy="702230"/>
          </a:xfrm>
          <a:prstGeom prst="rect">
            <a:avLst/>
          </a:prstGeom>
        </p:spPr>
      </p:pic>
    </p:spTree>
    <p:extLst>
      <p:ext uri="{BB962C8B-B14F-4D97-AF65-F5344CB8AC3E}">
        <p14:creationId xmlns:p14="http://schemas.microsoft.com/office/powerpoint/2010/main" val="392359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BE195-82EC-4797-83A4-81818243EE87}"/>
              </a:ext>
            </a:extLst>
          </p:cNvPr>
          <p:cNvSpPr>
            <a:spLocks noGrp="1"/>
          </p:cNvSpPr>
          <p:nvPr>
            <p:ph idx="1"/>
          </p:nvPr>
        </p:nvSpPr>
        <p:spPr>
          <a:xfrm>
            <a:off x="3914932" y="515138"/>
            <a:ext cx="3144838" cy="587375"/>
          </a:xfrm>
        </p:spPr>
        <p:txBody>
          <a:bodyPr>
            <a:normAutofit fontScale="92500" lnSpcReduction="20000"/>
          </a:bodyPr>
          <a:lstStyle/>
          <a:p>
            <a:pPr marL="0" indent="0" algn="ctr">
              <a:buNone/>
              <a:defRPr/>
            </a:pPr>
            <a:r>
              <a:rPr lang="en-US" sz="4225" dirty="0">
                <a:solidFill>
                  <a:srgbClr val="C00000"/>
                </a:solidFill>
              </a:rPr>
              <a:t>THANK YOU</a:t>
            </a:r>
            <a:endParaRPr lang="en-US" sz="3250" dirty="0">
              <a:solidFill>
                <a:srgbClr val="C00000"/>
              </a:solidFill>
            </a:endParaRPr>
          </a:p>
          <a:p>
            <a:pPr marL="0" indent="0">
              <a:buNone/>
              <a:defRPr/>
            </a:pPr>
            <a:endParaRPr lang="en-US" dirty="0"/>
          </a:p>
        </p:txBody>
      </p:sp>
      <p:sp>
        <p:nvSpPr>
          <p:cNvPr id="4" name="TextBox 3">
            <a:extLst>
              <a:ext uri="{FF2B5EF4-FFF2-40B4-BE49-F238E27FC236}">
                <a16:creationId xmlns:a16="http://schemas.microsoft.com/office/drawing/2014/main" id="{9AB23A5A-931D-4A61-832F-24A4DB8F7604}"/>
              </a:ext>
            </a:extLst>
          </p:cNvPr>
          <p:cNvSpPr txBox="1"/>
          <p:nvPr/>
        </p:nvSpPr>
        <p:spPr>
          <a:xfrm>
            <a:off x="1527332" y="1343890"/>
            <a:ext cx="7920038" cy="454739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National Erasmus+ Office in Armenia</a:t>
            </a:r>
            <a:endParaRPr kumimoji="0" lang="ru-RU" sz="1950"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Tel</a:t>
            </a:r>
            <a:r>
              <a:rPr kumimoji="0" lang="en-US" sz="1625" b="0" i="0" u="none" strike="noStrike" kern="1200" cap="none" spc="0" normalizeH="0" baseline="0" noProof="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374 91216258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2"/>
              </a:rPr>
              <a:t>neo@erasmusplus.am</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lvl="0">
              <a:defRPr/>
            </a:pPr>
            <a:r>
              <a:rPr lang="en-US" sz="1625" dirty="0">
                <a:solidFill>
                  <a:srgbClr val="002060"/>
                </a:solidFill>
                <a:latin typeface="Verdana"/>
                <a:cs typeface="Arial" panose="020B0604020202020204" pitchFamily="34" charset="0"/>
                <a:sym typeface="Webdings" panose="05030102010509060703" pitchFamily="18" charset="2"/>
                <a:hlinkClick r:id="rId3"/>
              </a:rPr>
              <a:t>program@erasmusplus.am</a:t>
            </a:r>
            <a:r>
              <a:rPr lang="en-US" sz="1625" dirty="0">
                <a:solidFill>
                  <a:srgbClr val="002060"/>
                </a:solidFill>
                <a:latin typeface="Verdana"/>
                <a:cs typeface="Arial" panose="020B0604020202020204" pitchFamily="34" charset="0"/>
                <a:sym typeface="Webdings" panose="05030102010509060703" pitchFamily="18" charset="2"/>
              </a:rPr>
              <a:t> </a:t>
            </a:r>
          </a:p>
          <a:p>
            <a:pPr lvl="0">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4"/>
              </a:rPr>
              <a:t>info@erasmusplus.am</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r>
            <a:b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br>
            <a:endPar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5"/>
              </a:rPr>
              <a:t>www.erasmusplus.am</a:t>
            </a:r>
            <a:endParaRPr kumimoji="0" lang="en-US" sz="360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2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r>
              <a:rPr kumimoji="0" lang="en-US" sz="2275" b="1" i="0" u="none" strike="noStrike" kern="1200" cap="none" spc="0" normalizeH="0" baseline="0" noProof="0" dirty="0" err="1">
                <a:ln>
                  <a:noFill/>
                </a:ln>
                <a:solidFill>
                  <a:srgbClr val="002060"/>
                </a:solidFill>
                <a:effectLst/>
                <a:uLnTx/>
                <a:uFillTx/>
                <a:latin typeface="Verdana"/>
                <a:ea typeface="+mn-ea"/>
                <a:cs typeface="Arial" panose="020B0604020202020204" pitchFamily="34" charset="0"/>
                <a:sym typeface="Webdings" panose="05030102010509060703" pitchFamily="18" charset="2"/>
              </a:rPr>
              <a:t>neoarm</a:t>
            </a:r>
            <a:endPar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@ErasmusArmenia</a:t>
            </a:r>
          </a:p>
        </p:txBody>
      </p:sp>
      <p:pic>
        <p:nvPicPr>
          <p:cNvPr id="88068" name="Picture 2">
            <a:extLst>
              <a:ext uri="{FF2B5EF4-FFF2-40B4-BE49-F238E27FC236}">
                <a16:creationId xmlns:a16="http://schemas.microsoft.com/office/drawing/2014/main" id="{32756B55-1C8F-4E71-9C45-627422FAF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437" y="4210060"/>
            <a:ext cx="6858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a:extLst>
              <a:ext uri="{FF2B5EF4-FFF2-40B4-BE49-F238E27FC236}">
                <a16:creationId xmlns:a16="http://schemas.microsoft.com/office/drawing/2014/main" id="{C69DDC24-6BF6-4F1D-9CAA-AEA59E458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5186606"/>
            <a:ext cx="9937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F32AB63-CA90-4CCC-B36D-263B4D0E68F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1208088"/>
            <a:ext cx="2955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508000" y="1978637"/>
            <a:ext cx="10261600" cy="1657059"/>
          </a:xfrm>
        </p:spPr>
        <p:txBody>
          <a:bodyPr>
            <a:noAutofit/>
          </a:bodyPr>
          <a:lstStyle/>
          <a:p>
            <a:pPr algn="ctr"/>
            <a:r>
              <a:rPr lang="en-GB" b="1" dirty="0"/>
              <a:t>Capacity Building </a:t>
            </a:r>
            <a:br>
              <a:rPr lang="en-GB" b="1" dirty="0"/>
            </a:br>
            <a:r>
              <a:rPr lang="en-GB" b="1" dirty="0"/>
              <a:t>in Higher Education (CBHE)</a:t>
            </a:r>
          </a:p>
        </p:txBody>
      </p:sp>
      <p:sp>
        <p:nvSpPr>
          <p:cNvPr id="5" name="Text Placeholder 7"/>
          <p:cNvSpPr txBox="1">
            <a:spLocks/>
          </p:cNvSpPr>
          <p:nvPr/>
        </p:nvSpPr>
        <p:spPr>
          <a:xfrm>
            <a:off x="1055425" y="5723995"/>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2C3C43"/>
              </a:buClr>
              <a:buSzTx/>
              <a:buFontTx/>
              <a:buNone/>
              <a:tabLst/>
              <a:defRPr/>
            </a:pPr>
            <a:r>
              <a:rPr kumimoji="0" lang="en-GB" sz="2000" b="0" i="1" u="none" strike="noStrike" kern="1200" cap="none" spc="0" normalizeH="0" baseline="0" noProof="0" dirty="0">
                <a:ln>
                  <a:noFill/>
                </a:ln>
                <a:solidFill>
                  <a:prstClr val="white"/>
                </a:solidFill>
                <a:effectLst/>
                <a:uLnTx/>
                <a:uFillTx/>
                <a:latin typeface="Trebuchet MS" panose="020B0603020202020204"/>
                <a:ea typeface="+mn-ea"/>
                <a:cs typeface="+mn-cs"/>
              </a:rPr>
              <a:t>European Education and Culture </a:t>
            </a:r>
            <a:br>
              <a:rPr kumimoji="0" lang="en-GB" sz="2000" b="0" i="1"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GB" sz="2000" b="0" i="1" u="none" strike="noStrike" kern="1200" cap="none" spc="0" normalizeH="0" baseline="0" noProof="0" dirty="0">
                <a:ln>
                  <a:noFill/>
                </a:ln>
                <a:solidFill>
                  <a:prstClr val="white"/>
                </a:solidFill>
                <a:effectLst/>
                <a:uLnTx/>
                <a:uFillTx/>
                <a:latin typeface="Trebuchet MS" panose="020B0603020202020204"/>
                <a:ea typeface="+mn-ea"/>
                <a:cs typeface="+mn-cs"/>
              </a:rPr>
              <a:t>Executive Agency</a:t>
            </a:r>
          </a:p>
        </p:txBody>
      </p:sp>
      <p:pic>
        <p:nvPicPr>
          <p:cNvPr id="2" name="Picture 1">
            <a:extLst>
              <a:ext uri="{FF2B5EF4-FFF2-40B4-BE49-F238E27FC236}">
                <a16:creationId xmlns:a16="http://schemas.microsoft.com/office/drawing/2014/main" id="{0900A6F8-C9E9-4748-BB17-E2EC5C6FB4D8}"/>
              </a:ext>
            </a:extLst>
          </p:cNvPr>
          <p:cNvPicPr>
            <a:picLocks noChangeAspect="1"/>
          </p:cNvPicPr>
          <p:nvPr/>
        </p:nvPicPr>
        <p:blipFill>
          <a:blip r:embed="rId2"/>
          <a:stretch>
            <a:fillRect/>
          </a:stretch>
        </p:blipFill>
        <p:spPr>
          <a:xfrm>
            <a:off x="640285" y="605007"/>
            <a:ext cx="3054361" cy="871804"/>
          </a:xfrm>
          <a:prstGeom prst="rect">
            <a:avLst/>
          </a:prstGeom>
        </p:spPr>
      </p:pic>
      <p:sp>
        <p:nvSpPr>
          <p:cNvPr id="8" name="Title 5">
            <a:extLst>
              <a:ext uri="{FF2B5EF4-FFF2-40B4-BE49-F238E27FC236}">
                <a16:creationId xmlns:a16="http://schemas.microsoft.com/office/drawing/2014/main" id="{DF481BDA-3C8B-4ED5-96DC-A9F928F9AC10}"/>
              </a:ext>
            </a:extLst>
          </p:cNvPr>
          <p:cNvSpPr txBox="1">
            <a:spLocks/>
          </p:cNvSpPr>
          <p:nvPr/>
        </p:nvSpPr>
        <p:spPr>
          <a:xfrm>
            <a:off x="1055425" y="5032366"/>
            <a:ext cx="10261600" cy="69162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Trebuchet MS" panose="020B0603020202020204"/>
                <a:ea typeface="+mj-ea"/>
                <a:cs typeface="+mj-cs"/>
              </a:rPr>
              <a:t>2022 Erasmus+ Call, Info-Day</a:t>
            </a:r>
          </a:p>
        </p:txBody>
      </p:sp>
    </p:spTree>
    <p:extLst>
      <p:ext uri="{BB962C8B-B14F-4D97-AF65-F5344CB8AC3E}">
        <p14:creationId xmlns:p14="http://schemas.microsoft.com/office/powerpoint/2010/main" val="393993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AC3051-3B49-48EA-839D-29B7AA64AB28}"/>
              </a:ext>
            </a:extLst>
          </p:cNvPr>
          <p:cNvPicPr>
            <a:picLocks noGrp="1" noChangeAspect="1"/>
          </p:cNvPicPr>
          <p:nvPr>
            <p:ph idx="1"/>
          </p:nvPr>
        </p:nvPicPr>
        <p:blipFill>
          <a:blip r:embed="rId3"/>
          <a:stretch>
            <a:fillRect/>
          </a:stretch>
        </p:blipFill>
        <p:spPr>
          <a:xfrm>
            <a:off x="937519" y="293512"/>
            <a:ext cx="10766756" cy="6371286"/>
          </a:xfrm>
        </p:spPr>
      </p:pic>
    </p:spTree>
    <p:extLst>
      <p:ext uri="{BB962C8B-B14F-4D97-AF65-F5344CB8AC3E}">
        <p14:creationId xmlns:p14="http://schemas.microsoft.com/office/powerpoint/2010/main" val="268485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8472" y="215605"/>
            <a:ext cx="2100462" cy="667864"/>
          </a:xfrm>
        </p:spPr>
        <p:txBody>
          <a:bodyPr/>
          <a:lstStyle/>
          <a:p>
            <a:r>
              <a:rPr lang="en-US" altLang="en-US" dirty="0">
                <a:solidFill>
                  <a:srgbClr val="024B9C"/>
                </a:solidFill>
              </a:rPr>
              <a:t>Regions</a:t>
            </a:r>
          </a:p>
        </p:txBody>
      </p:sp>
      <p:graphicFrame>
        <p:nvGraphicFramePr>
          <p:cNvPr id="2" name="Table 1"/>
          <p:cNvGraphicFramePr>
            <a:graphicFrameLocks noGrp="1"/>
          </p:cNvGraphicFramePr>
          <p:nvPr/>
        </p:nvGraphicFramePr>
        <p:xfrm>
          <a:off x="519288" y="883469"/>
          <a:ext cx="10261600" cy="6006027"/>
        </p:xfrm>
        <a:graphic>
          <a:graphicData uri="http://schemas.openxmlformats.org/drawingml/2006/table">
            <a:tbl>
              <a:tblPr firstCol="1" bandRow="1">
                <a:tableStyleId>{5C22544A-7EE6-4342-B048-85BDC9FD1C3A}</a:tableStyleId>
              </a:tblPr>
              <a:tblGrid>
                <a:gridCol w="2853680">
                  <a:extLst>
                    <a:ext uri="{9D8B030D-6E8A-4147-A177-3AD203B41FA5}">
                      <a16:colId xmlns:a16="http://schemas.microsoft.com/office/drawing/2014/main" val="2763265148"/>
                    </a:ext>
                  </a:extLst>
                </a:gridCol>
                <a:gridCol w="7407920">
                  <a:extLst>
                    <a:ext uri="{9D8B030D-6E8A-4147-A177-3AD203B41FA5}">
                      <a16:colId xmlns:a16="http://schemas.microsoft.com/office/drawing/2014/main" val="1692737979"/>
                    </a:ext>
                  </a:extLst>
                </a:gridCol>
              </a:tblGrid>
              <a:tr h="385171">
                <a:tc>
                  <a:txBody>
                    <a:bodyPr/>
                    <a:lstStyle/>
                    <a:p>
                      <a:pPr algn="l">
                        <a:lnSpc>
                          <a:spcPct val="115000"/>
                        </a:lnSpc>
                        <a:spcAft>
                          <a:spcPts val="0"/>
                        </a:spcAft>
                      </a:pPr>
                      <a:r>
                        <a:rPr lang="en-GB" sz="1400">
                          <a:effectLst/>
                        </a:rPr>
                        <a:t>Western Balkans (Region 1)</a:t>
                      </a:r>
                      <a:r>
                        <a:rPr lang="en-GB" sz="1400" baseline="30000">
                          <a:effectLst/>
                        </a:rPr>
                        <a:t> </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it-IT" sz="1100" b="1">
                          <a:effectLst/>
                        </a:rPr>
                        <a:t>Albania, Bosnia and Herzegovina, Kosovo, Montenegro</a:t>
                      </a:r>
                      <a:endParaRPr lang="en-US" sz="1100" b="1">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305501796"/>
                  </a:ext>
                </a:extLst>
              </a:tr>
              <a:tr h="399865">
                <a:tc>
                  <a:txBody>
                    <a:bodyPr/>
                    <a:lstStyle/>
                    <a:p>
                      <a:pPr algn="l">
                        <a:lnSpc>
                          <a:spcPct val="115000"/>
                        </a:lnSpc>
                        <a:spcAft>
                          <a:spcPts val="1000"/>
                        </a:spcAft>
                      </a:pPr>
                      <a:r>
                        <a:rPr lang="en-GB" sz="1400" dirty="0">
                          <a:effectLst/>
                        </a:rPr>
                        <a:t>Neighbourhood</a:t>
                      </a:r>
                      <a:r>
                        <a:rPr lang="en-GB" sz="1400" baseline="0" dirty="0">
                          <a:effectLst/>
                        </a:rPr>
                        <a:t> E</a:t>
                      </a:r>
                      <a:r>
                        <a:rPr lang="en-GB" sz="1400" dirty="0">
                          <a:effectLst/>
                        </a:rPr>
                        <a:t>ast (Region 2)</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US" sz="1400" b="1" dirty="0">
                          <a:solidFill>
                            <a:srgbClr val="C00000"/>
                          </a:solidFill>
                          <a:effectLst/>
                        </a:rPr>
                        <a:t>Armenia</a:t>
                      </a:r>
                      <a:r>
                        <a:rPr lang="en-US" sz="1100" b="1" dirty="0">
                          <a:effectLst/>
                        </a:rPr>
                        <a:t>, Azerbaijan, Belarus, Georgia, Moldova, </a:t>
                      </a:r>
                      <a:r>
                        <a:rPr lang="en-GB" sz="1100" b="1" dirty="0">
                          <a:effectLst/>
                        </a:rPr>
                        <a:t>Territory of Ukraine as recognised by international law</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017201608"/>
                  </a:ext>
                </a:extLst>
              </a:tr>
              <a:tr h="454658">
                <a:tc>
                  <a:txBody>
                    <a:bodyPr/>
                    <a:lstStyle/>
                    <a:p>
                      <a:pPr algn="l">
                        <a:lnSpc>
                          <a:spcPct val="115000"/>
                        </a:lnSpc>
                        <a:spcAft>
                          <a:spcPts val="0"/>
                        </a:spcAft>
                      </a:pPr>
                      <a:r>
                        <a:rPr lang="en-GB" sz="1400">
                          <a:effectLst/>
                        </a:rPr>
                        <a:t>South-Mediterranean countries</a:t>
                      </a:r>
                      <a:endParaRPr lang="en-US" sz="1400">
                        <a:effectLst/>
                      </a:endParaRPr>
                    </a:p>
                    <a:p>
                      <a:pPr algn="l">
                        <a:lnSpc>
                          <a:spcPct val="115000"/>
                        </a:lnSpc>
                        <a:spcAft>
                          <a:spcPts val="0"/>
                        </a:spcAft>
                      </a:pPr>
                      <a:r>
                        <a:rPr lang="en-GB" sz="1400">
                          <a:effectLst/>
                        </a:rPr>
                        <a:t>(Region 3)</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marL="0" algn="l" defTabSz="914400" rtl="0" eaLnBrk="1" latinLnBrk="0" hangingPunct="1">
                        <a:lnSpc>
                          <a:spcPct val="115000"/>
                        </a:lnSpc>
                        <a:spcAft>
                          <a:spcPts val="0"/>
                        </a:spcAft>
                      </a:pPr>
                      <a:r>
                        <a:rPr lang="it-IT" sz="1100" b="1" dirty="0">
                          <a:effectLst/>
                        </a:rPr>
                        <a:t>Algeria, </a:t>
                      </a:r>
                      <a:r>
                        <a:rPr lang="it-IT" sz="1100" b="1" dirty="0" err="1">
                          <a:effectLst/>
                        </a:rPr>
                        <a:t>Egypt</a:t>
                      </a:r>
                      <a:r>
                        <a:rPr lang="it-IT" sz="1100" b="1" dirty="0">
                          <a:effectLst/>
                        </a:rPr>
                        <a:t>, </a:t>
                      </a:r>
                      <a:r>
                        <a:rPr lang="it-IT" sz="1100" b="1" dirty="0" err="1">
                          <a:effectLst/>
                        </a:rPr>
                        <a:t>Israel</a:t>
                      </a:r>
                      <a:r>
                        <a:rPr lang="it-IT" sz="1100" b="1" kern="1200" dirty="0">
                          <a:solidFill>
                            <a:schemeClr val="dk1"/>
                          </a:solidFill>
                          <a:effectLst/>
                          <a:latin typeface="+mn-lt"/>
                          <a:ea typeface="+mn-ea"/>
                          <a:cs typeface="+mn-cs"/>
                        </a:rPr>
                        <a:t>, Jordan, Lebanon, Libya, Morocco, Palestine, Syria, Tunisia</a:t>
                      </a:r>
                      <a:endParaRPr lang="en-US" sz="1100" b="1" kern="1200" dirty="0">
                        <a:solidFill>
                          <a:schemeClr val="dk1"/>
                        </a:solidFill>
                        <a:effectLst/>
                        <a:latin typeface="+mn-lt"/>
                        <a:ea typeface="+mn-ea"/>
                        <a:cs typeface="+mn-cs"/>
                      </a:endParaRPr>
                    </a:p>
                  </a:txBody>
                  <a:tcPr marL="52895" marR="52895" marT="27917" marB="27917" anchor="ctr"/>
                </a:tc>
                <a:extLst>
                  <a:ext uri="{0D108BD9-81ED-4DB2-BD59-A6C34878D82A}">
                    <a16:rowId xmlns:a16="http://schemas.microsoft.com/office/drawing/2014/main" val="1802931539"/>
                  </a:ext>
                </a:extLst>
              </a:tr>
              <a:tr h="308410">
                <a:tc>
                  <a:txBody>
                    <a:bodyPr/>
                    <a:lstStyle/>
                    <a:p>
                      <a:pPr algn="l">
                        <a:lnSpc>
                          <a:spcPct val="115000"/>
                        </a:lnSpc>
                        <a:spcAft>
                          <a:spcPts val="0"/>
                        </a:spcAft>
                      </a:pPr>
                      <a:r>
                        <a:rPr lang="en-GB" sz="1400">
                          <a:effectLst/>
                        </a:rPr>
                        <a:t>Russian Federation (Region 4)</a:t>
                      </a:r>
                      <a:r>
                        <a:rPr lang="en-GB" sz="1400" baseline="30000">
                          <a:effectLst/>
                        </a:rPr>
                        <a:t> </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GB" sz="1100" b="1" dirty="0">
                          <a:effectLst/>
                        </a:rPr>
                        <a:t>Territory of Russia as recognised by international law</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181104939"/>
                  </a:ext>
                </a:extLst>
              </a:tr>
              <a:tr h="65766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Asia (</a:t>
                      </a:r>
                      <a:r>
                        <a:rPr lang="en-GB" sz="1400" kern="150" dirty="0">
                          <a:effectLst/>
                        </a:rPr>
                        <a:t>Region 5)</a:t>
                      </a:r>
                      <a:endParaRPr lang="en-US" sz="1400" dirty="0">
                        <a:effectLst/>
                      </a:endParaRPr>
                    </a:p>
                    <a:p>
                      <a:pPr algn="l">
                        <a:lnSpc>
                          <a:spcPct val="115000"/>
                        </a:lnSpc>
                        <a:spcAft>
                          <a:spcPts val="0"/>
                        </a:spcAft>
                      </a:pP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US" sz="1100" b="1" dirty="0">
                          <a:effectLst/>
                        </a:rPr>
                        <a:t>Bangladesh, Bhutan, Cambodia, China, DPR Korea, India, Indonesia, Laos, Malaysia, Maldives, Mongolia, Myanmar, Nepal, Pakistan, Philippines, Sri Lanka, Thailand and Vietnam</a:t>
                      </a:r>
                    </a:p>
                    <a:p>
                      <a:pPr algn="l">
                        <a:lnSpc>
                          <a:spcPct val="115000"/>
                        </a:lnSpc>
                        <a:spcAft>
                          <a:spcPts val="0"/>
                        </a:spcAft>
                      </a:pPr>
                      <a:r>
                        <a:rPr lang="en-US" sz="1100" b="1" dirty="0">
                          <a:effectLst/>
                        </a:rPr>
                        <a:t>High income countries: </a:t>
                      </a:r>
                      <a:r>
                        <a:rPr lang="en-GB" sz="1100" b="1" dirty="0">
                          <a:effectLst/>
                        </a:rPr>
                        <a:t>Brunei, Hong Kong, Japan, Korea, Macao, Singapore and Taiwan</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6418895"/>
                  </a:ext>
                </a:extLst>
              </a:tr>
              <a:tr h="251647">
                <a:tc>
                  <a:txBody>
                    <a:bodyPr/>
                    <a:lstStyle/>
                    <a:p>
                      <a:pPr algn="l">
                        <a:lnSpc>
                          <a:spcPct val="115000"/>
                        </a:lnSpc>
                        <a:spcAft>
                          <a:spcPts val="0"/>
                        </a:spcAft>
                      </a:pPr>
                      <a:r>
                        <a:rPr lang="en-GB" sz="1400" dirty="0">
                          <a:effectLst/>
                        </a:rPr>
                        <a:t>Central Asia (Region 6)</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fi-FI" sz="1100" b="1" dirty="0" err="1">
                          <a:effectLst/>
                        </a:rPr>
                        <a:t>Afghanistan</a:t>
                      </a:r>
                      <a:r>
                        <a:rPr lang="fi-FI" sz="1100" b="1" dirty="0">
                          <a:effectLst/>
                        </a:rPr>
                        <a:t>, </a:t>
                      </a:r>
                      <a:r>
                        <a:rPr lang="fi-FI" sz="1100" b="1" dirty="0" err="1">
                          <a:effectLst/>
                        </a:rPr>
                        <a:t>Kazakhstan</a:t>
                      </a:r>
                      <a:r>
                        <a:rPr lang="fi-FI" sz="1100" b="1" dirty="0">
                          <a:effectLst/>
                        </a:rPr>
                        <a:t>, </a:t>
                      </a:r>
                      <a:r>
                        <a:rPr lang="fi-FI" sz="1100" b="1" dirty="0" err="1">
                          <a:effectLst/>
                        </a:rPr>
                        <a:t>Kyrgyzstan</a:t>
                      </a:r>
                      <a:r>
                        <a:rPr lang="fi-FI" sz="1100" b="1" dirty="0">
                          <a:effectLst/>
                        </a:rPr>
                        <a:t>, </a:t>
                      </a:r>
                      <a:r>
                        <a:rPr lang="fi-FI" sz="1100" b="1" dirty="0" err="1">
                          <a:effectLst/>
                        </a:rPr>
                        <a:t>Tajikistan</a:t>
                      </a:r>
                      <a:r>
                        <a:rPr lang="fi-FI" sz="1100" b="1" dirty="0">
                          <a:effectLst/>
                        </a:rPr>
                        <a:t>, Turkmenistan, Uzbekistan</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433586061"/>
                  </a:ext>
                </a:extLst>
              </a:tr>
              <a:tr h="45465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Middle East (Region 7</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Iran, Iraq, Yemen</a:t>
                      </a:r>
                      <a:endParaRPr lang="en-US" sz="1100" b="1" dirty="0">
                        <a:effectLst/>
                      </a:endParaRPr>
                    </a:p>
                    <a:p>
                      <a:pPr algn="l">
                        <a:lnSpc>
                          <a:spcPct val="115000"/>
                        </a:lnSpc>
                        <a:spcAft>
                          <a:spcPts val="0"/>
                        </a:spcAft>
                      </a:pPr>
                      <a:r>
                        <a:rPr lang="en-US" sz="1100" b="1" dirty="0">
                          <a:effectLst/>
                        </a:rPr>
                        <a:t>High income countries: </a:t>
                      </a:r>
                      <a:r>
                        <a:rPr lang="en-GB" sz="1100" b="1" dirty="0">
                          <a:effectLst/>
                        </a:rPr>
                        <a:t>Bahrain, Kuwait, Oman, Qatar, Saudi Arabia, United Arab Emirates</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605238810"/>
                  </a:ext>
                </a:extLst>
              </a:tr>
              <a:tr h="65766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Pacific (Region 8</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Cook Islands, Fiji, Kiribati, Marshall Islands, Micronesia, Nauru, Niue, Palau, Papua New Guinea, Samoa, Solomon Islands, Timor-Leste, Tonga, Tuvalu, Vanuatu</a:t>
                      </a:r>
                      <a:endParaRPr lang="en-US" sz="1100" b="1" dirty="0">
                        <a:effectLst/>
                      </a:endParaRPr>
                    </a:p>
                    <a:p>
                      <a:pPr algn="l">
                        <a:lnSpc>
                          <a:spcPct val="115000"/>
                        </a:lnSpc>
                        <a:spcAft>
                          <a:spcPts val="0"/>
                        </a:spcAft>
                      </a:pPr>
                      <a:r>
                        <a:rPr lang="en-US" sz="1100" b="1" dirty="0">
                          <a:effectLst/>
                        </a:rPr>
                        <a:t>High income countries: </a:t>
                      </a:r>
                      <a:r>
                        <a:rPr lang="en-GB" sz="1100" b="1" dirty="0">
                          <a:effectLst/>
                        </a:rPr>
                        <a:t>Australia, New Zealand</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860370731"/>
                  </a:ext>
                </a:extLst>
              </a:tr>
              <a:tr h="1266702">
                <a:tc>
                  <a:txBody>
                    <a:bodyPr/>
                    <a:lstStyle/>
                    <a:p>
                      <a:pPr algn="l">
                        <a:lnSpc>
                          <a:spcPct val="115000"/>
                        </a:lnSpc>
                        <a:spcAft>
                          <a:spcPts val="0"/>
                        </a:spcAft>
                      </a:pPr>
                      <a:r>
                        <a:rPr lang="en-GB" sz="1400" dirty="0">
                          <a:effectLst/>
                        </a:rPr>
                        <a:t>Sub-Saharan Africa  (Region 9 )</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GB" sz="1100" b="1" dirty="0">
                          <a:effectLst/>
                        </a:rPr>
                        <a:t>Angola, Benin, Botswana, Burkina Faso, Burundi, Cameroon, Cabo Verde, Central African Republic, Chad, Comoros, Congo, Congo - Democratic Republic of the, Côte d’Ivoire, Djibouti,  Equatorial Guinea, Eritrea, </a:t>
                      </a:r>
                      <a:r>
                        <a:rPr lang="en-GB" sz="1100" b="1" dirty="0" err="1">
                          <a:effectLst/>
                        </a:rPr>
                        <a:t>Eswatini</a:t>
                      </a:r>
                      <a:r>
                        <a:rPr lang="en-GB" sz="1100" b="1" dirty="0">
                          <a:effectLst/>
                        </a:rPr>
                        <a:t>, Ethiopia, Gabon, Gambia, Ghana, Guinea, Guinea-Bissau,  Kenya, Lesotho, Liberia, Madagascar, Malawi, Mali, Mauritania, Mauritius, Mozambique, Namibia, Niger, Nigeria, Rwanda, Sao Tome and Principe, Senegal, Seychelles, Sierra Leone, Somalia, South Africa, South Sudan, Sudan, Tanzania, Togo, Uganda, Zambia, Zimbabwe</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635259711"/>
                  </a:ext>
                </a:extLst>
              </a:tr>
              <a:tr h="45465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Latin America (Region 10</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s-ES" sz="1100" b="1">
                          <a:effectLst/>
                        </a:rPr>
                        <a:t>Argentina, Bolivia, Brazil, Chile, Colombia, Costa Rica, Ecuador, El Salvador, Guatemala, Honduras, Mexico, Nicaragua, Panama, Paraguay, Peru, Uruguay and Venezuela </a:t>
                      </a:r>
                      <a:endParaRPr lang="en-US" sz="1100" b="1">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434392892"/>
                  </a:ext>
                </a:extLst>
              </a:tr>
              <a:tr h="57346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Caribbean (Region 11</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Antigua &amp; Barbuda, Bahamas, Barbados, Belize, Cuba, Dominica, Dominican Republic, Grenada, Guyana, Haiti, Jamaica, St Kitts and Nevis, St Lucia, St Vincent &amp; Grenadines, Suriname and Trinidad &amp; Tobago</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414452853"/>
                  </a:ext>
                </a:extLst>
              </a:tr>
            </a:tbl>
          </a:graphicData>
        </a:graphic>
      </p:graphicFrame>
      <p:sp>
        <p:nvSpPr>
          <p:cNvPr id="3" name="Rectangle 1"/>
          <p:cNvSpPr>
            <a:spLocks noChangeArrowheads="1"/>
          </p:cNvSpPr>
          <p:nvPr/>
        </p:nvSpPr>
        <p:spPr bwMode="auto">
          <a:xfrm>
            <a:off x="2039938" y="170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5C594243-1A2E-44F3-82C1-26691C3A31F7}"/>
              </a:ext>
            </a:extLst>
          </p:cNvPr>
          <p:cNvSpPr>
            <a:spLocks noGrp="1"/>
          </p:cNvSpPr>
          <p:nvPr>
            <p:ph type="title"/>
          </p:nvPr>
        </p:nvSpPr>
        <p:spPr>
          <a:xfrm>
            <a:off x="1981200" y="96839"/>
            <a:ext cx="8229600" cy="739775"/>
          </a:xfrm>
        </p:spPr>
        <p:txBody>
          <a:bodyPr rtlCol="0">
            <a:normAutofit/>
          </a:bodyPr>
          <a:lstStyle/>
          <a:p>
            <a:pPr algn="ctr" eaLnBrk="1" fontAlgn="auto" hangingPunct="1">
              <a:spcAft>
                <a:spcPts val="0"/>
              </a:spcAft>
              <a:defRPr/>
            </a:pPr>
            <a:r>
              <a:rPr lang="fr-BE" altLang="fr-FR" sz="2954" b="1" dirty="0" err="1">
                <a:solidFill>
                  <a:srgbClr val="C00000"/>
                </a:solidFill>
                <a:latin typeface="Verdana" panose="020B0604030504040204" pitchFamily="34" charset="0"/>
                <a:ea typeface="Verdana" panose="020B0604030504040204" pitchFamily="34" charset="0"/>
              </a:rPr>
              <a:t>Selection</a:t>
            </a:r>
            <a:r>
              <a:rPr lang="fr-BE" altLang="fr-FR" sz="2954" b="1" dirty="0">
                <a:solidFill>
                  <a:srgbClr val="C00000"/>
                </a:solidFill>
                <a:latin typeface="Verdana" panose="020B0604030504040204" pitchFamily="34" charset="0"/>
                <a:ea typeface="Verdana" panose="020B0604030504040204" pitchFamily="34" charset="0"/>
              </a:rPr>
              <a:t> </a:t>
            </a:r>
            <a:r>
              <a:rPr lang="fr-BE" altLang="fr-FR" sz="2954" b="1" dirty="0" err="1">
                <a:solidFill>
                  <a:srgbClr val="C00000"/>
                </a:solidFill>
                <a:latin typeface="Verdana" panose="020B0604030504040204" pitchFamily="34" charset="0"/>
                <a:ea typeface="Verdana" panose="020B0604030504040204" pitchFamily="34" charset="0"/>
              </a:rPr>
              <a:t>involving</a:t>
            </a:r>
            <a:r>
              <a:rPr lang="fr-BE" altLang="fr-FR" sz="2954" b="1" dirty="0">
                <a:solidFill>
                  <a:srgbClr val="C00000"/>
                </a:solidFill>
                <a:latin typeface="Verdana" panose="020B0604030504040204" pitchFamily="34" charset="0"/>
                <a:ea typeface="Verdana" panose="020B0604030504040204" pitchFamily="34" charset="0"/>
              </a:rPr>
              <a:t> </a:t>
            </a:r>
            <a:r>
              <a:rPr lang="fr-BE" altLang="fr-FR" sz="2954" b="1" dirty="0" err="1">
                <a:solidFill>
                  <a:srgbClr val="C00000"/>
                </a:solidFill>
                <a:latin typeface="Verdana" panose="020B0604030504040204" pitchFamily="34" charset="0"/>
                <a:ea typeface="Verdana" panose="020B0604030504040204" pitchFamily="34" charset="0"/>
              </a:rPr>
              <a:t>EaP</a:t>
            </a:r>
            <a:r>
              <a:rPr lang="fr-BE" altLang="fr-FR" sz="2954" b="1" dirty="0">
                <a:solidFill>
                  <a:srgbClr val="C00000"/>
                </a:solidFill>
                <a:latin typeface="Verdana" panose="020B0604030504040204" pitchFamily="34" charset="0"/>
                <a:ea typeface="Verdana" panose="020B0604030504040204" pitchFamily="34" charset="0"/>
              </a:rPr>
              <a:t> countries</a:t>
            </a:r>
          </a:p>
        </p:txBody>
      </p:sp>
      <p:pic>
        <p:nvPicPr>
          <p:cNvPr id="13315" name="Content Placeholder 7">
            <a:extLst>
              <a:ext uri="{FF2B5EF4-FFF2-40B4-BE49-F238E27FC236}">
                <a16:creationId xmlns:a16="http://schemas.microsoft.com/office/drawing/2014/main" id="{8110BB34-27DD-4A3D-8AE9-8BAE447C536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836614"/>
            <a:ext cx="9144000" cy="4752975"/>
          </a:xfrm>
        </p:spPr>
      </p:pic>
      <p:sp>
        <p:nvSpPr>
          <p:cNvPr id="6" name="Content Placeholder 5">
            <a:extLst>
              <a:ext uri="{FF2B5EF4-FFF2-40B4-BE49-F238E27FC236}">
                <a16:creationId xmlns:a16="http://schemas.microsoft.com/office/drawing/2014/main" id="{A3187E6A-810A-4F30-A063-C9F55C704EE9}"/>
              </a:ext>
            </a:extLst>
          </p:cNvPr>
          <p:cNvSpPr>
            <a:spLocks noGrp="1"/>
          </p:cNvSpPr>
          <p:nvPr>
            <p:ph sz="quarter" idx="4"/>
          </p:nvPr>
        </p:nvSpPr>
        <p:spPr>
          <a:xfrm>
            <a:off x="1558925" y="5686428"/>
            <a:ext cx="9144000" cy="1171572"/>
          </a:xfrm>
          <a:solidFill>
            <a:schemeClr val="bg1"/>
          </a:solidFill>
        </p:spPr>
        <p:txBody>
          <a:bodyPr rtlCol="0">
            <a:normAutofit fontScale="92500" lnSpcReduction="20000"/>
          </a:bodyPr>
          <a:lstStyle/>
          <a:p>
            <a:pPr eaLnBrk="1" fontAlgn="auto" hangingPunct="1">
              <a:spcBef>
                <a:spcPts val="0"/>
              </a:spcBef>
              <a:spcAft>
                <a:spcPts val="1800"/>
              </a:spcAft>
              <a:buFont typeface="Wingdings" panose="05000000000000000000" pitchFamily="2" charset="2"/>
              <a:buChar char="§"/>
              <a:defRPr/>
            </a:pPr>
            <a:r>
              <a:rPr lang="fr-BE" sz="1900" b="1" dirty="0">
                <a:latin typeface="Verdana" panose="020B0604030504040204" pitchFamily="34" charset="0"/>
                <a:ea typeface="Verdana" panose="020B0604030504040204" pitchFamily="34" charset="0"/>
              </a:rPr>
              <a:t>Very </a:t>
            </a:r>
            <a:r>
              <a:rPr lang="fr-BE" sz="1900" b="1" dirty="0" err="1">
                <a:latin typeface="Verdana" panose="020B0604030504040204" pitchFamily="34" charset="0"/>
                <a:ea typeface="Verdana" panose="020B0604030504040204" pitchFamily="34" charset="0"/>
              </a:rPr>
              <a:t>competitive</a:t>
            </a:r>
            <a:r>
              <a:rPr lang="fr-BE" sz="1900" b="1" dirty="0">
                <a:latin typeface="Verdana" panose="020B0604030504040204" pitchFamily="34" charset="0"/>
                <a:ea typeface="Verdana" panose="020B0604030504040204" pitchFamily="34" charset="0"/>
              </a:rPr>
              <a:t> </a:t>
            </a:r>
            <a:r>
              <a:rPr lang="fr-BE" sz="1900" b="1" dirty="0" err="1">
                <a:latin typeface="Verdana" panose="020B0604030504040204" pitchFamily="34" charset="0"/>
                <a:ea typeface="Verdana" panose="020B0604030504040204" pitchFamily="34" charset="0"/>
              </a:rPr>
              <a:t>selection</a:t>
            </a:r>
            <a:r>
              <a:rPr lang="fr-BE" sz="1900" b="1" dirty="0">
                <a:latin typeface="Verdana" panose="020B0604030504040204" pitchFamily="34" charset="0"/>
                <a:ea typeface="Verdana" panose="020B0604030504040204" pitchFamily="34" charset="0"/>
              </a:rPr>
              <a:t> (13% </a:t>
            </a:r>
            <a:r>
              <a:rPr lang="fr-BE" sz="1900" b="1" dirty="0" err="1">
                <a:latin typeface="Verdana" panose="020B0604030504040204" pitchFamily="34" charset="0"/>
                <a:ea typeface="Verdana" panose="020B0604030504040204" pitchFamily="34" charset="0"/>
              </a:rPr>
              <a:t>success</a:t>
            </a:r>
            <a:r>
              <a:rPr lang="fr-BE" sz="1900" b="1" dirty="0">
                <a:latin typeface="Verdana" panose="020B0604030504040204" pitchFamily="34" charset="0"/>
                <a:ea typeface="Verdana" panose="020B0604030504040204" pitchFamily="34" charset="0"/>
              </a:rPr>
              <a:t> rate)</a:t>
            </a:r>
          </a:p>
          <a:p>
            <a:pPr eaLnBrk="1" fontAlgn="auto" hangingPunct="1">
              <a:spcBef>
                <a:spcPts val="0"/>
              </a:spcBef>
              <a:spcAft>
                <a:spcPts val="1800"/>
              </a:spcAft>
              <a:buFont typeface="Wingdings" panose="05000000000000000000" pitchFamily="2" charset="2"/>
              <a:buChar char="§"/>
              <a:defRPr/>
            </a:pPr>
            <a:r>
              <a:rPr lang="fr-BE" sz="1900" b="1" dirty="0">
                <a:latin typeface="Verdana" panose="020B0604030504040204" pitchFamily="34" charset="0"/>
                <a:ea typeface="Verdana" panose="020B0604030504040204" pitchFamily="34" charset="0"/>
              </a:rPr>
              <a:t>127 </a:t>
            </a:r>
            <a:r>
              <a:rPr lang="fr-BE" sz="1900" b="1" dirty="0" err="1">
                <a:latin typeface="Verdana" panose="020B0604030504040204" pitchFamily="34" charset="0"/>
                <a:ea typeface="Verdana" panose="020B0604030504040204" pitchFamily="34" charset="0"/>
              </a:rPr>
              <a:t>projects</a:t>
            </a:r>
            <a:r>
              <a:rPr lang="fr-BE" sz="1900" b="1" dirty="0">
                <a:latin typeface="Verdana" panose="020B0604030504040204" pitchFamily="34" charset="0"/>
                <a:ea typeface="Verdana" panose="020B0604030504040204" pitchFamily="34" charset="0"/>
              </a:rPr>
              <a:t> </a:t>
            </a:r>
            <a:r>
              <a:rPr lang="fr-BE" sz="1900" b="1" dirty="0" err="1">
                <a:latin typeface="Verdana" panose="020B0604030504040204" pitchFamily="34" charset="0"/>
                <a:ea typeface="Verdana" panose="020B0604030504040204" pitchFamily="34" charset="0"/>
              </a:rPr>
              <a:t>funded</a:t>
            </a:r>
            <a:r>
              <a:rPr lang="fr-BE" sz="1900" b="1" dirty="0">
                <a:latin typeface="Verdana" panose="020B0604030504040204" pitchFamily="34" charset="0"/>
                <a:ea typeface="Verdana" panose="020B0604030504040204" pitchFamily="34" charset="0"/>
              </a:rPr>
              <a:t> over 6 calls: 99 joint </a:t>
            </a:r>
            <a:r>
              <a:rPr lang="fr-BE" sz="1900" b="1" dirty="0" err="1">
                <a:latin typeface="Verdana" panose="020B0604030504040204" pitchFamily="34" charset="0"/>
                <a:ea typeface="Verdana" panose="020B0604030504040204" pitchFamily="34" charset="0"/>
              </a:rPr>
              <a:t>projects</a:t>
            </a:r>
            <a:r>
              <a:rPr lang="fr-BE" sz="1900" b="1" dirty="0">
                <a:latin typeface="Verdana" panose="020B0604030504040204" pitchFamily="34" charset="0"/>
                <a:ea typeface="Verdana" panose="020B0604030504040204" pitchFamily="34" charset="0"/>
              </a:rPr>
              <a:t> + 28 structural </a:t>
            </a:r>
            <a:r>
              <a:rPr lang="fr-BE" sz="1900" b="1" dirty="0" err="1">
                <a:latin typeface="Verdana" panose="020B0604030504040204" pitchFamily="34" charset="0"/>
                <a:ea typeface="Verdana" panose="020B0604030504040204" pitchFamily="34" charset="0"/>
              </a:rPr>
              <a:t>projects</a:t>
            </a:r>
            <a:endParaRPr lang="fr-BE" sz="1900" b="1" dirty="0">
              <a:latin typeface="Verdana" panose="020B0604030504040204" pitchFamily="34" charset="0"/>
              <a:ea typeface="Verdana" panose="020B0604030504040204" pitchFamily="34" charset="0"/>
            </a:endParaRPr>
          </a:p>
          <a:p>
            <a:pPr marL="0" indent="0" eaLnBrk="1" fontAlgn="auto" hangingPunct="1">
              <a:spcAft>
                <a:spcPts val="554"/>
              </a:spcAft>
              <a:buNone/>
              <a:defRPr/>
            </a:pPr>
            <a:endParaRPr lang="fr-BE" dirty="0">
              <a:solidFill>
                <a:srgbClr val="FF0000"/>
              </a:solidFill>
            </a:endParaRPr>
          </a:p>
          <a:p>
            <a:pPr eaLnBrk="1" fontAlgn="auto" hangingPunct="1">
              <a:spcAft>
                <a:spcPts val="554"/>
              </a:spcAft>
              <a:defRPr/>
            </a:pPr>
            <a:endParaRPr lang="fr-BE" dirty="0"/>
          </a:p>
          <a:p>
            <a:pPr eaLnBrk="1" fontAlgn="auto" hangingPunct="1">
              <a:spcAft>
                <a:spcPts val="554"/>
              </a:spcAft>
              <a:defRPr/>
            </a:pPr>
            <a:endParaRPr lang="fr-BE" dirty="0"/>
          </a:p>
          <a:p>
            <a:pPr lvl="1" eaLnBrk="1" fontAlgn="auto" hangingPunct="1">
              <a:spcAft>
                <a:spcPts val="0"/>
              </a:spcAft>
              <a:defRPr/>
            </a:pPr>
            <a:endParaRPr lang="fr-BE" dirty="0"/>
          </a:p>
          <a:p>
            <a:pPr marL="0" indent="0" eaLnBrk="1" fontAlgn="auto" hangingPunct="1">
              <a:spcAft>
                <a:spcPts val="0"/>
              </a:spcAft>
              <a:buNone/>
              <a:defRPr/>
            </a:pPr>
            <a:endParaRPr lang="fr-BE" dirty="0"/>
          </a:p>
        </p:txBody>
      </p:sp>
      <p:sp>
        <p:nvSpPr>
          <p:cNvPr id="13317" name="Slide Number Placeholder 6">
            <a:extLst>
              <a:ext uri="{FF2B5EF4-FFF2-40B4-BE49-F238E27FC236}">
                <a16:creationId xmlns:a16="http://schemas.microsoft.com/office/drawing/2014/main" id="{612D2730-2D78-45A1-8EF7-9D591EB32F54}"/>
              </a:ext>
            </a:extLst>
          </p:cNvPr>
          <p:cNvSpPr>
            <a:spLocks noGrp="1"/>
          </p:cNvSpPr>
          <p:nvPr>
            <p:ph type="sldNum" sz="quarter" idx="12"/>
          </p:nvPr>
        </p:nvSpPr>
        <p:spPr bwMode="auto">
          <a:xfrm>
            <a:off x="8261351" y="6186488"/>
            <a:ext cx="2219325"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F5494"/>
                </a:solidFill>
                <a:latin typeface="Verdana" panose="020B0604030504040204" pitchFamily="34" charset="0"/>
                <a:ea typeface="MS PGothic" panose="020B0600070205080204" pitchFamily="34" charset="-128"/>
              </a:defRPr>
            </a:lvl1pPr>
            <a:lvl2pPr marL="685800" indent="-263525">
              <a:defRPr sz="1200">
                <a:solidFill>
                  <a:srgbClr val="0F5494"/>
                </a:solidFill>
                <a:latin typeface="Verdana" panose="020B0604030504040204" pitchFamily="34" charset="0"/>
                <a:ea typeface="MS PGothic" panose="020B0600070205080204" pitchFamily="34" charset="-128"/>
              </a:defRPr>
            </a:lvl2pPr>
            <a:lvl3pPr marL="1054100" indent="-209550">
              <a:defRPr sz="1200">
                <a:solidFill>
                  <a:srgbClr val="0F5494"/>
                </a:solidFill>
                <a:latin typeface="Verdana" panose="020B0604030504040204" pitchFamily="34" charset="0"/>
                <a:ea typeface="MS PGothic" panose="020B0600070205080204" pitchFamily="34" charset="-128"/>
              </a:defRPr>
            </a:lvl3pPr>
            <a:lvl4pPr marL="1476375" indent="-209550">
              <a:defRPr sz="1200">
                <a:solidFill>
                  <a:srgbClr val="0F5494"/>
                </a:solidFill>
                <a:latin typeface="Verdana" panose="020B0604030504040204" pitchFamily="34" charset="0"/>
                <a:ea typeface="MS PGothic" panose="020B0600070205080204" pitchFamily="34" charset="-128"/>
              </a:defRPr>
            </a:lvl4pPr>
            <a:lvl5pPr marL="1898650" indent="-209550">
              <a:defRPr sz="1200">
                <a:solidFill>
                  <a:srgbClr val="0F5494"/>
                </a:solidFill>
                <a:latin typeface="Verdana" panose="020B0604030504040204" pitchFamily="34" charset="0"/>
                <a:ea typeface="MS PGothic" panose="020B0600070205080204" pitchFamily="34" charset="-128"/>
              </a:defRPr>
            </a:lvl5pPr>
            <a:lvl6pPr marL="2355850" indent="-20955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813050" indent="-20955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270250" indent="-20955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727450" indent="-20955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22043E-1E7A-484A-933F-27B16DFC24B8}" type="slidenum">
              <a:rPr kumimoji="0" lang="en-GB" altLang="fr-FR" sz="1100" b="0" i="0" u="none" strike="noStrike" kern="1200" cap="none" spc="0" normalizeH="0" baseline="0" noProof="0">
                <a:ln>
                  <a:noFill/>
                </a:ln>
                <a:solidFill>
                  <a:srgbClr val="808080"/>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altLang="fr-FR" sz="1100" b="0" i="0" u="none" strike="noStrike" kern="1200" cap="none" spc="0" normalizeH="0" baseline="0" noProof="0">
              <a:ln>
                <a:noFill/>
              </a:ln>
              <a:solidFill>
                <a:srgbClr val="808080"/>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C:\Users\garbaka\Desktop\Eastern Partnership\425726h31a7t28.jpg">
            <a:extLst>
              <a:ext uri="{FF2B5EF4-FFF2-40B4-BE49-F238E27FC236}">
                <a16:creationId xmlns:a16="http://schemas.microsoft.com/office/drawing/2014/main" id="{B078C566-B377-4EB8-8094-E53B439E0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551" y="1195388"/>
            <a:ext cx="31781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id="{723E25FA-64F4-4E54-A8F0-AEF8E90AF918}"/>
              </a:ext>
            </a:extLst>
          </p:cNvPr>
          <p:cNvSpPr>
            <a:spLocks noGrp="1" noChangeArrowheads="1"/>
          </p:cNvSpPr>
          <p:nvPr>
            <p:ph type="title"/>
          </p:nvPr>
        </p:nvSpPr>
        <p:spPr>
          <a:xfrm>
            <a:off x="1544638" y="554038"/>
            <a:ext cx="9144000" cy="715962"/>
          </a:xfrm>
        </p:spPr>
        <p:txBody>
          <a:bodyPr rtlCol="0">
            <a:normAutofit fontScale="90000"/>
          </a:bodyPr>
          <a:lstStyle/>
          <a:p>
            <a:pPr algn="ctr" eaLnBrk="1" fontAlgn="auto" hangingPunct="1">
              <a:spcAft>
                <a:spcPts val="0"/>
              </a:spcAft>
              <a:defRPr/>
            </a:pPr>
            <a:r>
              <a:rPr lang="en-GB" sz="2800" b="1" dirty="0">
                <a:solidFill>
                  <a:srgbClr val="336699"/>
                </a:solidFill>
                <a:latin typeface="Verdana" panose="020B0604030504040204" pitchFamily="34" charset="0"/>
                <a:ea typeface="Verdana" panose="020B0604030504040204" pitchFamily="34" charset="0"/>
                <a:cs typeface="Tahoma" panose="020B0604030504040204" pitchFamily="34" charset="0"/>
              </a:rPr>
              <a:t>Eastern Partnership results 2015-2020</a:t>
            </a:r>
            <a:r>
              <a:rPr lang="en-GB" sz="2800" dirty="0">
                <a:solidFill>
                  <a:srgbClr val="336699"/>
                </a:solidFill>
                <a:latin typeface="Tahoma" panose="020B0604030504040204" pitchFamily="34" charset="0"/>
                <a:ea typeface="Tahoma" panose="020B0604030504040204" pitchFamily="34" charset="0"/>
                <a:cs typeface="Tahoma" panose="020B0604030504040204" pitchFamily="34" charset="0"/>
              </a:rPr>
              <a:t/>
            </a:r>
            <a:br>
              <a:rPr lang="en-GB" sz="2800" dirty="0">
                <a:solidFill>
                  <a:srgbClr val="336699"/>
                </a:solidFill>
                <a:latin typeface="Tahoma" panose="020B0604030504040204" pitchFamily="34" charset="0"/>
                <a:ea typeface="Tahoma" panose="020B0604030504040204" pitchFamily="34" charset="0"/>
                <a:cs typeface="Tahoma" panose="020B0604030504040204" pitchFamily="34" charset="0"/>
              </a:rPr>
            </a:br>
            <a:endPar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0724" name="TextBox 5">
            <a:extLst>
              <a:ext uri="{FF2B5EF4-FFF2-40B4-BE49-F238E27FC236}">
                <a16:creationId xmlns:a16="http://schemas.microsoft.com/office/drawing/2014/main" id="{9EFF1F5F-48F0-4BF2-93C6-00EA2FC648E8}"/>
              </a:ext>
            </a:extLst>
          </p:cNvPr>
          <p:cNvSpPr txBox="1">
            <a:spLocks noChangeArrowheads="1"/>
          </p:cNvSpPr>
          <p:nvPr/>
        </p:nvSpPr>
        <p:spPr bwMode="auto">
          <a:xfrm>
            <a:off x="1758951" y="1195388"/>
            <a:ext cx="2625725" cy="785812"/>
          </a:xfrm>
          <a:prstGeom prst="rect">
            <a:avLst/>
          </a:prstGeom>
          <a:solidFill>
            <a:schemeClr val="accent4">
              <a:lumMod val="40000"/>
              <a:lumOff val="60000"/>
            </a:schemeClr>
          </a:solidFill>
          <a:ln>
            <a:noFill/>
          </a:ln>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Armenia</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30 </a:t>
            </a:r>
            <a:r>
              <a:rPr kumimoji="0" lang="fr-BE" altLang="fr-FR" sz="2000" b="1" i="0" u="none" strike="noStrike" kern="1200" cap="none" spc="0" normalizeH="0" baseline="0" noProof="0" dirty="0" err="1">
                <a:ln>
                  <a:noFill/>
                </a:ln>
                <a:solidFill>
                  <a:srgbClr val="336699"/>
                </a:solidFill>
                <a:effectLst/>
                <a:uLnTx/>
                <a:uFillTx/>
                <a:latin typeface="Verdana" panose="020B0604030504040204" pitchFamily="34" charset="0"/>
                <a:ea typeface="MS PGothic" panose="020B0600070205080204" pitchFamily="34" charset="-128"/>
                <a:cs typeface="+mn-cs"/>
              </a:rPr>
              <a:t>projects</a:t>
            </a:r>
            <a:endPar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endParaRPr>
          </a:p>
        </p:txBody>
      </p:sp>
      <p:sp>
        <p:nvSpPr>
          <p:cNvPr id="18437" name="TextBox 8">
            <a:extLst>
              <a:ext uri="{FF2B5EF4-FFF2-40B4-BE49-F238E27FC236}">
                <a16:creationId xmlns:a16="http://schemas.microsoft.com/office/drawing/2014/main" id="{2E7B45A6-ABE6-45B0-8D5D-53D729762BD5}"/>
              </a:ext>
            </a:extLst>
          </p:cNvPr>
          <p:cNvSpPr txBox="1">
            <a:spLocks noChangeArrowheads="1"/>
          </p:cNvSpPr>
          <p:nvPr/>
        </p:nvSpPr>
        <p:spPr bwMode="auto">
          <a:xfrm>
            <a:off x="1766889" y="3152776"/>
            <a:ext cx="2625725" cy="785813"/>
          </a:xfrm>
          <a:prstGeom prst="rect">
            <a:avLst/>
          </a:prstGeom>
          <a:solidFill>
            <a:schemeClr val="accent4">
              <a:lumMod val="40000"/>
              <a:lumOff val="60000"/>
            </a:schemeClr>
          </a:solid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a:ln>
                  <a:noFill/>
                </a:ln>
                <a:solidFill>
                  <a:srgbClr val="336699"/>
                </a:solidFill>
                <a:effectLst/>
                <a:uLnTx/>
                <a:uFillTx/>
                <a:latin typeface="Verdana" panose="020B0604030504040204" pitchFamily="34" charset="0"/>
                <a:ea typeface="MS PGothic" panose="020B0600070205080204" pitchFamily="34" charset="-128"/>
                <a:cs typeface="+mn-cs"/>
              </a:rPr>
              <a:t>Azerbaijan</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a:ln>
                  <a:noFill/>
                </a:ln>
                <a:solidFill>
                  <a:srgbClr val="336699"/>
                </a:solidFill>
                <a:effectLst/>
                <a:uLnTx/>
                <a:uFillTx/>
                <a:latin typeface="Verdana" panose="020B0604030504040204" pitchFamily="34" charset="0"/>
                <a:ea typeface="MS PGothic" panose="020B0600070205080204" pitchFamily="34" charset="-128"/>
                <a:cs typeface="+mn-cs"/>
              </a:rPr>
              <a:t>19 projects</a:t>
            </a:r>
          </a:p>
        </p:txBody>
      </p:sp>
      <p:sp>
        <p:nvSpPr>
          <p:cNvPr id="18438" name="TextBox 9">
            <a:extLst>
              <a:ext uri="{FF2B5EF4-FFF2-40B4-BE49-F238E27FC236}">
                <a16:creationId xmlns:a16="http://schemas.microsoft.com/office/drawing/2014/main" id="{D2825BE2-D48B-429D-8FCE-20E9A1611602}"/>
              </a:ext>
            </a:extLst>
          </p:cNvPr>
          <p:cNvSpPr txBox="1">
            <a:spLocks noChangeArrowheads="1"/>
          </p:cNvSpPr>
          <p:nvPr/>
        </p:nvSpPr>
        <p:spPr bwMode="auto">
          <a:xfrm>
            <a:off x="7861301" y="2130426"/>
            <a:ext cx="2671763" cy="785813"/>
          </a:xfrm>
          <a:prstGeom prst="rect">
            <a:avLst/>
          </a:prstGeom>
          <a:solidFill>
            <a:schemeClr val="accent5">
              <a:lumMod val="40000"/>
              <a:lumOff val="60000"/>
            </a:schemeClr>
          </a:solid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Belarus</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24 </a:t>
            </a:r>
            <a:r>
              <a:rPr kumimoji="0" lang="fr-BE" altLang="fr-FR" sz="2000" b="1" i="0" u="none" strike="noStrike" kern="1200" cap="none" spc="0" normalizeH="0" baseline="0" noProof="0" dirty="0" err="1">
                <a:ln>
                  <a:noFill/>
                </a:ln>
                <a:solidFill>
                  <a:srgbClr val="336699"/>
                </a:solidFill>
                <a:effectLst/>
                <a:uLnTx/>
                <a:uFillTx/>
                <a:latin typeface="Verdana" panose="020B0604030504040204" pitchFamily="34" charset="0"/>
                <a:ea typeface="MS PGothic" panose="020B0600070205080204" pitchFamily="34" charset="-128"/>
                <a:cs typeface="+mn-cs"/>
              </a:rPr>
              <a:t>projects</a:t>
            </a:r>
            <a:endPar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endParaRPr>
          </a:p>
        </p:txBody>
      </p:sp>
      <p:sp>
        <p:nvSpPr>
          <p:cNvPr id="18439" name="TextBox 10">
            <a:extLst>
              <a:ext uri="{FF2B5EF4-FFF2-40B4-BE49-F238E27FC236}">
                <a16:creationId xmlns:a16="http://schemas.microsoft.com/office/drawing/2014/main" id="{87BD85FA-5A5F-4179-91A2-6DC43F4AC89F}"/>
              </a:ext>
            </a:extLst>
          </p:cNvPr>
          <p:cNvSpPr txBox="1">
            <a:spLocks noChangeArrowheads="1"/>
          </p:cNvSpPr>
          <p:nvPr/>
        </p:nvSpPr>
        <p:spPr bwMode="auto">
          <a:xfrm>
            <a:off x="7875589" y="1181101"/>
            <a:ext cx="2625725" cy="785813"/>
          </a:xfrm>
          <a:prstGeom prst="rect">
            <a:avLst/>
          </a:prstGeom>
          <a:solidFill>
            <a:schemeClr val="accent5">
              <a:lumMod val="40000"/>
              <a:lumOff val="60000"/>
            </a:schemeClr>
          </a:solid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Georgia</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rPr>
              <a:t>37 </a:t>
            </a:r>
            <a:r>
              <a:rPr kumimoji="0" lang="fr-BE" altLang="fr-FR" sz="2000" b="1" i="0" u="none" strike="noStrike" kern="1200" cap="none" spc="0" normalizeH="0" baseline="0" noProof="0" dirty="0" err="1">
                <a:ln>
                  <a:noFill/>
                </a:ln>
                <a:solidFill>
                  <a:srgbClr val="336699"/>
                </a:solidFill>
                <a:effectLst/>
                <a:uLnTx/>
                <a:uFillTx/>
                <a:latin typeface="Verdana" panose="020B0604030504040204" pitchFamily="34" charset="0"/>
                <a:ea typeface="MS PGothic" panose="020B0600070205080204" pitchFamily="34" charset="-128"/>
                <a:cs typeface="+mn-cs"/>
              </a:rPr>
              <a:t>projects</a:t>
            </a:r>
            <a:endParaRPr kumimoji="0" lang="fr-BE" altLang="fr-FR" sz="2000" b="1" i="0" u="none" strike="noStrike" kern="1200" cap="none" spc="0" normalizeH="0" baseline="0" noProof="0" dirty="0">
              <a:ln>
                <a:noFill/>
              </a:ln>
              <a:solidFill>
                <a:srgbClr val="336699"/>
              </a:solidFill>
              <a:effectLst/>
              <a:uLnTx/>
              <a:uFillTx/>
              <a:latin typeface="Verdana" panose="020B0604030504040204" pitchFamily="34" charset="0"/>
              <a:ea typeface="MS PGothic" panose="020B0600070205080204" pitchFamily="34" charset="-128"/>
              <a:cs typeface="+mn-cs"/>
            </a:endParaRPr>
          </a:p>
        </p:txBody>
      </p:sp>
      <p:sp>
        <p:nvSpPr>
          <p:cNvPr id="18440" name="TextBox 11">
            <a:extLst>
              <a:ext uri="{FF2B5EF4-FFF2-40B4-BE49-F238E27FC236}">
                <a16:creationId xmlns:a16="http://schemas.microsoft.com/office/drawing/2014/main" id="{B79759E3-8928-47CC-8B99-317EABF12ABF}"/>
              </a:ext>
            </a:extLst>
          </p:cNvPr>
          <p:cNvSpPr txBox="1">
            <a:spLocks noChangeArrowheads="1"/>
          </p:cNvSpPr>
          <p:nvPr/>
        </p:nvSpPr>
        <p:spPr bwMode="auto">
          <a:xfrm>
            <a:off x="1754189" y="2168526"/>
            <a:ext cx="2625725" cy="785813"/>
          </a:xfrm>
          <a:prstGeom prst="rect">
            <a:avLst/>
          </a:prstGeom>
          <a:solidFill>
            <a:schemeClr val="accent4">
              <a:lumMod val="40000"/>
              <a:lumOff val="60000"/>
            </a:schemeClr>
          </a:solid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a:ln>
                  <a:noFill/>
                </a:ln>
                <a:solidFill>
                  <a:srgbClr val="336699"/>
                </a:solidFill>
                <a:effectLst/>
                <a:uLnTx/>
                <a:uFillTx/>
                <a:latin typeface="Verdana" panose="020B0604030504040204" pitchFamily="34" charset="0"/>
                <a:ea typeface="MS PGothic" panose="020B0600070205080204" pitchFamily="34" charset="-128"/>
                <a:cs typeface="+mn-cs"/>
              </a:rPr>
              <a:t>Moldova</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a:ln>
                  <a:noFill/>
                </a:ln>
                <a:solidFill>
                  <a:srgbClr val="336699"/>
                </a:solidFill>
                <a:effectLst/>
                <a:uLnTx/>
                <a:uFillTx/>
                <a:latin typeface="Verdana" panose="020B0604030504040204" pitchFamily="34" charset="0"/>
                <a:ea typeface="MS PGothic" panose="020B0600070205080204" pitchFamily="34" charset="-128"/>
                <a:cs typeface="+mn-cs"/>
              </a:rPr>
              <a:t>29 projects</a:t>
            </a:r>
          </a:p>
        </p:txBody>
      </p:sp>
      <p:sp>
        <p:nvSpPr>
          <p:cNvPr id="18441" name="TextBox 12">
            <a:extLst>
              <a:ext uri="{FF2B5EF4-FFF2-40B4-BE49-F238E27FC236}">
                <a16:creationId xmlns:a16="http://schemas.microsoft.com/office/drawing/2014/main" id="{3D70C888-F8AB-408D-BD8B-6EBFB45F8CD1}"/>
              </a:ext>
            </a:extLst>
          </p:cNvPr>
          <p:cNvSpPr txBox="1">
            <a:spLocks noChangeArrowheads="1"/>
          </p:cNvSpPr>
          <p:nvPr/>
        </p:nvSpPr>
        <p:spPr bwMode="auto">
          <a:xfrm>
            <a:off x="7866064" y="3152776"/>
            <a:ext cx="2625725" cy="785813"/>
          </a:xfrm>
          <a:prstGeom prst="rect">
            <a:avLst/>
          </a:prstGeom>
          <a:solidFill>
            <a:schemeClr val="accent5">
              <a:lumMod val="40000"/>
              <a:lumOff val="60000"/>
            </a:schemeClr>
          </a:solid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MS PGothic" panose="020B0600070205080204" pitchFamily="34" charset="-128"/>
                <a:cs typeface="+mn-cs"/>
              </a:rPr>
              <a:t>Ukraine</a:t>
            </a:r>
          </a:p>
          <a:p>
            <a:pPr marL="0" marR="0" lvl="0" indent="0" algn="l" defTabSz="914400" rtl="0" eaLnBrk="0" fontAlgn="base" latinLnBrk="0" hangingPunct="0">
              <a:lnSpc>
                <a:spcPct val="100000"/>
              </a:lnSpc>
              <a:spcBef>
                <a:spcPts val="550"/>
              </a:spcBef>
              <a:spcAft>
                <a:spcPct val="0"/>
              </a:spcAft>
              <a:buClrTx/>
              <a:buSzTx/>
              <a:buFont typeface="Arial" panose="020B0604020202020204" pitchFamily="34" charset="0"/>
              <a:buNone/>
              <a:tabLst/>
              <a:defRPr/>
            </a:pPr>
            <a:r>
              <a:rPr kumimoji="0" lang="fr-BE" altLang="fr-FR" sz="20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MS PGothic" panose="020B0600070205080204" pitchFamily="34" charset="-128"/>
                <a:cs typeface="+mn-cs"/>
              </a:rPr>
              <a:t>48 </a:t>
            </a:r>
            <a:r>
              <a:rPr kumimoji="0" lang="fr-BE" altLang="fr-FR" sz="2000" b="1" i="0" u="none" strike="noStrike" kern="1200" cap="none" spc="0" normalizeH="0" baseline="0" noProof="0" dirty="0" err="1">
                <a:ln>
                  <a:noFill/>
                </a:ln>
                <a:solidFill>
                  <a:srgbClr val="4472C4">
                    <a:lumMod val="75000"/>
                  </a:srgbClr>
                </a:solidFill>
                <a:effectLst/>
                <a:uLnTx/>
                <a:uFillTx/>
                <a:latin typeface="Verdana" panose="020B0604030504040204" pitchFamily="34" charset="0"/>
                <a:ea typeface="MS PGothic" panose="020B0600070205080204" pitchFamily="34" charset="-128"/>
                <a:cs typeface="+mn-cs"/>
              </a:rPr>
              <a:t>projects</a:t>
            </a:r>
            <a:endParaRPr kumimoji="0" lang="fr-BE" altLang="fr-FR" sz="20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MS PGothic" panose="020B0600070205080204" pitchFamily="34" charset="-128"/>
              <a:cs typeface="+mn-cs"/>
            </a:endParaRPr>
          </a:p>
        </p:txBody>
      </p:sp>
      <p:graphicFrame>
        <p:nvGraphicFramePr>
          <p:cNvPr id="17418" name="Chart 9">
            <a:extLst>
              <a:ext uri="{FF2B5EF4-FFF2-40B4-BE49-F238E27FC236}">
                <a16:creationId xmlns:a16="http://schemas.microsoft.com/office/drawing/2014/main" id="{D247483F-7F20-4395-9F47-21DF373601DD}"/>
              </a:ext>
            </a:extLst>
          </p:cNvPr>
          <p:cNvGraphicFramePr>
            <a:graphicFrameLocks/>
          </p:cNvGraphicFramePr>
          <p:nvPr/>
        </p:nvGraphicFramePr>
        <p:xfrm>
          <a:off x="2949576" y="4129089"/>
          <a:ext cx="6365875" cy="2446337"/>
        </p:xfrm>
        <a:graphic>
          <a:graphicData uri="http://schemas.openxmlformats.org/presentationml/2006/ole">
            <mc:AlternateContent xmlns:mc="http://schemas.openxmlformats.org/markup-compatibility/2006">
              <mc:Choice xmlns:v="urn:schemas-microsoft-com:vml" Requires="v">
                <p:oleObj spid="_x0000_s1087" name="Chart" r:id="rId5" imgW="6376969" imgH="2450804" progId="Excel.Chart.8">
                  <p:embed/>
                </p:oleObj>
              </mc:Choice>
              <mc:Fallback>
                <p:oleObj name="Chart" r:id="rId5" imgW="6376969" imgH="2450804" progId="Excel.Chart.8">
                  <p:embed/>
                  <p:pic>
                    <p:nvPicPr>
                      <p:cNvPr id="17418" name="Chart 9">
                        <a:extLst>
                          <a:ext uri="{FF2B5EF4-FFF2-40B4-BE49-F238E27FC236}">
                            <a16:creationId xmlns:a16="http://schemas.microsoft.com/office/drawing/2014/main" id="{D247483F-7F20-4395-9F47-21DF373601D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576" y="4129089"/>
                        <a:ext cx="636587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29AB17-1F64-49CC-9EFA-43EAFE899D1E}"/>
              </a:ext>
            </a:extLst>
          </p:cNvPr>
          <p:cNvPicPr>
            <a:picLocks noGrp="1" noChangeAspect="1"/>
          </p:cNvPicPr>
          <p:nvPr>
            <p:ph idx="1"/>
          </p:nvPr>
        </p:nvPicPr>
        <p:blipFill>
          <a:blip r:embed="rId3"/>
          <a:stretch>
            <a:fillRect/>
          </a:stretch>
        </p:blipFill>
        <p:spPr>
          <a:xfrm>
            <a:off x="584787" y="160867"/>
            <a:ext cx="10498668" cy="6536266"/>
          </a:xfrm>
        </p:spPr>
      </p:pic>
    </p:spTree>
    <p:extLst>
      <p:ext uri="{BB962C8B-B14F-4D97-AF65-F5344CB8AC3E}">
        <p14:creationId xmlns:p14="http://schemas.microsoft.com/office/powerpoint/2010/main" val="3567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5378" y="485422"/>
            <a:ext cx="8596668" cy="784578"/>
          </a:xfrm>
        </p:spPr>
        <p:txBody>
          <a:bodyPr/>
          <a:lstStyle/>
          <a:p>
            <a:r>
              <a:rPr lang="fr-BE" b="1" dirty="0" err="1"/>
              <a:t>Context</a:t>
            </a:r>
            <a:endParaRPr lang="en-US" b="1" dirty="0"/>
          </a:p>
        </p:txBody>
      </p:sp>
      <p:sp>
        <p:nvSpPr>
          <p:cNvPr id="3" name="Text Placeholder 2"/>
          <p:cNvSpPr>
            <a:spLocks noGrp="1"/>
          </p:cNvSpPr>
          <p:nvPr>
            <p:ph idx="1"/>
          </p:nvPr>
        </p:nvSpPr>
        <p:spPr>
          <a:xfrm>
            <a:off x="677334" y="1270000"/>
            <a:ext cx="10069129" cy="4859196"/>
          </a:xfrm>
        </p:spPr>
        <p:txBody>
          <a:bodyPr>
            <a:noAutofit/>
          </a:bodyPr>
          <a:lstStyle/>
          <a:p>
            <a:r>
              <a:rPr lang="en-GB" sz="2400" dirty="0">
                <a:solidFill>
                  <a:srgbClr val="002060"/>
                </a:solidFill>
              </a:rPr>
              <a:t>The CBHE action supports the </a:t>
            </a:r>
            <a:r>
              <a:rPr lang="en-GB" sz="2400" b="1" dirty="0">
                <a:solidFill>
                  <a:srgbClr val="002060"/>
                </a:solidFill>
              </a:rPr>
              <a:t>relevance, quality, modernisation and responsiveness of Higher Education institutions and systems </a:t>
            </a:r>
            <a:r>
              <a:rPr lang="en-GB" sz="2400" dirty="0">
                <a:solidFill>
                  <a:srgbClr val="002060"/>
                </a:solidFill>
              </a:rPr>
              <a:t>in third countries not associated to the Erasmus + programme for socio-economic recovery, growth and prosperity.</a:t>
            </a:r>
          </a:p>
          <a:p>
            <a:r>
              <a:rPr lang="en-GB" sz="2400" dirty="0">
                <a:solidFill>
                  <a:srgbClr val="002060"/>
                </a:solidFill>
              </a:rPr>
              <a:t>It reacts </a:t>
            </a:r>
            <a:r>
              <a:rPr lang="en-IE" sz="2400" dirty="0">
                <a:solidFill>
                  <a:srgbClr val="002060"/>
                </a:solidFill>
              </a:rPr>
              <a:t>to recent trends, in particular economic globalisation but also the recent decline in human development, fragility, and rising social, economic and environmental inequalities exacerbated by the COVID-19 crisis.</a:t>
            </a:r>
          </a:p>
          <a:p>
            <a:r>
              <a:rPr lang="en-GB" sz="2400" dirty="0">
                <a:solidFill>
                  <a:srgbClr val="002060"/>
                </a:solidFill>
              </a:rPr>
              <a:t>It is aligned with the ‘Sustainable Development Goals ‘(SDGs) and the Paris Agreement</a:t>
            </a:r>
            <a:r>
              <a:rPr lang="en-IE" sz="2400" dirty="0">
                <a:solidFill>
                  <a:srgbClr val="002060"/>
                </a:solidFill>
              </a:rPr>
              <a:t>.</a:t>
            </a:r>
          </a:p>
          <a:p>
            <a:r>
              <a:rPr lang="fr-BE" sz="2400" dirty="0">
                <a:solidFill>
                  <a:srgbClr val="002060"/>
                </a:solidFill>
              </a:rPr>
              <a:t>It </a:t>
            </a:r>
            <a:r>
              <a:rPr lang="fr-BE" sz="2400" dirty="0" err="1">
                <a:solidFill>
                  <a:srgbClr val="002060"/>
                </a:solidFill>
              </a:rPr>
              <a:t>puts</a:t>
            </a:r>
            <a:r>
              <a:rPr lang="fr-BE" sz="2400" dirty="0">
                <a:solidFill>
                  <a:srgbClr val="002060"/>
                </a:solidFill>
              </a:rPr>
              <a:t> focus on </a:t>
            </a:r>
            <a:r>
              <a:rPr lang="fr-BE" sz="2400" b="1" dirty="0">
                <a:solidFill>
                  <a:srgbClr val="002060"/>
                </a:solidFill>
              </a:rPr>
              <a:t>Inclusion, </a:t>
            </a:r>
            <a:r>
              <a:rPr lang="fr-BE" sz="2400" b="1" dirty="0" err="1">
                <a:solidFill>
                  <a:srgbClr val="002060"/>
                </a:solidFill>
              </a:rPr>
              <a:t>accessibility</a:t>
            </a:r>
            <a:r>
              <a:rPr lang="fr-BE" sz="2400" b="1" dirty="0">
                <a:solidFill>
                  <a:srgbClr val="002060"/>
                </a:solidFill>
              </a:rPr>
              <a:t> and </a:t>
            </a:r>
            <a:r>
              <a:rPr lang="fr-BE" sz="2400" b="1" dirty="0" err="1">
                <a:solidFill>
                  <a:srgbClr val="002060"/>
                </a:solidFill>
              </a:rPr>
              <a:t>equity</a:t>
            </a:r>
            <a:endParaRPr lang="fr-BE" sz="2400" b="1" dirty="0">
              <a:solidFill>
                <a:srgbClr val="002060"/>
              </a:solidFill>
            </a:endParaRPr>
          </a:p>
        </p:txBody>
      </p:sp>
    </p:spTree>
    <p:extLst>
      <p:ext uri="{BB962C8B-B14F-4D97-AF65-F5344CB8AC3E}">
        <p14:creationId xmlns:p14="http://schemas.microsoft.com/office/powerpoint/2010/main" val="238120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1779" y="511277"/>
            <a:ext cx="3187021" cy="1012723"/>
          </a:xfrm>
        </p:spPr>
        <p:txBody>
          <a:bodyPr/>
          <a:lstStyle/>
          <a:p>
            <a:r>
              <a:rPr lang="fr-BE" b="1" dirty="0">
                <a:solidFill>
                  <a:srgbClr val="024B9C"/>
                </a:solidFill>
              </a:rPr>
              <a:t>Objectives</a:t>
            </a:r>
          </a:p>
        </p:txBody>
      </p:sp>
      <p:graphicFrame>
        <p:nvGraphicFramePr>
          <p:cNvPr id="4" name="Diagram 3"/>
          <p:cNvGraphicFramePr/>
          <p:nvPr/>
        </p:nvGraphicFramePr>
        <p:xfrm>
          <a:off x="572828" y="880533"/>
          <a:ext cx="9688772" cy="6584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3653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2928-9D76-43CF-894C-352FA51C79F5}"/>
              </a:ext>
            </a:extLst>
          </p:cNvPr>
          <p:cNvSpPr>
            <a:spLocks noGrp="1"/>
          </p:cNvSpPr>
          <p:nvPr>
            <p:ph type="title"/>
          </p:nvPr>
        </p:nvSpPr>
        <p:spPr/>
        <p:txBody>
          <a:bodyPr/>
          <a:lstStyle/>
          <a:p>
            <a:r>
              <a:rPr lang="en-US" dirty="0"/>
              <a:t>  Responsibility</a:t>
            </a:r>
          </a:p>
        </p:txBody>
      </p:sp>
      <p:sp>
        <p:nvSpPr>
          <p:cNvPr id="3" name="Content Placeholder 2">
            <a:extLst>
              <a:ext uri="{FF2B5EF4-FFF2-40B4-BE49-F238E27FC236}">
                <a16:creationId xmlns:a16="http://schemas.microsoft.com/office/drawing/2014/main" id="{C23FE427-0A43-4A94-8A37-D2A33AB05BA3}"/>
              </a:ext>
            </a:extLst>
          </p:cNvPr>
          <p:cNvSpPr>
            <a:spLocks noGrp="1"/>
          </p:cNvSpPr>
          <p:nvPr>
            <p:ph idx="1"/>
          </p:nvPr>
        </p:nvSpPr>
        <p:spPr>
          <a:xfrm>
            <a:off x="677334" y="1815888"/>
            <a:ext cx="9317692" cy="3226223"/>
          </a:xfrm>
        </p:spPr>
        <p:txBody>
          <a:bodyPr>
            <a:normAutofit fontScale="92500" lnSpcReduction="20000"/>
          </a:bodyPr>
          <a:lstStyle/>
          <a:p>
            <a:pPr lvl="1"/>
            <a:r>
              <a:rPr lang="en-US" sz="4400" dirty="0">
                <a:solidFill>
                  <a:srgbClr val="002060"/>
                </a:solidFill>
              </a:rPr>
              <a:t> European Commission</a:t>
            </a:r>
          </a:p>
          <a:p>
            <a:pPr lvl="1"/>
            <a:endParaRPr lang="en-US" sz="4400" dirty="0">
              <a:solidFill>
                <a:srgbClr val="002060"/>
              </a:solidFill>
            </a:endParaRPr>
          </a:p>
          <a:p>
            <a:pPr marL="457200" lvl="1" indent="0">
              <a:buNone/>
            </a:pPr>
            <a:endParaRPr lang="en-US" sz="4400" dirty="0">
              <a:solidFill>
                <a:srgbClr val="002060"/>
              </a:solidFill>
            </a:endParaRPr>
          </a:p>
          <a:p>
            <a:pPr marL="457200" lvl="1" indent="0">
              <a:buNone/>
            </a:pPr>
            <a:endParaRPr lang="en-US" sz="900" dirty="0">
              <a:solidFill>
                <a:srgbClr val="002060"/>
              </a:solidFill>
            </a:endParaRPr>
          </a:p>
          <a:p>
            <a:pPr lvl="1"/>
            <a:r>
              <a:rPr lang="en-US" sz="4400" dirty="0">
                <a:solidFill>
                  <a:srgbClr val="002060"/>
                </a:solidFill>
              </a:rPr>
              <a:t> European Education and Culture Executive Agency (EACEA)</a:t>
            </a:r>
          </a:p>
        </p:txBody>
      </p:sp>
      <p:pic>
        <p:nvPicPr>
          <p:cNvPr id="1026" name="Picture 2" descr="The European Commission: What is it for? - Eurac Research">
            <a:extLst>
              <a:ext uri="{FF2B5EF4-FFF2-40B4-BE49-F238E27FC236}">
                <a16:creationId xmlns:a16="http://schemas.microsoft.com/office/drawing/2014/main" id="{0D8ACAAB-EF6C-4638-8A92-7112520A2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640" y="1270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00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051324" y="345310"/>
            <a:ext cx="4344765" cy="753443"/>
          </a:xfrm>
        </p:spPr>
        <p:txBody>
          <a:bodyPr/>
          <a:lstStyle/>
          <a:p>
            <a:r>
              <a:rPr lang="fr-BE" b="1" dirty="0">
                <a:solidFill>
                  <a:srgbClr val="024B9C"/>
                </a:solidFill>
              </a:rPr>
              <a:t>New </a:t>
            </a:r>
            <a:r>
              <a:rPr lang="fr-BE" b="1" dirty="0" err="1">
                <a:solidFill>
                  <a:srgbClr val="024B9C"/>
                </a:solidFill>
              </a:rPr>
              <a:t>features</a:t>
            </a:r>
            <a:endParaRPr lang="en-US" b="1" dirty="0">
              <a:solidFill>
                <a:srgbClr val="024B9C"/>
              </a:solidFill>
            </a:endParaRPr>
          </a:p>
        </p:txBody>
      </p:sp>
      <p:graphicFrame>
        <p:nvGraphicFramePr>
          <p:cNvPr id="5" name="Content Placeholder 4"/>
          <p:cNvGraphicFramePr>
            <a:graphicFrameLocks noGrp="1"/>
          </p:cNvGraphicFramePr>
          <p:nvPr>
            <p:ph idx="1"/>
          </p:nvPr>
        </p:nvGraphicFramePr>
        <p:xfrm>
          <a:off x="938884" y="1098753"/>
          <a:ext cx="9879235" cy="466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B7F2F482-655A-4F88-9A57-B8114410DCB5}"/>
              </a:ext>
            </a:extLst>
          </p:cNvPr>
          <p:cNvSpPr/>
          <p:nvPr/>
        </p:nvSpPr>
        <p:spPr>
          <a:xfrm>
            <a:off x="938884" y="4767169"/>
            <a:ext cx="3951694" cy="1325093"/>
          </a:xfrm>
          <a:prstGeom prst="roundRect">
            <a:avLst/>
          </a:prstGeom>
          <a:solidFill>
            <a:schemeClr val="accent4">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1" i="0" u="none" strike="noStrike" kern="1200" cap="none" spc="0" normalizeH="0" baseline="0" noProof="0" dirty="0">
                <a:ln>
                  <a:noFill/>
                </a:ln>
                <a:solidFill>
                  <a:prstClr val="white"/>
                </a:solidFill>
                <a:effectLst/>
                <a:uLnTx/>
                <a:uFillTx/>
                <a:latin typeface="Trebuchet MS" panose="020B0603020202020204"/>
                <a:ea typeface="+mn-ea"/>
                <a:cs typeface="+mn-cs"/>
              </a:rPr>
              <a:t>New publication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BE967040-8B71-461A-A287-EDFEEFF24E4C}"/>
              </a:ext>
            </a:extLst>
          </p:cNvPr>
          <p:cNvPicPr>
            <a:picLocks noChangeAspect="1"/>
          </p:cNvPicPr>
          <p:nvPr/>
        </p:nvPicPr>
        <p:blipFill>
          <a:blip r:embed="rId8"/>
          <a:stretch>
            <a:fillRect/>
          </a:stretch>
        </p:blipFill>
        <p:spPr>
          <a:xfrm>
            <a:off x="4654039" y="4767169"/>
            <a:ext cx="6164080" cy="1226680"/>
          </a:xfrm>
          <a:prstGeom prst="rect">
            <a:avLst/>
          </a:prstGeom>
        </p:spPr>
      </p:pic>
    </p:spTree>
    <p:extLst>
      <p:ext uri="{BB962C8B-B14F-4D97-AF65-F5344CB8AC3E}">
        <p14:creationId xmlns:p14="http://schemas.microsoft.com/office/powerpoint/2010/main" val="384471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2612304" y="1264355"/>
            <a:ext cx="5741476" cy="1545696"/>
          </a:xfrm>
        </p:spPr>
        <p:txBody>
          <a:bodyPr/>
          <a:lstStyle/>
          <a:p>
            <a:r>
              <a:rPr lang="fr-BE" b="1" dirty="0" err="1">
                <a:solidFill>
                  <a:srgbClr val="00B050"/>
                </a:solidFill>
              </a:rPr>
              <a:t>Three</a:t>
            </a:r>
            <a:r>
              <a:rPr lang="fr-BE" b="1" dirty="0">
                <a:solidFill>
                  <a:srgbClr val="00B050"/>
                </a:solidFill>
              </a:rPr>
              <a:t> </a:t>
            </a:r>
            <a:r>
              <a:rPr lang="fr-BE" b="1" dirty="0" err="1">
                <a:solidFill>
                  <a:srgbClr val="00B050"/>
                </a:solidFill>
              </a:rPr>
              <a:t>strands</a:t>
            </a:r>
            <a:endParaRPr lang="en-US" b="1" dirty="0">
              <a:solidFill>
                <a:srgbClr val="00B050"/>
              </a:solidFill>
            </a:endParaRPr>
          </a:p>
        </p:txBody>
      </p:sp>
    </p:spTree>
    <p:extLst>
      <p:ext uri="{BB962C8B-B14F-4D97-AF65-F5344CB8AC3E}">
        <p14:creationId xmlns:p14="http://schemas.microsoft.com/office/powerpoint/2010/main" val="1650816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150" y="1836869"/>
            <a:ext cx="10905699" cy="4383310"/>
          </a:xfrm>
        </p:spPr>
        <p:txBody>
          <a:bodyPr>
            <a:normAutofit fontScale="92500" lnSpcReduction="20000"/>
          </a:bodyPr>
          <a:lstStyle/>
          <a:p>
            <a:pPr marL="0" indent="0">
              <a:buNone/>
            </a:pPr>
            <a:r>
              <a:rPr lang="fr-BE" altLang="en-US" sz="2800" dirty="0">
                <a:solidFill>
                  <a:srgbClr val="002060"/>
                </a:solidFill>
                <a:latin typeface="EC Square Sans Cond Pro" panose="020B0506040000020004" pitchFamily="34" charset="0"/>
              </a:rPr>
              <a:t> </a:t>
            </a:r>
          </a:p>
          <a:p>
            <a:pPr marL="228600" lvl="1">
              <a:spcBef>
                <a:spcPts val="0"/>
              </a:spcBef>
            </a:pPr>
            <a:r>
              <a:rPr lang="fr-BE" altLang="en-US" sz="2800" dirty="0">
                <a:solidFill>
                  <a:srgbClr val="002060"/>
                </a:solidFill>
                <a:latin typeface="EC Square Sans Cond Pro" panose="020B0506040000020004" pitchFamily="34" charset="0"/>
              </a:rPr>
              <a:t> </a:t>
            </a:r>
            <a:r>
              <a:rPr lang="fr-BE" altLang="en-US" sz="2800" b="1" dirty="0">
                <a:solidFill>
                  <a:srgbClr val="C00000"/>
                </a:solidFill>
                <a:latin typeface="EC Square Sans Cond Pro" panose="020B0506040000020004" pitchFamily="34" charset="0"/>
              </a:rPr>
              <a:t>Strand 1</a:t>
            </a:r>
            <a:r>
              <a:rPr lang="fr-BE" altLang="en-US" sz="2800" dirty="0">
                <a:solidFill>
                  <a:srgbClr val="C00000"/>
                </a:solidFill>
                <a:latin typeface="EC Square Sans Cond Pro" panose="020B0506040000020004" pitchFamily="34" charset="0"/>
              </a:rPr>
              <a:t> </a:t>
            </a:r>
            <a:r>
              <a:rPr lang="fr-BE" altLang="en-US" sz="2800" dirty="0">
                <a:solidFill>
                  <a:srgbClr val="002060"/>
                </a:solidFill>
                <a:latin typeface="EC Square Sans Cond Pro" panose="020B0506040000020004" pitchFamily="34" charset="0"/>
              </a:rPr>
              <a:t>- </a:t>
            </a:r>
            <a:r>
              <a:rPr lang="en-US" altLang="en-US" sz="2800" b="1" dirty="0">
                <a:solidFill>
                  <a:srgbClr val="002060"/>
                </a:solidFill>
                <a:latin typeface="EC Square Sans Cond Pro" panose="020B0506040000020004" pitchFamily="34" charset="0"/>
              </a:rPr>
              <a:t> FOSTERING ACCESS TO COOPERATION IN HE </a:t>
            </a:r>
          </a:p>
          <a:p>
            <a:pPr marL="0" lvl="1" indent="0">
              <a:spcBef>
                <a:spcPts val="0"/>
              </a:spcBef>
              <a:buNone/>
            </a:pPr>
            <a:r>
              <a:rPr lang="en-US" altLang="en-US" sz="2800" dirty="0">
                <a:solidFill>
                  <a:srgbClr val="002060"/>
                </a:solidFill>
                <a:latin typeface="EC Square Sans Cond Pro" panose="020B0506040000020004" pitchFamily="34" charset="0"/>
              </a:rPr>
              <a:t>     24-36 months, €200-400k</a:t>
            </a:r>
          </a:p>
          <a:p>
            <a:pPr marL="1257300" lvl="3" indent="-342900">
              <a:spcBef>
                <a:spcPts val="0"/>
              </a:spcBef>
              <a:buFont typeface="Wingdings" panose="05000000000000000000" pitchFamily="2" charset="2"/>
              <a:buChar char="Ø"/>
            </a:pPr>
            <a:r>
              <a:rPr lang="en-US" altLang="en-US" sz="2800" dirty="0">
                <a:solidFill>
                  <a:srgbClr val="002060"/>
                </a:solidFill>
                <a:latin typeface="EC Square Sans Cond Pro" panose="020B0506040000020004" pitchFamily="34" charset="0"/>
              </a:rPr>
              <a:t>smaller scope projects focused on universities &amp; LDCs – priority to newcomers </a:t>
            </a:r>
          </a:p>
          <a:p>
            <a:pPr marL="0">
              <a:spcBef>
                <a:spcPts val="0"/>
              </a:spcBef>
            </a:pPr>
            <a:r>
              <a:rPr lang="en-US" altLang="en-US" sz="3200" b="1" dirty="0">
                <a:solidFill>
                  <a:srgbClr val="002060"/>
                </a:solidFill>
                <a:latin typeface="EC Square Sans Cond Pro" panose="020B0506040000020004" pitchFamily="34" charset="0"/>
              </a:rPr>
              <a:t> </a:t>
            </a:r>
            <a:r>
              <a:rPr lang="en-US" altLang="en-US" sz="2800" b="1" dirty="0">
                <a:solidFill>
                  <a:srgbClr val="C00000"/>
                </a:solidFill>
                <a:latin typeface="EC Square Sans Cond Pro" panose="020B0506040000020004" pitchFamily="34" charset="0"/>
              </a:rPr>
              <a:t>Strand 2</a:t>
            </a:r>
            <a:r>
              <a:rPr lang="en-US" altLang="en-US" sz="2800" dirty="0">
                <a:solidFill>
                  <a:srgbClr val="002060"/>
                </a:solidFill>
                <a:latin typeface="EC Square Sans Cond Pro" panose="020B0506040000020004" pitchFamily="34" charset="0"/>
              </a:rPr>
              <a:t> </a:t>
            </a:r>
            <a:r>
              <a:rPr lang="en-US" altLang="en-US" sz="2800" b="1" dirty="0">
                <a:solidFill>
                  <a:srgbClr val="002060"/>
                </a:solidFill>
                <a:latin typeface="EC Square Sans Cond Pro" panose="020B0506040000020004" pitchFamily="34" charset="0"/>
              </a:rPr>
              <a:t>- PARTNERSHIPS FOR TRANSFORMATION IN HE </a:t>
            </a:r>
          </a:p>
          <a:p>
            <a:pPr marL="457200" lvl="2" indent="0">
              <a:spcBef>
                <a:spcPts val="0"/>
              </a:spcBef>
              <a:buNone/>
            </a:pPr>
            <a:r>
              <a:rPr lang="en-US" altLang="en-US" sz="2800" dirty="0">
                <a:solidFill>
                  <a:srgbClr val="002060"/>
                </a:solidFill>
                <a:latin typeface="EC Square Sans Cond Pro" panose="020B0506040000020004" pitchFamily="34" charset="0"/>
              </a:rPr>
              <a:t>24-36 months, € 400-800k</a:t>
            </a:r>
          </a:p>
          <a:p>
            <a:pPr marL="1257300" lvl="3" indent="-342900">
              <a:spcBef>
                <a:spcPts val="0"/>
              </a:spcBef>
              <a:buFont typeface="Wingdings" panose="05000000000000000000" pitchFamily="2" charset="2"/>
              <a:buChar char="Ø"/>
            </a:pPr>
            <a:r>
              <a:rPr lang="en-US" altLang="en-US" sz="2800" dirty="0">
                <a:solidFill>
                  <a:srgbClr val="002060"/>
                </a:solidFill>
                <a:latin typeface="EC Square Sans Cond Pro" panose="020B0506040000020004" pitchFamily="34" charset="0"/>
              </a:rPr>
              <a:t>larger-scale projects focused on innovation, university/business and governance</a:t>
            </a:r>
          </a:p>
          <a:p>
            <a:pPr marL="1257300" lvl="3" indent="-342900">
              <a:spcBef>
                <a:spcPts val="0"/>
              </a:spcBef>
              <a:buFont typeface="Wingdings" panose="05000000000000000000" pitchFamily="2" charset="2"/>
              <a:buChar char="Ø"/>
            </a:pPr>
            <a:endParaRPr lang="en-US" altLang="en-US" sz="2800" b="1" dirty="0">
              <a:solidFill>
                <a:srgbClr val="C00000"/>
              </a:solidFill>
              <a:latin typeface="EC Square Sans Cond Pro" panose="020B0506040000020004" pitchFamily="34" charset="0"/>
            </a:endParaRPr>
          </a:p>
          <a:p>
            <a:pPr marL="514350" lvl="1" indent="-457200">
              <a:spcBef>
                <a:spcPts val="0"/>
              </a:spcBef>
              <a:buFont typeface="Wingdings" panose="05000000000000000000" pitchFamily="2" charset="2"/>
              <a:buChar char="§"/>
            </a:pPr>
            <a:r>
              <a:rPr lang="en-US" altLang="en-US" sz="2800" b="1" dirty="0">
                <a:solidFill>
                  <a:srgbClr val="C00000"/>
                </a:solidFill>
                <a:latin typeface="EC Square Sans Cond Pro" panose="020B0506040000020004" pitchFamily="34" charset="0"/>
              </a:rPr>
              <a:t>Strand 3</a:t>
            </a:r>
            <a:r>
              <a:rPr lang="en-US" altLang="en-US" sz="2800" dirty="0">
                <a:solidFill>
                  <a:srgbClr val="C00000"/>
                </a:solidFill>
                <a:latin typeface="EC Square Sans Cond Pro" panose="020B0506040000020004" pitchFamily="34" charset="0"/>
              </a:rPr>
              <a:t> </a:t>
            </a:r>
            <a:r>
              <a:rPr lang="en-US" altLang="en-US" sz="2800" b="1" dirty="0">
                <a:solidFill>
                  <a:srgbClr val="002060"/>
                </a:solidFill>
                <a:latin typeface="EC Square Sans Cond Pro" panose="020B0506040000020004" pitchFamily="34" charset="0"/>
              </a:rPr>
              <a:t>- STRUCTURAL REFORM PROJECTS </a:t>
            </a:r>
          </a:p>
          <a:p>
            <a:pPr marL="457200" lvl="2" indent="0">
              <a:spcBef>
                <a:spcPts val="0"/>
              </a:spcBef>
              <a:buNone/>
            </a:pPr>
            <a:r>
              <a:rPr lang="en-US" altLang="en-US" sz="2800" dirty="0">
                <a:solidFill>
                  <a:srgbClr val="002060"/>
                </a:solidFill>
                <a:latin typeface="EC Square Sans Cond Pro" panose="020B0506040000020004" pitchFamily="34" charset="0"/>
              </a:rPr>
              <a:t>  36-48 months, € 800-1000k</a:t>
            </a:r>
          </a:p>
          <a:p>
            <a:pPr marL="1257300" lvl="3" indent="-342900">
              <a:spcBef>
                <a:spcPts val="0"/>
              </a:spcBef>
              <a:buFont typeface="Wingdings" panose="05000000000000000000" pitchFamily="2" charset="2"/>
              <a:buChar char="Ø"/>
            </a:pPr>
            <a:r>
              <a:rPr lang="en-US" altLang="en-US" sz="2800" dirty="0">
                <a:solidFill>
                  <a:srgbClr val="002060"/>
                </a:solidFill>
                <a:latin typeface="EC Square Sans Cond Pro" panose="020B0506040000020004" pitchFamily="34" charset="0"/>
              </a:rPr>
              <a:t>focus on policy reforms - require involvement of ministries (MESCS)</a:t>
            </a:r>
          </a:p>
          <a:p>
            <a:endParaRPr lang="en-US" dirty="0"/>
          </a:p>
        </p:txBody>
      </p:sp>
      <p:sp>
        <p:nvSpPr>
          <p:cNvPr id="3" name="Title 2"/>
          <p:cNvSpPr>
            <a:spLocks noGrp="1"/>
          </p:cNvSpPr>
          <p:nvPr>
            <p:ph type="title"/>
          </p:nvPr>
        </p:nvSpPr>
        <p:spPr>
          <a:xfrm>
            <a:off x="1059255" y="511038"/>
            <a:ext cx="10532830" cy="838954"/>
          </a:xfrm>
        </p:spPr>
        <p:txBody>
          <a:bodyPr>
            <a:normAutofit fontScale="90000"/>
          </a:bodyPr>
          <a:lstStyle/>
          <a:p>
            <a:r>
              <a:rPr lang="en-IE" dirty="0">
                <a:latin typeface="EC Square Sans Cond Pro" panose="020B0506040000020004" pitchFamily="34" charset="0"/>
              </a:rPr>
              <a:t>	</a:t>
            </a:r>
            <a:r>
              <a:rPr lang="en-IE" b="1" dirty="0">
                <a:latin typeface="EC Square Sans Cond Pro" panose="020B0506040000020004" pitchFamily="34" charset="0"/>
              </a:rPr>
              <a:t>Capacity Building for Higher Education (CBHE)</a:t>
            </a:r>
            <a:br>
              <a:rPr lang="en-IE" b="1" dirty="0">
                <a:latin typeface="EC Square Sans Cond Pro" panose="020B0506040000020004" pitchFamily="34" charset="0"/>
              </a:rPr>
            </a:br>
            <a:r>
              <a:rPr lang="fr-BE" altLang="en-US" sz="2700" b="1" dirty="0">
                <a:solidFill>
                  <a:srgbClr val="002060"/>
                </a:solidFill>
                <a:latin typeface="EC Square Sans Cond Pro" panose="020B0506040000020004" pitchFamily="34" charset="0"/>
              </a:rPr>
              <a:t>2-3 </a:t>
            </a:r>
            <a:r>
              <a:rPr lang="fr-BE" altLang="en-US" sz="2700" b="1" dirty="0" err="1">
                <a:solidFill>
                  <a:srgbClr val="002060"/>
                </a:solidFill>
                <a:latin typeface="EC Square Sans Cond Pro" panose="020B0506040000020004" pitchFamily="34" charset="0"/>
              </a:rPr>
              <a:t>year</a:t>
            </a:r>
            <a:r>
              <a:rPr lang="fr-BE" altLang="en-US" sz="2700" b="1" dirty="0">
                <a:solidFill>
                  <a:srgbClr val="002060"/>
                </a:solidFill>
                <a:latin typeface="EC Square Sans Cond Pro" panose="020B0506040000020004" pitchFamily="34" charset="0"/>
              </a:rPr>
              <a:t> Partnerships of </a:t>
            </a:r>
            <a:r>
              <a:rPr lang="fr-BE" altLang="en-US" sz="2700" b="1" dirty="0" err="1">
                <a:solidFill>
                  <a:srgbClr val="002060"/>
                </a:solidFill>
                <a:latin typeface="EC Square Sans Cond Pro" panose="020B0506040000020004" pitchFamily="34" charset="0"/>
              </a:rPr>
              <a:t>HEIs</a:t>
            </a:r>
            <a:r>
              <a:rPr lang="fr-BE" altLang="en-US" sz="2700" b="1" dirty="0">
                <a:solidFill>
                  <a:srgbClr val="002060"/>
                </a:solidFill>
                <a:latin typeface="EC Square Sans Cond Pro" panose="020B0506040000020004" pitchFamily="34" charset="0"/>
              </a:rPr>
              <a:t> </a:t>
            </a:r>
            <a:r>
              <a:rPr lang="fr-BE" altLang="en-US" sz="2700" b="1" dirty="0" err="1">
                <a:solidFill>
                  <a:srgbClr val="002060"/>
                </a:solidFill>
                <a:latin typeface="EC Square Sans Cond Pro" panose="020B0506040000020004" pitchFamily="34" charset="0"/>
              </a:rPr>
              <a:t>from</a:t>
            </a:r>
            <a:r>
              <a:rPr lang="fr-BE" altLang="en-US" sz="2700" b="1" dirty="0">
                <a:solidFill>
                  <a:srgbClr val="002060"/>
                </a:solidFill>
                <a:latin typeface="EC Square Sans Cond Pro" panose="020B0506040000020004" pitchFamily="34" charset="0"/>
              </a:rPr>
              <a:t> EU MS &amp; </a:t>
            </a:r>
            <a:r>
              <a:rPr lang="fr-BE" altLang="en-US" sz="2700" b="1" dirty="0" err="1">
                <a:solidFill>
                  <a:srgbClr val="002060"/>
                </a:solidFill>
                <a:latin typeface="EC Square Sans Cond Pro" panose="020B0506040000020004" pitchFamily="34" charset="0"/>
              </a:rPr>
              <a:t>associated</a:t>
            </a:r>
            <a:r>
              <a:rPr lang="fr-BE" altLang="en-US" sz="2700" b="1" dirty="0">
                <a:solidFill>
                  <a:srgbClr val="002060"/>
                </a:solidFill>
                <a:latin typeface="EC Square Sans Cond Pro" panose="020B0506040000020004" pitchFamily="34" charset="0"/>
              </a:rPr>
              <a:t> </a:t>
            </a:r>
            <a:r>
              <a:rPr lang="fr-BE" altLang="en-US" sz="2700" b="1" dirty="0" err="1">
                <a:solidFill>
                  <a:srgbClr val="002060"/>
                </a:solidFill>
                <a:latin typeface="EC Square Sans Cond Pro" panose="020B0506040000020004" pitchFamily="34" charset="0"/>
              </a:rPr>
              <a:t>third</a:t>
            </a:r>
            <a:r>
              <a:rPr lang="fr-BE" altLang="en-US" sz="2700" b="1" dirty="0">
                <a:solidFill>
                  <a:srgbClr val="002060"/>
                </a:solidFill>
                <a:latin typeface="EC Square Sans Cond Pro" panose="020B0506040000020004" pitchFamily="34" charset="0"/>
              </a:rPr>
              <a:t> countries and non-</a:t>
            </a:r>
            <a:r>
              <a:rPr lang="fr-BE" altLang="en-US" sz="2700" b="1" dirty="0" err="1">
                <a:solidFill>
                  <a:srgbClr val="002060"/>
                </a:solidFill>
                <a:latin typeface="EC Square Sans Cond Pro" panose="020B0506040000020004" pitchFamily="34" charset="0"/>
              </a:rPr>
              <a:t>associated</a:t>
            </a:r>
            <a:r>
              <a:rPr lang="fr-BE" altLang="en-US" sz="2700" b="1" dirty="0">
                <a:solidFill>
                  <a:srgbClr val="002060"/>
                </a:solidFill>
                <a:latin typeface="EC Square Sans Cond Pro" panose="020B0506040000020004" pitchFamily="34" charset="0"/>
              </a:rPr>
              <a:t> </a:t>
            </a:r>
            <a:r>
              <a:rPr lang="fr-BE" altLang="en-US" sz="2700" b="1" dirty="0" err="1">
                <a:solidFill>
                  <a:srgbClr val="002060"/>
                </a:solidFill>
                <a:latin typeface="EC Square Sans Cond Pro" panose="020B0506040000020004" pitchFamily="34" charset="0"/>
              </a:rPr>
              <a:t>third</a:t>
            </a:r>
            <a:r>
              <a:rPr lang="fr-BE" altLang="en-US" sz="2700" b="1" dirty="0">
                <a:solidFill>
                  <a:srgbClr val="002060"/>
                </a:solidFill>
                <a:latin typeface="EC Square Sans Cond Pro" panose="020B0506040000020004" pitchFamily="34" charset="0"/>
              </a:rPr>
              <a:t> countries</a:t>
            </a:r>
            <a:endParaRPr lang="en-US" sz="2700" b="1" dirty="0">
              <a:solidFill>
                <a:srgbClr val="002060"/>
              </a:solidFill>
            </a:endParaRPr>
          </a:p>
        </p:txBody>
      </p:sp>
    </p:spTree>
    <p:extLst>
      <p:ext uri="{BB962C8B-B14F-4D97-AF65-F5344CB8AC3E}">
        <p14:creationId xmlns:p14="http://schemas.microsoft.com/office/powerpoint/2010/main" val="46732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1073-7D0C-4C66-AFDC-B82A7766DEF0}"/>
              </a:ext>
            </a:extLst>
          </p:cNvPr>
          <p:cNvSpPr>
            <a:spLocks noGrp="1"/>
          </p:cNvSpPr>
          <p:nvPr>
            <p:ph type="title"/>
          </p:nvPr>
        </p:nvSpPr>
        <p:spPr>
          <a:xfrm>
            <a:off x="812798" y="496711"/>
            <a:ext cx="9900358" cy="1320800"/>
          </a:xfrm>
        </p:spPr>
        <p:txBody>
          <a:bodyPr/>
          <a:lstStyle/>
          <a:p>
            <a:r>
              <a:rPr lang="en-US" b="1" dirty="0">
                <a:solidFill>
                  <a:schemeClr val="accent2">
                    <a:lumMod val="75000"/>
                  </a:schemeClr>
                </a:solidFill>
              </a:rPr>
              <a:t>Strand 1 -</a:t>
            </a:r>
            <a:r>
              <a:rPr lang="en-US" dirty="0"/>
              <a:t> </a:t>
            </a:r>
            <a:r>
              <a:rPr lang="en-US" b="1" dirty="0">
                <a:solidFill>
                  <a:srgbClr val="024EA2"/>
                </a:solidFill>
              </a:rPr>
              <a:t>Fostering access to cooperation in</a:t>
            </a:r>
            <a:br>
              <a:rPr lang="en-US" b="1" dirty="0">
                <a:solidFill>
                  <a:srgbClr val="024EA2"/>
                </a:solidFill>
              </a:rPr>
            </a:br>
            <a:r>
              <a:rPr lang="en-US" b="1" dirty="0">
                <a:solidFill>
                  <a:srgbClr val="024EA2"/>
                </a:solidFill>
              </a:rPr>
              <a:t>               Higher education</a:t>
            </a:r>
          </a:p>
        </p:txBody>
      </p:sp>
      <p:sp>
        <p:nvSpPr>
          <p:cNvPr id="6" name="Content Placeholder 5">
            <a:extLst>
              <a:ext uri="{FF2B5EF4-FFF2-40B4-BE49-F238E27FC236}">
                <a16:creationId xmlns:a16="http://schemas.microsoft.com/office/drawing/2014/main" id="{F16A22E1-9586-4E0F-BE01-6BDD6A0FCAD4}"/>
              </a:ext>
            </a:extLst>
          </p:cNvPr>
          <p:cNvSpPr>
            <a:spLocks noGrp="1"/>
          </p:cNvSpPr>
          <p:nvPr>
            <p:ph idx="1"/>
          </p:nvPr>
        </p:nvSpPr>
        <p:spPr>
          <a:xfrm>
            <a:off x="812799" y="2043289"/>
            <a:ext cx="10385777" cy="3928533"/>
          </a:xfrm>
        </p:spPr>
        <p:txBody>
          <a:bodyPr>
            <a:noAutofit/>
          </a:bodyPr>
          <a:lstStyle/>
          <a:p>
            <a:r>
              <a:rPr lang="en-US" sz="2400" dirty="0"/>
              <a:t>Facilitate access to </a:t>
            </a:r>
            <a:r>
              <a:rPr lang="en-US" sz="2400" b="1" dirty="0">
                <a:solidFill>
                  <a:schemeClr val="accent2">
                    <a:lumMod val="75000"/>
                  </a:schemeClr>
                </a:solidFill>
              </a:rPr>
              <a:t>newcomers</a:t>
            </a:r>
          </a:p>
          <a:p>
            <a:pPr marL="0" indent="0">
              <a:buNone/>
            </a:pPr>
            <a:r>
              <a:rPr lang="en-US" sz="1000" dirty="0">
                <a:solidFill>
                  <a:schemeClr val="accent2">
                    <a:lumMod val="60000"/>
                    <a:lumOff val="40000"/>
                  </a:schemeClr>
                </a:solidFill>
              </a:rPr>
              <a:t>_________________________________________________________________________________________________________________________________________________</a:t>
            </a:r>
          </a:p>
          <a:p>
            <a:r>
              <a:rPr lang="en-US" sz="2400" dirty="0"/>
              <a:t>First step for participating </a:t>
            </a:r>
            <a:r>
              <a:rPr lang="en-US" sz="2400" dirty="0" err="1"/>
              <a:t>organisations</a:t>
            </a:r>
            <a:r>
              <a:rPr lang="en-US" sz="2400" dirty="0"/>
              <a:t> to enhance and increase means to reach out to people with </a:t>
            </a:r>
            <a:r>
              <a:rPr lang="en-US" sz="2400" b="1" dirty="0">
                <a:solidFill>
                  <a:schemeClr val="accent2">
                    <a:lumMod val="75000"/>
                  </a:schemeClr>
                </a:solidFill>
              </a:rPr>
              <a:t>fewer opportunities</a:t>
            </a:r>
          </a:p>
          <a:p>
            <a:pPr marL="0" indent="0">
              <a:buNone/>
            </a:pPr>
            <a:r>
              <a:rPr lang="en-US" sz="1000" dirty="0">
                <a:solidFill>
                  <a:schemeClr val="accent2">
                    <a:lumMod val="60000"/>
                    <a:lumOff val="40000"/>
                  </a:schemeClr>
                </a:solidFill>
              </a:rPr>
              <a:t>__________________________________________________________________________________________________________________________________________________</a:t>
            </a:r>
          </a:p>
          <a:p>
            <a:r>
              <a:rPr lang="en-US" sz="2400" dirty="0"/>
              <a:t>Reduce the </a:t>
            </a:r>
            <a:r>
              <a:rPr lang="en-US" sz="2400" b="1" dirty="0">
                <a:solidFill>
                  <a:schemeClr val="accent2">
                    <a:lumMod val="75000"/>
                  </a:schemeClr>
                </a:solidFill>
              </a:rPr>
              <a:t>internationalization</a:t>
            </a:r>
            <a:r>
              <a:rPr lang="en-US" sz="2400" dirty="0"/>
              <a:t> gap of HEIs from the same country/region</a:t>
            </a:r>
          </a:p>
          <a:p>
            <a:pPr marL="0" indent="0">
              <a:buNone/>
            </a:pPr>
            <a:r>
              <a:rPr lang="en-US" sz="1000" dirty="0">
                <a:solidFill>
                  <a:schemeClr val="accent2">
                    <a:lumMod val="60000"/>
                    <a:lumOff val="40000"/>
                  </a:schemeClr>
                </a:solidFill>
              </a:rPr>
              <a:t>_________________________________________________________________________________________________________________________________________________</a:t>
            </a:r>
          </a:p>
          <a:p>
            <a:r>
              <a:rPr lang="en-US" sz="2400" dirty="0"/>
              <a:t>Fostering </a:t>
            </a:r>
            <a:r>
              <a:rPr lang="en-US" sz="2400" b="1" dirty="0">
                <a:solidFill>
                  <a:schemeClr val="accent2">
                    <a:lumMod val="75000"/>
                  </a:schemeClr>
                </a:solidFill>
              </a:rPr>
              <a:t>social inclusion</a:t>
            </a:r>
          </a:p>
        </p:txBody>
      </p:sp>
    </p:spTree>
    <p:extLst>
      <p:ext uri="{BB962C8B-B14F-4D97-AF65-F5344CB8AC3E}">
        <p14:creationId xmlns:p14="http://schemas.microsoft.com/office/powerpoint/2010/main" val="359504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4B6E3E-FA50-4C74-B4DC-029A8EEDDF89}"/>
              </a:ext>
            </a:extLst>
          </p:cNvPr>
          <p:cNvPicPr>
            <a:picLocks noGrp="1" noChangeAspect="1"/>
          </p:cNvPicPr>
          <p:nvPr>
            <p:ph idx="1"/>
          </p:nvPr>
        </p:nvPicPr>
        <p:blipFill>
          <a:blip r:embed="rId2"/>
          <a:stretch>
            <a:fillRect/>
          </a:stretch>
        </p:blipFill>
        <p:spPr>
          <a:xfrm>
            <a:off x="968721" y="262549"/>
            <a:ext cx="8493373" cy="6121261"/>
          </a:xfrm>
        </p:spPr>
      </p:pic>
    </p:spTree>
    <p:extLst>
      <p:ext uri="{BB962C8B-B14F-4D97-AF65-F5344CB8AC3E}">
        <p14:creationId xmlns:p14="http://schemas.microsoft.com/office/powerpoint/2010/main" val="637083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57814" cy="1320800"/>
          </a:xfrm>
        </p:spPr>
        <p:txBody>
          <a:bodyPr/>
          <a:lstStyle/>
          <a:p>
            <a:r>
              <a:rPr lang="fr-BE" b="1" dirty="0">
                <a:solidFill>
                  <a:schemeClr val="accent2">
                    <a:lumMod val="75000"/>
                  </a:schemeClr>
                </a:solidFill>
              </a:rPr>
              <a:t>Strand 2 </a:t>
            </a:r>
            <a:r>
              <a:rPr lang="fr-BE" b="1" dirty="0">
                <a:solidFill>
                  <a:srgbClr val="024B9C"/>
                </a:solidFill>
              </a:rPr>
              <a:t>- </a:t>
            </a:r>
            <a:r>
              <a:rPr lang="fr-BE" b="1" dirty="0" err="1">
                <a:solidFill>
                  <a:srgbClr val="024B9C"/>
                </a:solidFill>
              </a:rPr>
              <a:t>Partnerships</a:t>
            </a:r>
            <a:r>
              <a:rPr lang="fr-BE" b="1" dirty="0">
                <a:solidFill>
                  <a:srgbClr val="024B9C"/>
                </a:solidFill>
              </a:rPr>
              <a:t> for transformation</a:t>
            </a:r>
          </a:p>
        </p:txBody>
      </p:sp>
      <p:graphicFrame>
        <p:nvGraphicFramePr>
          <p:cNvPr id="4" name="Content Placeholder 3"/>
          <p:cNvGraphicFramePr>
            <a:graphicFrameLocks noGrp="1"/>
          </p:cNvGraphicFramePr>
          <p:nvPr>
            <p:ph idx="1"/>
          </p:nvPr>
        </p:nvGraphicFramePr>
        <p:xfrm>
          <a:off x="677334" y="1403828"/>
          <a:ext cx="9979377" cy="473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05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nvPr>
        </p:nvGraphicFramePr>
        <p:xfrm>
          <a:off x="838200" y="1825625"/>
          <a:ext cx="3359150" cy="37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13"/>
          </p:nvPr>
        </p:nvGraphicFramePr>
        <p:xfrm>
          <a:off x="5214939" y="1465344"/>
          <a:ext cx="3996795" cy="3022582"/>
        </p:xfrm>
        <a:graphic>
          <a:graphicData uri="http://schemas.openxmlformats.org/drawingml/2006/table">
            <a:tbl>
              <a:tblPr firstRow="1" bandRow="1">
                <a:tableStyleId>{5C22544A-7EE6-4342-B048-85BDC9FD1C3A}</a:tableStyleId>
              </a:tblPr>
              <a:tblGrid>
                <a:gridCol w="3996795">
                  <a:extLst>
                    <a:ext uri="{9D8B030D-6E8A-4147-A177-3AD203B41FA5}">
                      <a16:colId xmlns:a16="http://schemas.microsoft.com/office/drawing/2014/main" val="3034125717"/>
                    </a:ext>
                  </a:extLst>
                </a:gridCol>
              </a:tblGrid>
              <a:tr h="1052543">
                <a:tc>
                  <a:txBody>
                    <a:bodyPr/>
                    <a:lstStyle/>
                    <a:p>
                      <a:endParaRPr lang="fr-BE" dirty="0"/>
                    </a:p>
                    <a:p>
                      <a:r>
                        <a:rPr lang="fr-BE" sz="2400" dirty="0" err="1"/>
                        <a:t>Activities</a:t>
                      </a:r>
                      <a:endParaRPr lang="en-US" sz="2400" dirty="0"/>
                    </a:p>
                  </a:txBody>
                  <a:tcPr/>
                </a:tc>
                <a:extLst>
                  <a:ext uri="{0D108BD9-81ED-4DB2-BD59-A6C34878D82A}">
                    <a16:rowId xmlns:a16="http://schemas.microsoft.com/office/drawing/2014/main" val="1510772520"/>
                  </a:ext>
                </a:extLst>
              </a:tr>
              <a:tr h="1970039">
                <a:tc>
                  <a:txBody>
                    <a:bodyPr/>
                    <a:lstStyle/>
                    <a:p>
                      <a:pPr marL="285750" lvl="0" indent="-285750">
                        <a:buFont typeface="Arial" panose="020B0604020202020204" pitchFamily="34" charset="0"/>
                        <a:buChar char="•"/>
                      </a:pPr>
                      <a:r>
                        <a:rPr lang="en-IE" sz="2400" b="0" kern="1200" dirty="0">
                          <a:solidFill>
                            <a:schemeClr val="dk1"/>
                          </a:solidFill>
                          <a:effectLst/>
                          <a:latin typeface="+mn-lt"/>
                          <a:ea typeface="+mn-ea"/>
                          <a:cs typeface="+mn-cs"/>
                        </a:rPr>
                        <a:t>Innovation</a:t>
                      </a:r>
                      <a:r>
                        <a:rPr lang="en-GB" sz="2400" b="0" kern="1200" dirty="0">
                          <a:solidFill>
                            <a:schemeClr val="dk1"/>
                          </a:solidFill>
                          <a:effectLst/>
                          <a:latin typeface="+mn-lt"/>
                          <a:ea typeface="+mn-ea"/>
                          <a:cs typeface="+mn-cs"/>
                        </a:rPr>
                        <a:t> in higher education</a:t>
                      </a:r>
                    </a:p>
                    <a:p>
                      <a:pPr marL="285750" lvl="0" indent="-285750">
                        <a:buFont typeface="Arial" panose="020B0604020202020204" pitchFamily="34" charset="0"/>
                        <a:buChar char="•"/>
                      </a:pPr>
                      <a:r>
                        <a:rPr lang="en-GB" sz="2400" b="0" kern="1200" dirty="0">
                          <a:solidFill>
                            <a:schemeClr val="dk1"/>
                          </a:solidFill>
                          <a:effectLst/>
                          <a:latin typeface="+mn-lt"/>
                          <a:ea typeface="+mn-ea"/>
                          <a:cs typeface="+mn-cs"/>
                        </a:rPr>
                        <a:t>Promoting reforms in HEIs </a:t>
                      </a:r>
                      <a:endParaRPr lang="fr-BE" sz="2400" b="0" dirty="0"/>
                    </a:p>
                    <a:p>
                      <a:endParaRPr lang="en-US" dirty="0"/>
                    </a:p>
                  </a:txBody>
                  <a:tcPr/>
                </a:tc>
                <a:extLst>
                  <a:ext uri="{0D108BD9-81ED-4DB2-BD59-A6C34878D82A}">
                    <a16:rowId xmlns:a16="http://schemas.microsoft.com/office/drawing/2014/main" val="870415343"/>
                  </a:ext>
                </a:extLst>
              </a:tr>
            </a:tbl>
          </a:graphicData>
        </a:graphic>
      </p:graphicFrame>
      <p:graphicFrame>
        <p:nvGraphicFramePr>
          <p:cNvPr id="8" name="Content Placeholder 7"/>
          <p:cNvGraphicFramePr>
            <a:graphicFrameLocks noGrp="1"/>
          </p:cNvGraphicFramePr>
          <p:nvPr>
            <p:ph sz="half" idx="14"/>
          </p:nvPr>
        </p:nvGraphicFramePr>
        <p:xfrm>
          <a:off x="5214939" y="4162824"/>
          <a:ext cx="3996794" cy="2423160"/>
        </p:xfrm>
        <a:graphic>
          <a:graphicData uri="http://schemas.openxmlformats.org/drawingml/2006/table">
            <a:tbl>
              <a:tblPr firstRow="1" bandRow="1">
                <a:tableStyleId>{5C22544A-7EE6-4342-B048-85BDC9FD1C3A}</a:tableStyleId>
              </a:tblPr>
              <a:tblGrid>
                <a:gridCol w="3996794">
                  <a:extLst>
                    <a:ext uri="{9D8B030D-6E8A-4147-A177-3AD203B41FA5}">
                      <a16:colId xmlns:a16="http://schemas.microsoft.com/office/drawing/2014/main" val="3376841826"/>
                    </a:ext>
                  </a:extLst>
                </a:gridCol>
              </a:tblGrid>
              <a:tr h="1060934">
                <a:tc>
                  <a:txBody>
                    <a:bodyPr/>
                    <a:lstStyle/>
                    <a:p>
                      <a:endParaRPr lang="fr-BE" dirty="0"/>
                    </a:p>
                    <a:p>
                      <a:r>
                        <a:rPr lang="fr-BE" sz="2400" dirty="0" err="1"/>
                        <a:t>Funding</a:t>
                      </a:r>
                      <a:r>
                        <a:rPr lang="fr-BE" sz="2400" baseline="0" dirty="0"/>
                        <a:t> and duration</a:t>
                      </a:r>
                    </a:p>
                    <a:p>
                      <a:endParaRPr lang="en-US" dirty="0"/>
                    </a:p>
                  </a:txBody>
                  <a:tcPr/>
                </a:tc>
                <a:extLst>
                  <a:ext uri="{0D108BD9-81ED-4DB2-BD59-A6C34878D82A}">
                    <a16:rowId xmlns:a16="http://schemas.microsoft.com/office/drawing/2014/main" val="2234556393"/>
                  </a:ext>
                </a:extLst>
              </a:tr>
              <a:tr h="1362226">
                <a:tc>
                  <a:txBody>
                    <a:bodyPr/>
                    <a:lstStyle/>
                    <a:p>
                      <a:pPr marL="285750" lvl="0" indent="-285750">
                        <a:buFont typeface="Arial" panose="020B0604020202020204" pitchFamily="34" charset="0"/>
                        <a:buChar char="•"/>
                      </a:pPr>
                      <a:r>
                        <a:rPr lang="en-IE" sz="2400" b="0" dirty="0"/>
                        <a:t>24 or 36 months</a:t>
                      </a:r>
                    </a:p>
                    <a:p>
                      <a:pPr marL="0" lvl="0" indent="0">
                        <a:buFont typeface="Arial" panose="020B0604020202020204" pitchFamily="34" charset="0"/>
                        <a:buNone/>
                      </a:pPr>
                      <a:endParaRPr lang="en-IE" sz="200" b="0" dirty="0"/>
                    </a:p>
                    <a:p>
                      <a:pPr marL="285750" lvl="0" indent="-285750">
                        <a:buFont typeface="Arial" panose="020B0604020202020204" pitchFamily="34" charset="0"/>
                        <a:buChar char="•"/>
                      </a:pPr>
                      <a:r>
                        <a:rPr lang="en-IE" sz="2400" b="0" dirty="0"/>
                        <a:t>400,000 and 800,000 Euro</a:t>
                      </a:r>
                      <a:endParaRPr lang="en-US" sz="2400" b="0" dirty="0"/>
                    </a:p>
                  </a:txBody>
                  <a:tcPr/>
                </a:tc>
                <a:extLst>
                  <a:ext uri="{0D108BD9-81ED-4DB2-BD59-A6C34878D82A}">
                    <a16:rowId xmlns:a16="http://schemas.microsoft.com/office/drawing/2014/main" val="3872961970"/>
                  </a:ext>
                </a:extLst>
              </a:tr>
            </a:tbl>
          </a:graphicData>
        </a:graphic>
      </p:graphicFrame>
      <p:sp>
        <p:nvSpPr>
          <p:cNvPr id="2" name="Title 1"/>
          <p:cNvSpPr>
            <a:spLocks noGrp="1"/>
          </p:cNvSpPr>
          <p:nvPr>
            <p:ph type="title"/>
          </p:nvPr>
        </p:nvSpPr>
        <p:spPr>
          <a:xfrm>
            <a:off x="838200" y="436462"/>
            <a:ext cx="10515600" cy="782357"/>
          </a:xfrm>
        </p:spPr>
        <p:txBody>
          <a:bodyPr/>
          <a:lstStyle/>
          <a:p>
            <a:r>
              <a:rPr lang="fr-BE" b="1" dirty="0">
                <a:solidFill>
                  <a:schemeClr val="accent2">
                    <a:lumMod val="75000"/>
                  </a:schemeClr>
                </a:solidFill>
              </a:rPr>
              <a:t>Strand 2 </a:t>
            </a:r>
            <a:r>
              <a:rPr lang="fr-BE" b="1" dirty="0">
                <a:solidFill>
                  <a:srgbClr val="024B9C"/>
                </a:solidFill>
              </a:rPr>
              <a:t>- </a:t>
            </a:r>
            <a:r>
              <a:rPr lang="fr-BE" b="1" dirty="0" err="1">
                <a:solidFill>
                  <a:srgbClr val="024B9C"/>
                </a:solidFill>
              </a:rPr>
              <a:t>Partnerships</a:t>
            </a:r>
            <a:r>
              <a:rPr lang="fr-BE" b="1" dirty="0">
                <a:solidFill>
                  <a:srgbClr val="024B9C"/>
                </a:solidFill>
              </a:rPr>
              <a:t> for transformation</a:t>
            </a:r>
          </a:p>
        </p:txBody>
      </p:sp>
      <p:graphicFrame>
        <p:nvGraphicFramePr>
          <p:cNvPr id="9" name="Table 8"/>
          <p:cNvGraphicFramePr>
            <a:graphicFrameLocks noGrp="1"/>
          </p:cNvGraphicFramePr>
          <p:nvPr/>
        </p:nvGraphicFramePr>
        <p:xfrm>
          <a:off x="838200" y="1465344"/>
          <a:ext cx="3996794" cy="5181600"/>
        </p:xfrm>
        <a:graphic>
          <a:graphicData uri="http://schemas.openxmlformats.org/drawingml/2006/table">
            <a:tbl>
              <a:tblPr firstRow="1" bandRow="1">
                <a:tableStyleId>{5C22544A-7EE6-4342-B048-85BDC9FD1C3A}</a:tableStyleId>
              </a:tblPr>
              <a:tblGrid>
                <a:gridCol w="3996794">
                  <a:extLst>
                    <a:ext uri="{9D8B030D-6E8A-4147-A177-3AD203B41FA5}">
                      <a16:colId xmlns:a16="http://schemas.microsoft.com/office/drawing/2014/main" val="2050894523"/>
                    </a:ext>
                  </a:extLst>
                </a:gridCol>
              </a:tblGrid>
              <a:tr h="968326">
                <a:tc>
                  <a:txBody>
                    <a:bodyPr/>
                    <a:lstStyle/>
                    <a:p>
                      <a:endParaRPr lang="fr-BE" dirty="0"/>
                    </a:p>
                    <a:p>
                      <a:r>
                        <a:rPr lang="fr-BE" sz="2800" dirty="0"/>
                        <a:t>Target</a:t>
                      </a:r>
                      <a:r>
                        <a:rPr lang="fr-BE" sz="2800" baseline="0" dirty="0"/>
                        <a:t> groups</a:t>
                      </a:r>
                    </a:p>
                    <a:p>
                      <a:endParaRPr lang="en-US" dirty="0"/>
                    </a:p>
                  </a:txBody>
                  <a:tcPr/>
                </a:tc>
                <a:extLst>
                  <a:ext uri="{0D108BD9-81ED-4DB2-BD59-A6C34878D82A}">
                    <a16:rowId xmlns:a16="http://schemas.microsoft.com/office/drawing/2014/main" val="3396046034"/>
                  </a:ext>
                </a:extLst>
              </a:tr>
              <a:tr h="3582809">
                <a:tc>
                  <a:txBody>
                    <a:bodyPr/>
                    <a:lstStyle/>
                    <a:p>
                      <a:pPr marL="285750" lvl="0" indent="-285750">
                        <a:buFont typeface="Arial" panose="020B0604020202020204" pitchFamily="34" charset="0"/>
                        <a:buChar char="•"/>
                      </a:pPr>
                      <a:r>
                        <a:rPr lang="en-US" sz="2400" b="0" kern="1200" dirty="0">
                          <a:solidFill>
                            <a:schemeClr val="dk1"/>
                          </a:solidFill>
                          <a:latin typeface="+mn-lt"/>
                          <a:ea typeface="+mn-ea"/>
                          <a:cs typeface="+mn-cs"/>
                        </a:rPr>
                        <a:t>HEIs</a:t>
                      </a:r>
                    </a:p>
                    <a:p>
                      <a:pPr marL="285750" lvl="0" indent="-285750">
                        <a:buFont typeface="Arial" panose="020B0604020202020204" pitchFamily="34" charset="0"/>
                        <a:buChar char="•"/>
                      </a:pPr>
                      <a:endParaRPr lang="en-US" sz="2400" b="0" kern="1200" dirty="0">
                        <a:solidFill>
                          <a:schemeClr val="dk1"/>
                        </a:solidFill>
                        <a:latin typeface="+mn-lt"/>
                        <a:ea typeface="+mn-ea"/>
                        <a:cs typeface="+mn-cs"/>
                      </a:endParaRPr>
                    </a:p>
                    <a:p>
                      <a:pPr marL="285750" lvl="0" indent="-285750">
                        <a:buFont typeface="Arial" panose="020B0604020202020204" pitchFamily="34" charset="0"/>
                        <a:buChar char="•"/>
                      </a:pPr>
                      <a:r>
                        <a:rPr lang="en-US" sz="2400" b="0" kern="1200" dirty="0">
                          <a:solidFill>
                            <a:schemeClr val="dk1"/>
                          </a:solidFill>
                          <a:latin typeface="+mn-lt"/>
                          <a:ea typeface="+mn-ea"/>
                          <a:cs typeface="+mn-cs"/>
                        </a:rPr>
                        <a:t>Local actors</a:t>
                      </a:r>
                      <a:r>
                        <a:rPr lang="en-US" sz="2400" b="0" kern="1200" baseline="0" dirty="0">
                          <a:solidFill>
                            <a:schemeClr val="dk1"/>
                          </a:solidFill>
                          <a:latin typeface="+mn-lt"/>
                          <a:ea typeface="+mn-ea"/>
                          <a:cs typeface="+mn-cs"/>
                        </a:rPr>
                        <a:t> with a link to i</a:t>
                      </a:r>
                      <a:r>
                        <a:rPr lang="en-US" sz="2400" b="0" kern="1200" dirty="0">
                          <a:solidFill>
                            <a:schemeClr val="dk1"/>
                          </a:solidFill>
                          <a:latin typeface="+mn-lt"/>
                          <a:ea typeface="+mn-ea"/>
                          <a:cs typeface="+mn-cs"/>
                        </a:rPr>
                        <a:t>ndustry.</a:t>
                      </a:r>
                    </a:p>
                    <a:p>
                      <a:pPr marL="0" lvl="0" indent="0">
                        <a:buFont typeface="Arial" panose="020B0604020202020204" pitchFamily="34" charset="0"/>
                        <a:buNone/>
                      </a:pPr>
                      <a:endParaRPr lang="en-US" sz="2400" b="0" kern="1200" dirty="0">
                        <a:solidFill>
                          <a:schemeClr val="dk1"/>
                        </a:solidFill>
                        <a:latin typeface="+mn-lt"/>
                        <a:ea typeface="+mn-ea"/>
                        <a:cs typeface="+mn-cs"/>
                      </a:endParaRPr>
                    </a:p>
                    <a:p>
                      <a:pPr marL="285750" lvl="0" indent="-285750">
                        <a:buFont typeface="Arial" panose="020B0604020202020204" pitchFamily="34" charset="0"/>
                        <a:buChar char="•"/>
                      </a:pPr>
                      <a:r>
                        <a:rPr lang="en-US" sz="2400" b="0" kern="1200" dirty="0">
                          <a:solidFill>
                            <a:schemeClr val="dk1"/>
                          </a:solidFill>
                          <a:latin typeface="+mn-lt"/>
                          <a:ea typeface="+mn-ea"/>
                          <a:cs typeface="+mn-cs"/>
                        </a:rPr>
                        <a:t>Individuals – students, staff, learners </a:t>
                      </a:r>
                    </a:p>
                    <a:p>
                      <a:pPr marL="285750" lvl="0" indent="-285750">
                        <a:buFont typeface="Arial" panose="020B0604020202020204" pitchFamily="34" charset="0"/>
                        <a:buChar char="•"/>
                      </a:pPr>
                      <a:endParaRPr lang="en-US" sz="2400" b="0" kern="1200" dirty="0">
                        <a:solidFill>
                          <a:schemeClr val="dk1"/>
                        </a:solidFill>
                        <a:latin typeface="+mn-lt"/>
                        <a:ea typeface="+mn-ea"/>
                        <a:cs typeface="+mn-cs"/>
                      </a:endParaRPr>
                    </a:p>
                    <a:p>
                      <a:pPr marL="285750" lvl="0" indent="-285750">
                        <a:buFont typeface="Arial" panose="020B0604020202020204" pitchFamily="34" charset="0"/>
                        <a:buChar char="•"/>
                      </a:pPr>
                      <a:r>
                        <a:rPr lang="en-US" sz="2400" b="0" kern="1200" dirty="0">
                          <a:solidFill>
                            <a:schemeClr val="dk1"/>
                          </a:solidFill>
                          <a:latin typeface="+mn-lt"/>
                          <a:ea typeface="+mn-ea"/>
                          <a:cs typeface="+mn-cs"/>
                        </a:rPr>
                        <a:t>Bodies responsible for HE at local and national level</a:t>
                      </a:r>
                      <a:endParaRPr lang="en-US" dirty="0"/>
                    </a:p>
                  </a:txBody>
                  <a:tcPr/>
                </a:tc>
                <a:extLst>
                  <a:ext uri="{0D108BD9-81ED-4DB2-BD59-A6C34878D82A}">
                    <a16:rowId xmlns:a16="http://schemas.microsoft.com/office/drawing/2014/main" val="1671762786"/>
                  </a:ext>
                </a:extLst>
              </a:tr>
            </a:tbl>
          </a:graphicData>
        </a:graphic>
      </p:graphicFrame>
    </p:spTree>
    <p:extLst>
      <p:ext uri="{BB962C8B-B14F-4D97-AF65-F5344CB8AC3E}">
        <p14:creationId xmlns:p14="http://schemas.microsoft.com/office/powerpoint/2010/main" val="182141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797BA1-336B-4B67-BB21-43FB07CD6E88}"/>
              </a:ext>
            </a:extLst>
          </p:cNvPr>
          <p:cNvPicPr>
            <a:picLocks noGrp="1" noChangeAspect="1"/>
          </p:cNvPicPr>
          <p:nvPr>
            <p:ph idx="1"/>
          </p:nvPr>
        </p:nvPicPr>
        <p:blipFill>
          <a:blip r:embed="rId2"/>
          <a:stretch>
            <a:fillRect/>
          </a:stretch>
        </p:blipFill>
        <p:spPr>
          <a:xfrm>
            <a:off x="996570" y="262552"/>
            <a:ext cx="8793093" cy="6011500"/>
          </a:xfrm>
        </p:spPr>
      </p:pic>
    </p:spTree>
    <p:extLst>
      <p:ext uri="{BB962C8B-B14F-4D97-AF65-F5344CB8AC3E}">
        <p14:creationId xmlns:p14="http://schemas.microsoft.com/office/powerpoint/2010/main" val="3804248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069774" y="427509"/>
            <a:ext cx="10515600" cy="831021"/>
          </a:xfrm>
        </p:spPr>
        <p:txBody>
          <a:bodyPr>
            <a:normAutofit fontScale="90000"/>
          </a:bodyPr>
          <a:lstStyle/>
          <a:p>
            <a:r>
              <a:rPr lang="en-IE" b="1" dirty="0">
                <a:solidFill>
                  <a:srgbClr val="024B9C"/>
                </a:solidFill>
              </a:rPr>
              <a:t>Innovation</a:t>
            </a:r>
            <a:r>
              <a:rPr lang="en-GB" b="1" dirty="0">
                <a:solidFill>
                  <a:srgbClr val="024B9C"/>
                </a:solidFill>
              </a:rPr>
              <a:t> in higher education</a:t>
            </a:r>
            <a:r>
              <a:rPr lang="en-GB" b="1" dirty="0">
                <a:solidFill>
                  <a:schemeClr val="dk1"/>
                </a:solidFill>
              </a:rPr>
              <a:t/>
            </a:r>
            <a:br>
              <a:rPr lang="en-GB" b="1" dirty="0">
                <a:solidFill>
                  <a:schemeClr val="dk1"/>
                </a:solidFill>
              </a:rPr>
            </a:br>
            <a:endParaRPr lang="fr-BE" dirty="0"/>
          </a:p>
        </p:txBody>
      </p:sp>
      <p:graphicFrame>
        <p:nvGraphicFramePr>
          <p:cNvPr id="4" name="Diagram 3"/>
          <p:cNvGraphicFramePr/>
          <p:nvPr>
            <p:extLst>
              <p:ext uri="{D42A27DB-BD31-4B8C-83A1-F6EECF244321}">
                <p14:modId xmlns:p14="http://schemas.microsoft.com/office/powerpoint/2010/main" val="2396547737"/>
              </p:ext>
            </p:extLst>
          </p:nvPr>
        </p:nvGraphicFramePr>
        <p:xfrm>
          <a:off x="496711" y="1258530"/>
          <a:ext cx="10077737" cy="504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2156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1" y="309171"/>
            <a:ext cx="8596668" cy="706829"/>
          </a:xfrm>
        </p:spPr>
        <p:txBody>
          <a:bodyPr/>
          <a:lstStyle/>
          <a:p>
            <a:r>
              <a:rPr lang="fr-BE" b="1" dirty="0">
                <a:solidFill>
                  <a:schemeClr val="accent2">
                    <a:lumMod val="75000"/>
                  </a:schemeClr>
                </a:solidFill>
              </a:rPr>
              <a:t>Strand 3 </a:t>
            </a:r>
            <a:r>
              <a:rPr lang="fr-BE" b="1" dirty="0">
                <a:solidFill>
                  <a:srgbClr val="024B9C"/>
                </a:solidFill>
              </a:rPr>
              <a:t>- Structural </a:t>
            </a:r>
            <a:r>
              <a:rPr lang="fr-BE" b="1" dirty="0" err="1">
                <a:solidFill>
                  <a:srgbClr val="024B9C"/>
                </a:solidFill>
              </a:rPr>
              <a:t>Reform</a:t>
            </a:r>
            <a:r>
              <a:rPr lang="fr-BE" b="1" dirty="0">
                <a:solidFill>
                  <a:srgbClr val="024B9C"/>
                </a:solidFill>
              </a:rPr>
              <a:t> Projects</a:t>
            </a:r>
          </a:p>
        </p:txBody>
      </p:sp>
      <p:graphicFrame>
        <p:nvGraphicFramePr>
          <p:cNvPr id="3" name="Content Placeholder 2"/>
          <p:cNvGraphicFramePr>
            <a:graphicFrameLocks noGrp="1"/>
          </p:cNvGraphicFramePr>
          <p:nvPr>
            <p:ph idx="1"/>
          </p:nvPr>
        </p:nvGraphicFramePr>
        <p:xfrm>
          <a:off x="985684" y="1207912"/>
          <a:ext cx="9253338" cy="5202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9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2917" y="1522246"/>
            <a:ext cx="9826165" cy="4866212"/>
            <a:chOff x="522164" y="1980431"/>
            <a:chExt cx="9721080" cy="5020335"/>
          </a:xfrm>
          <a:solidFill>
            <a:schemeClr val="bg2"/>
          </a:solidFill>
        </p:grpSpPr>
        <p:sp>
          <p:nvSpPr>
            <p:cNvPr id="5" name="Freeform 4"/>
            <p:cNvSpPr>
              <a:spLocks/>
            </p:cNvSpPr>
            <p:nvPr/>
          </p:nvSpPr>
          <p:spPr bwMode="auto">
            <a:xfrm>
              <a:off x="2834839"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 name="Freeform 7"/>
            <p:cNvSpPr>
              <a:spLocks/>
            </p:cNvSpPr>
            <p:nvPr/>
          </p:nvSpPr>
          <p:spPr bwMode="auto">
            <a:xfrm>
              <a:off x="4904794"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 name="Freeform 12"/>
            <p:cNvSpPr>
              <a:spLocks/>
            </p:cNvSpPr>
            <p:nvPr/>
          </p:nvSpPr>
          <p:spPr bwMode="auto">
            <a:xfrm>
              <a:off x="2858779"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Freeform 14"/>
            <p:cNvSpPr>
              <a:spLocks/>
            </p:cNvSpPr>
            <p:nvPr/>
          </p:nvSpPr>
          <p:spPr bwMode="auto">
            <a:xfrm>
              <a:off x="1778254"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9" name="Freeform 15"/>
            <p:cNvSpPr>
              <a:spLocks/>
            </p:cNvSpPr>
            <p:nvPr/>
          </p:nvSpPr>
          <p:spPr bwMode="auto">
            <a:xfrm>
              <a:off x="2466152"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 name="Freeform 16"/>
            <p:cNvSpPr>
              <a:spLocks/>
            </p:cNvSpPr>
            <p:nvPr/>
          </p:nvSpPr>
          <p:spPr bwMode="auto">
            <a:xfrm>
              <a:off x="2940178"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11" name="Freeform 17"/>
            <p:cNvSpPr>
              <a:spLocks/>
            </p:cNvSpPr>
            <p:nvPr/>
          </p:nvSpPr>
          <p:spPr bwMode="auto">
            <a:xfrm>
              <a:off x="3118936"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12" name="Freeform 18"/>
            <p:cNvSpPr>
              <a:spLocks/>
            </p:cNvSpPr>
            <p:nvPr/>
          </p:nvSpPr>
          <p:spPr bwMode="auto">
            <a:xfrm>
              <a:off x="3214698"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 name="Freeform 19"/>
            <p:cNvSpPr>
              <a:spLocks/>
            </p:cNvSpPr>
            <p:nvPr/>
          </p:nvSpPr>
          <p:spPr bwMode="auto">
            <a:xfrm>
              <a:off x="2651293"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 name="Freeform 20"/>
            <p:cNvSpPr>
              <a:spLocks/>
            </p:cNvSpPr>
            <p:nvPr/>
          </p:nvSpPr>
          <p:spPr bwMode="auto">
            <a:xfrm>
              <a:off x="2707154"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 name="Freeform 21"/>
            <p:cNvSpPr>
              <a:spLocks/>
            </p:cNvSpPr>
            <p:nvPr/>
          </p:nvSpPr>
          <p:spPr bwMode="auto">
            <a:xfrm>
              <a:off x="2850799"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 name="Freeform 22"/>
            <p:cNvSpPr>
              <a:spLocks/>
            </p:cNvSpPr>
            <p:nvPr/>
          </p:nvSpPr>
          <p:spPr bwMode="auto">
            <a:xfrm>
              <a:off x="3131705"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 name="Freeform 23"/>
            <p:cNvSpPr>
              <a:spLocks/>
            </p:cNvSpPr>
            <p:nvPr/>
          </p:nvSpPr>
          <p:spPr bwMode="auto">
            <a:xfrm>
              <a:off x="3227467"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 name="Freeform 24"/>
            <p:cNvSpPr>
              <a:spLocks/>
            </p:cNvSpPr>
            <p:nvPr/>
          </p:nvSpPr>
          <p:spPr bwMode="auto">
            <a:xfrm>
              <a:off x="3316846"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 name="Freeform 25"/>
            <p:cNvSpPr>
              <a:spLocks/>
            </p:cNvSpPr>
            <p:nvPr/>
          </p:nvSpPr>
          <p:spPr bwMode="auto">
            <a:xfrm>
              <a:off x="2544358"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 name="Freeform 26"/>
            <p:cNvSpPr>
              <a:spLocks/>
            </p:cNvSpPr>
            <p:nvPr/>
          </p:nvSpPr>
          <p:spPr bwMode="auto">
            <a:xfrm>
              <a:off x="2499668"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 name="Freeform 27"/>
            <p:cNvSpPr>
              <a:spLocks/>
            </p:cNvSpPr>
            <p:nvPr/>
          </p:nvSpPr>
          <p:spPr bwMode="auto">
            <a:xfrm>
              <a:off x="2456575"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 name="Freeform 28"/>
            <p:cNvSpPr>
              <a:spLocks/>
            </p:cNvSpPr>
            <p:nvPr/>
          </p:nvSpPr>
          <p:spPr bwMode="auto">
            <a:xfrm>
              <a:off x="2442210"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 name="Freeform 29"/>
            <p:cNvSpPr>
              <a:spLocks/>
            </p:cNvSpPr>
            <p:nvPr/>
          </p:nvSpPr>
          <p:spPr bwMode="auto">
            <a:xfrm>
              <a:off x="2391137"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 name="Freeform 30"/>
            <p:cNvSpPr>
              <a:spLocks/>
            </p:cNvSpPr>
            <p:nvPr/>
          </p:nvSpPr>
          <p:spPr bwMode="auto">
            <a:xfrm>
              <a:off x="2660870"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 name="Freeform 31"/>
            <p:cNvSpPr>
              <a:spLocks/>
            </p:cNvSpPr>
            <p:nvPr/>
          </p:nvSpPr>
          <p:spPr bwMode="auto">
            <a:xfrm>
              <a:off x="2407098"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 name="Freeform 32"/>
            <p:cNvSpPr>
              <a:spLocks/>
            </p:cNvSpPr>
            <p:nvPr/>
          </p:nvSpPr>
          <p:spPr bwMode="auto">
            <a:xfrm>
              <a:off x="2429443"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 name="Freeform 33"/>
            <p:cNvSpPr>
              <a:spLocks/>
            </p:cNvSpPr>
            <p:nvPr/>
          </p:nvSpPr>
          <p:spPr bwMode="auto">
            <a:xfrm>
              <a:off x="2450191"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 name="Freeform 34"/>
            <p:cNvSpPr>
              <a:spLocks/>
            </p:cNvSpPr>
            <p:nvPr/>
          </p:nvSpPr>
          <p:spPr bwMode="auto">
            <a:xfrm>
              <a:off x="2426250"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 name="Freeform 35"/>
            <p:cNvSpPr>
              <a:spLocks/>
            </p:cNvSpPr>
            <p:nvPr/>
          </p:nvSpPr>
          <p:spPr bwMode="auto">
            <a:xfrm>
              <a:off x="2400714"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0" name="Freeform 36"/>
            <p:cNvSpPr>
              <a:spLocks/>
            </p:cNvSpPr>
            <p:nvPr/>
          </p:nvSpPr>
          <p:spPr bwMode="auto">
            <a:xfrm>
              <a:off x="2429443"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1" name="Freeform 37"/>
            <p:cNvSpPr>
              <a:spLocks/>
            </p:cNvSpPr>
            <p:nvPr/>
          </p:nvSpPr>
          <p:spPr bwMode="auto">
            <a:xfrm>
              <a:off x="2429443"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2" name="Freeform 38"/>
            <p:cNvSpPr>
              <a:spLocks/>
            </p:cNvSpPr>
            <p:nvPr/>
          </p:nvSpPr>
          <p:spPr bwMode="auto">
            <a:xfrm>
              <a:off x="2732692"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3" name="Freeform 39"/>
            <p:cNvSpPr>
              <a:spLocks/>
            </p:cNvSpPr>
            <p:nvPr/>
          </p:nvSpPr>
          <p:spPr bwMode="auto">
            <a:xfrm>
              <a:off x="2825263"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4" name="Freeform 40"/>
            <p:cNvSpPr>
              <a:spLocks/>
            </p:cNvSpPr>
            <p:nvPr/>
          </p:nvSpPr>
          <p:spPr bwMode="auto">
            <a:xfrm>
              <a:off x="2887508"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5" name="Freeform 153"/>
            <p:cNvSpPr>
              <a:spLocks/>
            </p:cNvSpPr>
            <p:nvPr/>
          </p:nvSpPr>
          <p:spPr bwMode="auto">
            <a:xfrm>
              <a:off x="4893622"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6" name="Freeform 154"/>
            <p:cNvSpPr>
              <a:spLocks/>
            </p:cNvSpPr>
            <p:nvPr/>
          </p:nvSpPr>
          <p:spPr bwMode="auto">
            <a:xfrm>
              <a:off x="4914371"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7" name="Freeform 155"/>
            <p:cNvSpPr>
              <a:spLocks/>
            </p:cNvSpPr>
            <p:nvPr/>
          </p:nvSpPr>
          <p:spPr bwMode="auto">
            <a:xfrm>
              <a:off x="4911178"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38" name="Freeform 233"/>
            <p:cNvSpPr>
              <a:spLocks noEditPoints="1"/>
            </p:cNvSpPr>
            <p:nvPr/>
          </p:nvSpPr>
          <p:spPr bwMode="auto">
            <a:xfrm>
              <a:off x="2844415"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39" name="Freeform 239"/>
            <p:cNvSpPr>
              <a:spLocks noEditPoints="1"/>
            </p:cNvSpPr>
            <p:nvPr/>
          </p:nvSpPr>
          <p:spPr bwMode="auto">
            <a:xfrm>
              <a:off x="2713539"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0" name="Freeform 240"/>
            <p:cNvSpPr>
              <a:spLocks noEditPoints="1"/>
            </p:cNvSpPr>
            <p:nvPr/>
          </p:nvSpPr>
          <p:spPr bwMode="auto">
            <a:xfrm>
              <a:off x="2571491"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1" name="Freeform 241"/>
            <p:cNvSpPr>
              <a:spLocks/>
            </p:cNvSpPr>
            <p:nvPr/>
          </p:nvSpPr>
          <p:spPr bwMode="auto">
            <a:xfrm>
              <a:off x="2853992"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2" name="Freeform 242"/>
            <p:cNvSpPr>
              <a:spLocks/>
            </p:cNvSpPr>
            <p:nvPr/>
          </p:nvSpPr>
          <p:spPr bwMode="auto">
            <a:xfrm>
              <a:off x="2952947"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3" name="Freeform 243"/>
            <p:cNvSpPr>
              <a:spLocks/>
            </p:cNvSpPr>
            <p:nvPr/>
          </p:nvSpPr>
          <p:spPr bwMode="auto">
            <a:xfrm>
              <a:off x="2970503"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4" name="Freeform 244"/>
            <p:cNvSpPr>
              <a:spLocks/>
            </p:cNvSpPr>
            <p:nvPr/>
          </p:nvSpPr>
          <p:spPr bwMode="auto">
            <a:xfrm>
              <a:off x="3075843"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5" name="Freeform 245"/>
            <p:cNvSpPr>
              <a:spLocks/>
            </p:cNvSpPr>
            <p:nvPr/>
          </p:nvSpPr>
          <p:spPr bwMode="auto">
            <a:xfrm>
              <a:off x="3157242"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6" name="Freeform 246"/>
            <p:cNvSpPr>
              <a:spLocks/>
            </p:cNvSpPr>
            <p:nvPr/>
          </p:nvSpPr>
          <p:spPr bwMode="auto">
            <a:xfrm>
              <a:off x="3150857"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7" name="Freeform 247"/>
            <p:cNvSpPr>
              <a:spLocks/>
            </p:cNvSpPr>
            <p:nvPr/>
          </p:nvSpPr>
          <p:spPr bwMode="auto">
            <a:xfrm>
              <a:off x="3160434"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8" name="Freeform 248"/>
            <p:cNvSpPr>
              <a:spLocks/>
            </p:cNvSpPr>
            <p:nvPr/>
          </p:nvSpPr>
          <p:spPr bwMode="auto">
            <a:xfrm>
              <a:off x="3157242"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49" name="Freeform 249"/>
            <p:cNvSpPr>
              <a:spLocks/>
            </p:cNvSpPr>
            <p:nvPr/>
          </p:nvSpPr>
          <p:spPr bwMode="auto">
            <a:xfrm>
              <a:off x="3160434"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0" name="Freeform 250"/>
            <p:cNvSpPr>
              <a:spLocks/>
            </p:cNvSpPr>
            <p:nvPr/>
          </p:nvSpPr>
          <p:spPr bwMode="auto">
            <a:xfrm>
              <a:off x="3131705"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1" name="Freeform 251"/>
            <p:cNvSpPr>
              <a:spLocks/>
            </p:cNvSpPr>
            <p:nvPr/>
          </p:nvSpPr>
          <p:spPr bwMode="auto">
            <a:xfrm>
              <a:off x="3134897"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2" name="Freeform 252"/>
            <p:cNvSpPr>
              <a:spLocks/>
            </p:cNvSpPr>
            <p:nvPr/>
          </p:nvSpPr>
          <p:spPr bwMode="auto">
            <a:xfrm>
              <a:off x="3150857"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3" name="Freeform 253"/>
            <p:cNvSpPr>
              <a:spLocks/>
            </p:cNvSpPr>
            <p:nvPr/>
          </p:nvSpPr>
          <p:spPr bwMode="auto">
            <a:xfrm>
              <a:off x="3157242"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4" name="Freeform 254"/>
            <p:cNvSpPr>
              <a:spLocks/>
            </p:cNvSpPr>
            <p:nvPr/>
          </p:nvSpPr>
          <p:spPr bwMode="auto">
            <a:xfrm>
              <a:off x="3147665"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5" name="Freeform 255"/>
            <p:cNvSpPr>
              <a:spLocks/>
            </p:cNvSpPr>
            <p:nvPr/>
          </p:nvSpPr>
          <p:spPr bwMode="auto">
            <a:xfrm>
              <a:off x="3187566"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6" name="Freeform 256"/>
            <p:cNvSpPr>
              <a:spLocks/>
            </p:cNvSpPr>
            <p:nvPr/>
          </p:nvSpPr>
          <p:spPr bwMode="auto">
            <a:xfrm>
              <a:off x="3048710"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7" name="Freeform 257"/>
            <p:cNvSpPr>
              <a:spLocks/>
            </p:cNvSpPr>
            <p:nvPr/>
          </p:nvSpPr>
          <p:spPr bwMode="auto">
            <a:xfrm>
              <a:off x="3059883"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8" name="Freeform 258"/>
            <p:cNvSpPr>
              <a:spLocks/>
            </p:cNvSpPr>
            <p:nvPr/>
          </p:nvSpPr>
          <p:spPr bwMode="auto">
            <a:xfrm>
              <a:off x="3150857"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59" name="Freeform 259"/>
            <p:cNvSpPr>
              <a:spLocks/>
            </p:cNvSpPr>
            <p:nvPr/>
          </p:nvSpPr>
          <p:spPr bwMode="auto">
            <a:xfrm>
              <a:off x="3134897"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0" name="Freeform 260"/>
            <p:cNvSpPr>
              <a:spLocks/>
            </p:cNvSpPr>
            <p:nvPr/>
          </p:nvSpPr>
          <p:spPr bwMode="auto">
            <a:xfrm>
              <a:off x="3141281"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1" name="Freeform 261"/>
            <p:cNvSpPr>
              <a:spLocks/>
            </p:cNvSpPr>
            <p:nvPr/>
          </p:nvSpPr>
          <p:spPr bwMode="auto">
            <a:xfrm>
              <a:off x="3150857"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2" name="Freeform 262"/>
            <p:cNvSpPr>
              <a:spLocks/>
            </p:cNvSpPr>
            <p:nvPr/>
          </p:nvSpPr>
          <p:spPr bwMode="auto">
            <a:xfrm>
              <a:off x="3104572"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3" name="Freeform 263"/>
            <p:cNvSpPr>
              <a:spLocks/>
            </p:cNvSpPr>
            <p:nvPr/>
          </p:nvSpPr>
          <p:spPr bwMode="auto">
            <a:xfrm>
              <a:off x="3104572"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4" name="Freeform 264"/>
            <p:cNvSpPr>
              <a:spLocks/>
            </p:cNvSpPr>
            <p:nvPr/>
          </p:nvSpPr>
          <p:spPr bwMode="auto">
            <a:xfrm>
              <a:off x="3125320"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5" name="Freeform 265"/>
            <p:cNvSpPr>
              <a:spLocks/>
            </p:cNvSpPr>
            <p:nvPr/>
          </p:nvSpPr>
          <p:spPr bwMode="auto">
            <a:xfrm>
              <a:off x="3118936"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6" name="Freeform 266"/>
            <p:cNvSpPr>
              <a:spLocks/>
            </p:cNvSpPr>
            <p:nvPr/>
          </p:nvSpPr>
          <p:spPr bwMode="auto">
            <a:xfrm>
              <a:off x="3112552"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7" name="Freeform 267"/>
            <p:cNvSpPr>
              <a:spLocks/>
            </p:cNvSpPr>
            <p:nvPr/>
          </p:nvSpPr>
          <p:spPr bwMode="auto">
            <a:xfrm>
              <a:off x="3134897"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8" name="Freeform 268"/>
            <p:cNvSpPr>
              <a:spLocks/>
            </p:cNvSpPr>
            <p:nvPr/>
          </p:nvSpPr>
          <p:spPr bwMode="auto">
            <a:xfrm>
              <a:off x="3134897"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69" name="Freeform 269"/>
            <p:cNvSpPr>
              <a:spLocks noEditPoints="1"/>
            </p:cNvSpPr>
            <p:nvPr/>
          </p:nvSpPr>
          <p:spPr bwMode="auto">
            <a:xfrm>
              <a:off x="1194100"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0" name="Freeform 270"/>
            <p:cNvSpPr>
              <a:spLocks/>
            </p:cNvSpPr>
            <p:nvPr/>
          </p:nvSpPr>
          <p:spPr bwMode="auto">
            <a:xfrm>
              <a:off x="4877662"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1" name="Freeform 271"/>
            <p:cNvSpPr>
              <a:spLocks/>
            </p:cNvSpPr>
            <p:nvPr/>
          </p:nvSpPr>
          <p:spPr bwMode="auto">
            <a:xfrm>
              <a:off x="4840953"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2" name="Freeform 272"/>
            <p:cNvSpPr>
              <a:spLocks/>
            </p:cNvSpPr>
            <p:nvPr/>
          </p:nvSpPr>
          <p:spPr bwMode="auto">
            <a:xfrm>
              <a:off x="4812224"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3" name="Freeform 289"/>
            <p:cNvSpPr>
              <a:spLocks noEditPoints="1"/>
            </p:cNvSpPr>
            <p:nvPr/>
          </p:nvSpPr>
          <p:spPr bwMode="auto">
            <a:xfrm>
              <a:off x="522164"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74" name="Freeform 290"/>
            <p:cNvSpPr>
              <a:spLocks/>
            </p:cNvSpPr>
            <p:nvPr/>
          </p:nvSpPr>
          <p:spPr bwMode="auto">
            <a:xfrm>
              <a:off x="2818879"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5" name="Freeform 291"/>
            <p:cNvSpPr>
              <a:spLocks/>
            </p:cNvSpPr>
            <p:nvPr/>
          </p:nvSpPr>
          <p:spPr bwMode="auto">
            <a:xfrm>
              <a:off x="3417397"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6" name="Freeform 292"/>
            <p:cNvSpPr>
              <a:spLocks/>
            </p:cNvSpPr>
            <p:nvPr/>
          </p:nvSpPr>
          <p:spPr bwMode="auto">
            <a:xfrm>
              <a:off x="3417397"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7" name="Freeform 293"/>
            <p:cNvSpPr>
              <a:spLocks/>
            </p:cNvSpPr>
            <p:nvPr/>
          </p:nvSpPr>
          <p:spPr bwMode="auto">
            <a:xfrm>
              <a:off x="3411014"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8" name="Freeform 294"/>
            <p:cNvSpPr>
              <a:spLocks/>
            </p:cNvSpPr>
            <p:nvPr/>
          </p:nvSpPr>
          <p:spPr bwMode="auto">
            <a:xfrm>
              <a:off x="3391860"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79" name="Freeform 295"/>
            <p:cNvSpPr>
              <a:spLocks/>
            </p:cNvSpPr>
            <p:nvPr/>
          </p:nvSpPr>
          <p:spPr bwMode="auto">
            <a:xfrm>
              <a:off x="3398245"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0" name="Freeform 296"/>
            <p:cNvSpPr>
              <a:spLocks/>
            </p:cNvSpPr>
            <p:nvPr/>
          </p:nvSpPr>
          <p:spPr bwMode="auto">
            <a:xfrm>
              <a:off x="3398245"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1" name="Freeform 297"/>
            <p:cNvSpPr>
              <a:spLocks/>
            </p:cNvSpPr>
            <p:nvPr/>
          </p:nvSpPr>
          <p:spPr bwMode="auto">
            <a:xfrm>
              <a:off x="3418994"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2" name="Freeform 298"/>
            <p:cNvSpPr>
              <a:spLocks/>
            </p:cNvSpPr>
            <p:nvPr/>
          </p:nvSpPr>
          <p:spPr bwMode="auto">
            <a:xfrm>
              <a:off x="2627354" y="4834834"/>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3" name="Freeform 299"/>
            <p:cNvSpPr>
              <a:spLocks/>
            </p:cNvSpPr>
            <p:nvPr/>
          </p:nvSpPr>
          <p:spPr bwMode="auto">
            <a:xfrm>
              <a:off x="2646506"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4" name="Freeform 300"/>
            <p:cNvSpPr>
              <a:spLocks/>
            </p:cNvSpPr>
            <p:nvPr/>
          </p:nvSpPr>
          <p:spPr bwMode="auto">
            <a:xfrm>
              <a:off x="2716732"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5" name="Freeform 6"/>
            <p:cNvSpPr>
              <a:spLocks/>
            </p:cNvSpPr>
            <p:nvPr/>
          </p:nvSpPr>
          <p:spPr bwMode="auto">
            <a:xfrm>
              <a:off x="6070433"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6" name="Freeform 8"/>
            <p:cNvSpPr>
              <a:spLocks/>
            </p:cNvSpPr>
            <p:nvPr/>
          </p:nvSpPr>
          <p:spPr bwMode="auto">
            <a:xfrm>
              <a:off x="5260615"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7" name="Freeform 9"/>
            <p:cNvSpPr>
              <a:spLocks/>
            </p:cNvSpPr>
            <p:nvPr/>
          </p:nvSpPr>
          <p:spPr bwMode="auto">
            <a:xfrm>
              <a:off x="7694888"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8" name="Freeform 10"/>
            <p:cNvSpPr>
              <a:spLocks/>
            </p:cNvSpPr>
            <p:nvPr/>
          </p:nvSpPr>
          <p:spPr bwMode="auto">
            <a:xfrm>
              <a:off x="7338182"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89" name="Freeform 11"/>
            <p:cNvSpPr>
              <a:spLocks noEditPoints="1"/>
            </p:cNvSpPr>
            <p:nvPr/>
          </p:nvSpPr>
          <p:spPr bwMode="auto">
            <a:xfrm>
              <a:off x="9635880"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0" name="Freeform 13"/>
            <p:cNvSpPr>
              <a:spLocks/>
            </p:cNvSpPr>
            <p:nvPr/>
          </p:nvSpPr>
          <p:spPr bwMode="auto">
            <a:xfrm>
              <a:off x="6591029"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1" name="Freeform 41"/>
            <p:cNvSpPr>
              <a:spLocks/>
            </p:cNvSpPr>
            <p:nvPr/>
          </p:nvSpPr>
          <p:spPr bwMode="auto">
            <a:xfrm>
              <a:off x="7208034"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2" name="Freeform 42"/>
            <p:cNvSpPr>
              <a:spLocks/>
            </p:cNvSpPr>
            <p:nvPr/>
          </p:nvSpPr>
          <p:spPr bwMode="auto">
            <a:xfrm>
              <a:off x="7497255"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3" name="Freeform 43"/>
            <p:cNvSpPr>
              <a:spLocks/>
            </p:cNvSpPr>
            <p:nvPr/>
          </p:nvSpPr>
          <p:spPr bwMode="auto">
            <a:xfrm>
              <a:off x="7712563"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4" name="Freeform 44"/>
            <p:cNvSpPr>
              <a:spLocks/>
            </p:cNvSpPr>
            <p:nvPr/>
          </p:nvSpPr>
          <p:spPr bwMode="auto">
            <a:xfrm>
              <a:off x="7694888"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5" name="Freeform 45"/>
            <p:cNvSpPr>
              <a:spLocks/>
            </p:cNvSpPr>
            <p:nvPr/>
          </p:nvSpPr>
          <p:spPr bwMode="auto">
            <a:xfrm>
              <a:off x="7021647"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6" name="Freeform 46"/>
            <p:cNvSpPr>
              <a:spLocks/>
            </p:cNvSpPr>
            <p:nvPr/>
          </p:nvSpPr>
          <p:spPr bwMode="auto">
            <a:xfrm>
              <a:off x="7029680"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7" name="Freeform 47"/>
            <p:cNvSpPr>
              <a:spLocks/>
            </p:cNvSpPr>
            <p:nvPr/>
          </p:nvSpPr>
          <p:spPr bwMode="auto">
            <a:xfrm>
              <a:off x="6611918"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8" name="Freeform 48"/>
            <p:cNvSpPr>
              <a:spLocks/>
            </p:cNvSpPr>
            <p:nvPr/>
          </p:nvSpPr>
          <p:spPr bwMode="auto">
            <a:xfrm>
              <a:off x="6170052"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99" name="Freeform 49"/>
            <p:cNvSpPr>
              <a:spLocks/>
            </p:cNvSpPr>
            <p:nvPr/>
          </p:nvSpPr>
          <p:spPr bwMode="auto">
            <a:xfrm>
              <a:off x="6817586"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0" name="Freeform 50"/>
            <p:cNvSpPr>
              <a:spLocks/>
            </p:cNvSpPr>
            <p:nvPr/>
          </p:nvSpPr>
          <p:spPr bwMode="auto">
            <a:xfrm>
              <a:off x="6905958"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1" name="Freeform 51"/>
            <p:cNvSpPr>
              <a:spLocks/>
            </p:cNvSpPr>
            <p:nvPr/>
          </p:nvSpPr>
          <p:spPr bwMode="auto">
            <a:xfrm>
              <a:off x="7238562"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2" name="Freeform 52"/>
            <p:cNvSpPr>
              <a:spLocks/>
            </p:cNvSpPr>
            <p:nvPr/>
          </p:nvSpPr>
          <p:spPr bwMode="auto">
            <a:xfrm>
              <a:off x="7185538"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3" name="Freeform 53"/>
            <p:cNvSpPr>
              <a:spLocks/>
            </p:cNvSpPr>
            <p:nvPr/>
          </p:nvSpPr>
          <p:spPr bwMode="auto">
            <a:xfrm>
              <a:off x="8488638"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4" name="Freeform 54"/>
            <p:cNvSpPr>
              <a:spLocks/>
            </p:cNvSpPr>
            <p:nvPr/>
          </p:nvSpPr>
          <p:spPr bwMode="auto">
            <a:xfrm>
              <a:off x="8601113"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5" name="Freeform 55"/>
            <p:cNvSpPr>
              <a:spLocks/>
            </p:cNvSpPr>
            <p:nvPr/>
          </p:nvSpPr>
          <p:spPr bwMode="auto">
            <a:xfrm>
              <a:off x="8641282"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6" name="Freeform 56"/>
            <p:cNvSpPr>
              <a:spLocks/>
            </p:cNvSpPr>
            <p:nvPr/>
          </p:nvSpPr>
          <p:spPr bwMode="auto">
            <a:xfrm>
              <a:off x="8638069"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7" name="Freeform 57"/>
            <p:cNvSpPr>
              <a:spLocks/>
            </p:cNvSpPr>
            <p:nvPr/>
          </p:nvSpPr>
          <p:spPr bwMode="auto">
            <a:xfrm>
              <a:off x="8720015"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8" name="Freeform 58"/>
            <p:cNvSpPr>
              <a:spLocks/>
            </p:cNvSpPr>
            <p:nvPr/>
          </p:nvSpPr>
          <p:spPr bwMode="auto">
            <a:xfrm>
              <a:off x="8638069"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09" name="Freeform 59"/>
            <p:cNvSpPr>
              <a:spLocks/>
            </p:cNvSpPr>
            <p:nvPr/>
          </p:nvSpPr>
          <p:spPr bwMode="auto">
            <a:xfrm>
              <a:off x="8638069"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0" name="Freeform 60"/>
            <p:cNvSpPr>
              <a:spLocks/>
            </p:cNvSpPr>
            <p:nvPr/>
          </p:nvSpPr>
          <p:spPr bwMode="auto">
            <a:xfrm>
              <a:off x="8647710"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1" name="Freeform 61"/>
            <p:cNvSpPr>
              <a:spLocks/>
            </p:cNvSpPr>
            <p:nvPr/>
          </p:nvSpPr>
          <p:spPr bwMode="auto">
            <a:xfrm>
              <a:off x="8700734"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2" name="Freeform 62"/>
            <p:cNvSpPr>
              <a:spLocks/>
            </p:cNvSpPr>
            <p:nvPr/>
          </p:nvSpPr>
          <p:spPr bwMode="auto">
            <a:xfrm>
              <a:off x="8684666"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3" name="Freeform 63"/>
            <p:cNvSpPr>
              <a:spLocks/>
            </p:cNvSpPr>
            <p:nvPr/>
          </p:nvSpPr>
          <p:spPr bwMode="auto">
            <a:xfrm>
              <a:off x="8650923"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4" name="Freeform 64"/>
            <p:cNvSpPr>
              <a:spLocks/>
            </p:cNvSpPr>
            <p:nvPr/>
          </p:nvSpPr>
          <p:spPr bwMode="auto">
            <a:xfrm>
              <a:off x="8647710"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5" name="Freeform 65"/>
            <p:cNvSpPr>
              <a:spLocks/>
            </p:cNvSpPr>
            <p:nvPr/>
          </p:nvSpPr>
          <p:spPr bwMode="auto">
            <a:xfrm>
              <a:off x="8205844"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6" name="Freeform 66"/>
            <p:cNvSpPr>
              <a:spLocks/>
            </p:cNvSpPr>
            <p:nvPr/>
          </p:nvSpPr>
          <p:spPr bwMode="auto">
            <a:xfrm>
              <a:off x="7494040"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7" name="Freeform 67"/>
            <p:cNvSpPr>
              <a:spLocks/>
            </p:cNvSpPr>
            <p:nvPr/>
          </p:nvSpPr>
          <p:spPr bwMode="auto">
            <a:xfrm>
              <a:off x="7802542"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8" name="Freeform 68"/>
            <p:cNvSpPr>
              <a:spLocks/>
            </p:cNvSpPr>
            <p:nvPr/>
          </p:nvSpPr>
          <p:spPr bwMode="auto">
            <a:xfrm>
              <a:off x="7931085"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19" name="Freeform 69"/>
            <p:cNvSpPr>
              <a:spLocks/>
            </p:cNvSpPr>
            <p:nvPr/>
          </p:nvSpPr>
          <p:spPr bwMode="auto">
            <a:xfrm>
              <a:off x="7812183"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0" name="Freeform 70"/>
            <p:cNvSpPr>
              <a:spLocks/>
            </p:cNvSpPr>
            <p:nvPr/>
          </p:nvSpPr>
          <p:spPr bwMode="auto">
            <a:xfrm>
              <a:off x="7805757"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1" name="Freeform 71"/>
            <p:cNvSpPr>
              <a:spLocks/>
            </p:cNvSpPr>
            <p:nvPr/>
          </p:nvSpPr>
          <p:spPr bwMode="auto">
            <a:xfrm>
              <a:off x="7837892"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2" name="Freeform 72"/>
            <p:cNvSpPr>
              <a:spLocks/>
            </p:cNvSpPr>
            <p:nvPr/>
          </p:nvSpPr>
          <p:spPr bwMode="auto">
            <a:xfrm>
              <a:off x="7812183"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3" name="Freeform 73"/>
            <p:cNvSpPr>
              <a:spLocks/>
            </p:cNvSpPr>
            <p:nvPr/>
          </p:nvSpPr>
          <p:spPr bwMode="auto">
            <a:xfrm>
              <a:off x="7831464"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4" name="Freeform 74"/>
            <p:cNvSpPr>
              <a:spLocks/>
            </p:cNvSpPr>
            <p:nvPr/>
          </p:nvSpPr>
          <p:spPr bwMode="auto">
            <a:xfrm>
              <a:off x="8049987"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5" name="Freeform 75"/>
            <p:cNvSpPr>
              <a:spLocks/>
            </p:cNvSpPr>
            <p:nvPr/>
          </p:nvSpPr>
          <p:spPr bwMode="auto">
            <a:xfrm>
              <a:off x="8003390"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6" name="Freeform 76"/>
            <p:cNvSpPr>
              <a:spLocks/>
            </p:cNvSpPr>
            <p:nvPr/>
          </p:nvSpPr>
          <p:spPr bwMode="auto">
            <a:xfrm>
              <a:off x="8049987"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7" name="Freeform 77"/>
            <p:cNvSpPr>
              <a:spLocks/>
            </p:cNvSpPr>
            <p:nvPr/>
          </p:nvSpPr>
          <p:spPr bwMode="auto">
            <a:xfrm>
              <a:off x="6382148"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8" name="Freeform 78"/>
            <p:cNvSpPr>
              <a:spLocks/>
            </p:cNvSpPr>
            <p:nvPr/>
          </p:nvSpPr>
          <p:spPr bwMode="auto">
            <a:xfrm>
              <a:off x="6481769"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29" name="Freeform 79"/>
            <p:cNvSpPr>
              <a:spLocks/>
            </p:cNvSpPr>
            <p:nvPr/>
          </p:nvSpPr>
          <p:spPr bwMode="auto">
            <a:xfrm>
              <a:off x="6677796"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0" name="Freeform 80"/>
            <p:cNvSpPr>
              <a:spLocks/>
            </p:cNvSpPr>
            <p:nvPr/>
          </p:nvSpPr>
          <p:spPr bwMode="auto">
            <a:xfrm>
              <a:off x="6806339"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1" name="Freeform 81"/>
            <p:cNvSpPr>
              <a:spLocks/>
            </p:cNvSpPr>
            <p:nvPr/>
          </p:nvSpPr>
          <p:spPr bwMode="auto">
            <a:xfrm>
              <a:off x="6571748"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2" name="Freeform 82"/>
            <p:cNvSpPr>
              <a:spLocks/>
            </p:cNvSpPr>
            <p:nvPr/>
          </p:nvSpPr>
          <p:spPr bwMode="auto">
            <a:xfrm>
              <a:off x="5745863"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3" name="Freeform 84"/>
            <p:cNvSpPr>
              <a:spLocks/>
            </p:cNvSpPr>
            <p:nvPr/>
          </p:nvSpPr>
          <p:spPr bwMode="auto">
            <a:xfrm>
              <a:off x="6322697"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4" name="Freeform 85"/>
            <p:cNvSpPr>
              <a:spLocks/>
            </p:cNvSpPr>
            <p:nvPr/>
          </p:nvSpPr>
          <p:spPr bwMode="auto">
            <a:xfrm>
              <a:off x="5877619"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5" name="Freeform 86"/>
            <p:cNvSpPr>
              <a:spLocks/>
            </p:cNvSpPr>
            <p:nvPr/>
          </p:nvSpPr>
          <p:spPr bwMode="auto">
            <a:xfrm>
              <a:off x="5313638"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6" name="Freeform 87"/>
            <p:cNvSpPr>
              <a:spLocks/>
            </p:cNvSpPr>
            <p:nvPr/>
          </p:nvSpPr>
          <p:spPr bwMode="auto">
            <a:xfrm>
              <a:off x="5708907"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7" name="Freeform 88"/>
            <p:cNvSpPr>
              <a:spLocks/>
            </p:cNvSpPr>
            <p:nvPr/>
          </p:nvSpPr>
          <p:spPr bwMode="auto">
            <a:xfrm>
              <a:off x="6133096"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8" name="Freeform 89"/>
            <p:cNvSpPr>
              <a:spLocks/>
            </p:cNvSpPr>
            <p:nvPr/>
          </p:nvSpPr>
          <p:spPr bwMode="auto">
            <a:xfrm>
              <a:off x="6406250"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39" name="Freeform 90"/>
            <p:cNvSpPr>
              <a:spLocks/>
            </p:cNvSpPr>
            <p:nvPr/>
          </p:nvSpPr>
          <p:spPr bwMode="auto">
            <a:xfrm>
              <a:off x="6391789"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0" name="Freeform 91"/>
            <p:cNvSpPr>
              <a:spLocks/>
            </p:cNvSpPr>
            <p:nvPr/>
          </p:nvSpPr>
          <p:spPr bwMode="auto">
            <a:xfrm>
              <a:off x="6388575"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1" name="Freeform 92"/>
            <p:cNvSpPr>
              <a:spLocks/>
            </p:cNvSpPr>
            <p:nvPr/>
          </p:nvSpPr>
          <p:spPr bwMode="auto">
            <a:xfrm>
              <a:off x="6541219"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2" name="Freeform 93"/>
            <p:cNvSpPr>
              <a:spLocks/>
            </p:cNvSpPr>
            <p:nvPr/>
          </p:nvSpPr>
          <p:spPr bwMode="auto">
            <a:xfrm>
              <a:off x="6332338"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3" name="Freeform 94"/>
            <p:cNvSpPr>
              <a:spLocks/>
            </p:cNvSpPr>
            <p:nvPr/>
          </p:nvSpPr>
          <p:spPr bwMode="auto">
            <a:xfrm>
              <a:off x="6419104"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4" name="Freeform 95"/>
            <p:cNvSpPr>
              <a:spLocks/>
            </p:cNvSpPr>
            <p:nvPr/>
          </p:nvSpPr>
          <p:spPr bwMode="auto">
            <a:xfrm>
              <a:off x="6558894"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5" name="Freeform 96"/>
            <p:cNvSpPr>
              <a:spLocks/>
            </p:cNvSpPr>
            <p:nvPr/>
          </p:nvSpPr>
          <p:spPr bwMode="auto">
            <a:xfrm>
              <a:off x="5827809"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6" name="Freeform 97"/>
            <p:cNvSpPr>
              <a:spLocks/>
            </p:cNvSpPr>
            <p:nvPr/>
          </p:nvSpPr>
          <p:spPr bwMode="auto">
            <a:xfrm>
              <a:off x="6359653"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7" name="Freeform 98"/>
            <p:cNvSpPr>
              <a:spLocks/>
            </p:cNvSpPr>
            <p:nvPr/>
          </p:nvSpPr>
          <p:spPr bwMode="auto">
            <a:xfrm>
              <a:off x="6260033"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8" name="Freeform 99"/>
            <p:cNvSpPr>
              <a:spLocks/>
            </p:cNvSpPr>
            <p:nvPr/>
          </p:nvSpPr>
          <p:spPr bwMode="auto">
            <a:xfrm>
              <a:off x="5808526"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49" name="Freeform 100"/>
            <p:cNvSpPr>
              <a:spLocks/>
            </p:cNvSpPr>
            <p:nvPr/>
          </p:nvSpPr>
          <p:spPr bwMode="auto">
            <a:xfrm>
              <a:off x="6070433"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0" name="Freeform 101"/>
            <p:cNvSpPr>
              <a:spLocks/>
            </p:cNvSpPr>
            <p:nvPr/>
          </p:nvSpPr>
          <p:spPr bwMode="auto">
            <a:xfrm>
              <a:off x="6269673"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1" name="Freeform 102"/>
            <p:cNvSpPr>
              <a:spLocks/>
            </p:cNvSpPr>
            <p:nvPr/>
          </p:nvSpPr>
          <p:spPr bwMode="auto">
            <a:xfrm>
              <a:off x="5808526"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2" name="Freeform 103"/>
            <p:cNvSpPr>
              <a:spLocks/>
            </p:cNvSpPr>
            <p:nvPr/>
          </p:nvSpPr>
          <p:spPr bwMode="auto">
            <a:xfrm>
              <a:off x="6023836"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3" name="Freeform 104"/>
            <p:cNvSpPr>
              <a:spLocks/>
            </p:cNvSpPr>
            <p:nvPr/>
          </p:nvSpPr>
          <p:spPr bwMode="auto">
            <a:xfrm>
              <a:off x="6150771"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4" name="Freeform 105"/>
            <p:cNvSpPr>
              <a:spLocks/>
            </p:cNvSpPr>
            <p:nvPr/>
          </p:nvSpPr>
          <p:spPr bwMode="auto">
            <a:xfrm>
              <a:off x="5933856"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5" name="Freeform 106"/>
            <p:cNvSpPr>
              <a:spLocks/>
            </p:cNvSpPr>
            <p:nvPr/>
          </p:nvSpPr>
          <p:spPr bwMode="auto">
            <a:xfrm>
              <a:off x="6189334"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6" name="Freeform 107"/>
            <p:cNvSpPr>
              <a:spLocks/>
            </p:cNvSpPr>
            <p:nvPr/>
          </p:nvSpPr>
          <p:spPr bwMode="auto">
            <a:xfrm>
              <a:off x="6285741"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7" name="Freeform 108"/>
            <p:cNvSpPr>
              <a:spLocks/>
            </p:cNvSpPr>
            <p:nvPr/>
          </p:nvSpPr>
          <p:spPr bwMode="auto">
            <a:xfrm>
              <a:off x="6332338"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8" name="Freeform 109"/>
            <p:cNvSpPr>
              <a:spLocks/>
            </p:cNvSpPr>
            <p:nvPr/>
          </p:nvSpPr>
          <p:spPr bwMode="auto">
            <a:xfrm>
              <a:off x="5851910"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59" name="Freeform 110"/>
            <p:cNvSpPr>
              <a:spLocks/>
            </p:cNvSpPr>
            <p:nvPr/>
          </p:nvSpPr>
          <p:spPr bwMode="auto">
            <a:xfrm>
              <a:off x="5527340"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0" name="Freeform 111"/>
            <p:cNvSpPr>
              <a:spLocks/>
            </p:cNvSpPr>
            <p:nvPr/>
          </p:nvSpPr>
          <p:spPr bwMode="auto">
            <a:xfrm>
              <a:off x="5218838"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1" name="Freeform 112"/>
            <p:cNvSpPr>
              <a:spLocks/>
            </p:cNvSpPr>
            <p:nvPr/>
          </p:nvSpPr>
          <p:spPr bwMode="auto">
            <a:xfrm>
              <a:off x="5101543"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2" name="Freeform 113"/>
            <p:cNvSpPr>
              <a:spLocks/>
            </p:cNvSpPr>
            <p:nvPr/>
          </p:nvSpPr>
          <p:spPr bwMode="auto">
            <a:xfrm>
              <a:off x="5596432"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3" name="Freeform 114"/>
            <p:cNvSpPr>
              <a:spLocks/>
            </p:cNvSpPr>
            <p:nvPr/>
          </p:nvSpPr>
          <p:spPr bwMode="auto">
            <a:xfrm>
              <a:off x="5880832"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4" name="Freeform 115"/>
            <p:cNvSpPr>
              <a:spLocks/>
            </p:cNvSpPr>
            <p:nvPr/>
          </p:nvSpPr>
          <p:spPr bwMode="auto">
            <a:xfrm>
              <a:off x="5736222"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5" name="Freeform 116"/>
            <p:cNvSpPr>
              <a:spLocks/>
            </p:cNvSpPr>
            <p:nvPr/>
          </p:nvSpPr>
          <p:spPr bwMode="auto">
            <a:xfrm>
              <a:off x="5824594"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6" name="Freeform 117"/>
            <p:cNvSpPr>
              <a:spLocks/>
            </p:cNvSpPr>
            <p:nvPr/>
          </p:nvSpPr>
          <p:spPr bwMode="auto">
            <a:xfrm>
              <a:off x="5798886"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7" name="Freeform 118"/>
            <p:cNvSpPr>
              <a:spLocks/>
            </p:cNvSpPr>
            <p:nvPr/>
          </p:nvSpPr>
          <p:spPr bwMode="auto">
            <a:xfrm>
              <a:off x="5736222"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8" name="Freeform 119"/>
            <p:cNvSpPr>
              <a:spLocks/>
            </p:cNvSpPr>
            <p:nvPr/>
          </p:nvSpPr>
          <p:spPr bwMode="auto">
            <a:xfrm>
              <a:off x="5755503"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69" name="Freeform 120"/>
            <p:cNvSpPr>
              <a:spLocks/>
            </p:cNvSpPr>
            <p:nvPr/>
          </p:nvSpPr>
          <p:spPr bwMode="auto">
            <a:xfrm>
              <a:off x="5728188"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0" name="Freeform 121"/>
            <p:cNvSpPr>
              <a:spLocks/>
            </p:cNvSpPr>
            <p:nvPr/>
          </p:nvSpPr>
          <p:spPr bwMode="auto">
            <a:xfrm>
              <a:off x="5679985"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1" name="Freeform 122"/>
            <p:cNvSpPr>
              <a:spLocks/>
            </p:cNvSpPr>
            <p:nvPr/>
          </p:nvSpPr>
          <p:spPr bwMode="auto">
            <a:xfrm>
              <a:off x="6232717"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2" name="Freeform 123"/>
            <p:cNvSpPr>
              <a:spLocks/>
            </p:cNvSpPr>
            <p:nvPr/>
          </p:nvSpPr>
          <p:spPr bwMode="auto">
            <a:xfrm>
              <a:off x="6242358"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3" name="Freeform 124"/>
            <p:cNvSpPr>
              <a:spLocks/>
            </p:cNvSpPr>
            <p:nvPr/>
          </p:nvSpPr>
          <p:spPr bwMode="auto">
            <a:xfrm>
              <a:off x="5387550"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4" name="Freeform 125"/>
            <p:cNvSpPr>
              <a:spLocks/>
            </p:cNvSpPr>
            <p:nvPr/>
          </p:nvSpPr>
          <p:spPr bwMode="auto">
            <a:xfrm>
              <a:off x="5543408"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5" name="Freeform 126"/>
            <p:cNvSpPr>
              <a:spLocks/>
            </p:cNvSpPr>
            <p:nvPr/>
          </p:nvSpPr>
          <p:spPr bwMode="auto">
            <a:xfrm>
              <a:off x="5313638"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6" name="Freeform 127"/>
            <p:cNvSpPr>
              <a:spLocks/>
            </p:cNvSpPr>
            <p:nvPr/>
          </p:nvSpPr>
          <p:spPr bwMode="auto">
            <a:xfrm>
              <a:off x="5443787"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7" name="Freeform 128"/>
            <p:cNvSpPr>
              <a:spLocks/>
            </p:cNvSpPr>
            <p:nvPr/>
          </p:nvSpPr>
          <p:spPr bwMode="auto">
            <a:xfrm>
              <a:off x="5524127"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8" name="Freeform 129"/>
            <p:cNvSpPr>
              <a:spLocks/>
            </p:cNvSpPr>
            <p:nvPr/>
          </p:nvSpPr>
          <p:spPr bwMode="auto">
            <a:xfrm>
              <a:off x="5201163"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79" name="Freeform 130"/>
            <p:cNvSpPr>
              <a:spLocks/>
            </p:cNvSpPr>
            <p:nvPr/>
          </p:nvSpPr>
          <p:spPr bwMode="auto">
            <a:xfrm>
              <a:off x="5101543"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0" name="Freeform 131"/>
            <p:cNvSpPr>
              <a:spLocks/>
            </p:cNvSpPr>
            <p:nvPr/>
          </p:nvSpPr>
          <p:spPr bwMode="auto">
            <a:xfrm>
              <a:off x="5128859"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1" name="Freeform 132"/>
            <p:cNvSpPr>
              <a:spLocks/>
            </p:cNvSpPr>
            <p:nvPr/>
          </p:nvSpPr>
          <p:spPr bwMode="auto">
            <a:xfrm>
              <a:off x="5162601"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2" name="Freeform 133"/>
            <p:cNvSpPr>
              <a:spLocks/>
            </p:cNvSpPr>
            <p:nvPr/>
          </p:nvSpPr>
          <p:spPr bwMode="auto">
            <a:xfrm>
              <a:off x="5181882"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3" name="Freeform 134"/>
            <p:cNvSpPr>
              <a:spLocks/>
            </p:cNvSpPr>
            <p:nvPr/>
          </p:nvSpPr>
          <p:spPr bwMode="auto">
            <a:xfrm>
              <a:off x="5101543"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4" name="Freeform 135"/>
            <p:cNvSpPr>
              <a:spLocks/>
            </p:cNvSpPr>
            <p:nvPr/>
          </p:nvSpPr>
          <p:spPr bwMode="auto">
            <a:xfrm>
              <a:off x="5079048"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5" name="Freeform 136"/>
            <p:cNvSpPr>
              <a:spLocks/>
            </p:cNvSpPr>
            <p:nvPr/>
          </p:nvSpPr>
          <p:spPr bwMode="auto">
            <a:xfrm>
              <a:off x="5091903"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6" name="Freeform 137"/>
            <p:cNvSpPr>
              <a:spLocks/>
            </p:cNvSpPr>
            <p:nvPr/>
          </p:nvSpPr>
          <p:spPr bwMode="auto">
            <a:xfrm>
              <a:off x="5072621"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7" name="Freeform 138"/>
            <p:cNvSpPr>
              <a:spLocks/>
            </p:cNvSpPr>
            <p:nvPr/>
          </p:nvSpPr>
          <p:spPr bwMode="auto">
            <a:xfrm>
              <a:off x="5244547"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8" name="Freeform 139"/>
            <p:cNvSpPr>
              <a:spLocks/>
            </p:cNvSpPr>
            <p:nvPr/>
          </p:nvSpPr>
          <p:spPr bwMode="auto">
            <a:xfrm>
              <a:off x="5197950"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89" name="Freeform 140"/>
            <p:cNvSpPr>
              <a:spLocks/>
            </p:cNvSpPr>
            <p:nvPr/>
          </p:nvSpPr>
          <p:spPr bwMode="auto">
            <a:xfrm>
              <a:off x="5091903"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0" name="Freeform 141"/>
            <p:cNvSpPr>
              <a:spLocks/>
            </p:cNvSpPr>
            <p:nvPr/>
          </p:nvSpPr>
          <p:spPr bwMode="auto">
            <a:xfrm>
              <a:off x="5107970"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1" name="Freeform 142"/>
            <p:cNvSpPr>
              <a:spLocks/>
            </p:cNvSpPr>
            <p:nvPr/>
          </p:nvSpPr>
          <p:spPr bwMode="auto">
            <a:xfrm>
              <a:off x="5154567"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2" name="Freeform 143"/>
            <p:cNvSpPr>
              <a:spLocks/>
            </p:cNvSpPr>
            <p:nvPr/>
          </p:nvSpPr>
          <p:spPr bwMode="auto">
            <a:xfrm>
              <a:off x="5116004"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3" name="Freeform 144"/>
            <p:cNvSpPr>
              <a:spLocks/>
            </p:cNvSpPr>
            <p:nvPr/>
          </p:nvSpPr>
          <p:spPr bwMode="auto">
            <a:xfrm>
              <a:off x="5125645"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4" name="Freeform 145"/>
            <p:cNvSpPr>
              <a:spLocks/>
            </p:cNvSpPr>
            <p:nvPr/>
          </p:nvSpPr>
          <p:spPr bwMode="auto">
            <a:xfrm>
              <a:off x="5125645"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5" name="Freeform 146"/>
            <p:cNvSpPr>
              <a:spLocks/>
            </p:cNvSpPr>
            <p:nvPr/>
          </p:nvSpPr>
          <p:spPr bwMode="auto">
            <a:xfrm>
              <a:off x="5125645"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6" name="Freeform 147"/>
            <p:cNvSpPr>
              <a:spLocks/>
            </p:cNvSpPr>
            <p:nvPr/>
          </p:nvSpPr>
          <p:spPr bwMode="auto">
            <a:xfrm>
              <a:off x="5128859"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7" name="Freeform 148"/>
            <p:cNvSpPr>
              <a:spLocks/>
            </p:cNvSpPr>
            <p:nvPr/>
          </p:nvSpPr>
          <p:spPr bwMode="auto">
            <a:xfrm>
              <a:off x="5135285"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8" name="Freeform 149"/>
            <p:cNvSpPr>
              <a:spLocks/>
            </p:cNvSpPr>
            <p:nvPr/>
          </p:nvSpPr>
          <p:spPr bwMode="auto">
            <a:xfrm>
              <a:off x="5119218"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199" name="Freeform 150"/>
            <p:cNvSpPr>
              <a:spLocks/>
            </p:cNvSpPr>
            <p:nvPr/>
          </p:nvSpPr>
          <p:spPr bwMode="auto">
            <a:xfrm>
              <a:off x="5138499"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0" name="Freeform 151"/>
            <p:cNvSpPr>
              <a:spLocks/>
            </p:cNvSpPr>
            <p:nvPr/>
          </p:nvSpPr>
          <p:spPr bwMode="auto">
            <a:xfrm>
              <a:off x="4936045"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1" name="Freeform 152"/>
            <p:cNvSpPr>
              <a:spLocks/>
            </p:cNvSpPr>
            <p:nvPr/>
          </p:nvSpPr>
          <p:spPr bwMode="auto">
            <a:xfrm>
              <a:off x="4953719"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2" name="Freeform 156"/>
            <p:cNvSpPr>
              <a:spLocks/>
            </p:cNvSpPr>
            <p:nvPr/>
          </p:nvSpPr>
          <p:spPr bwMode="auto">
            <a:xfrm>
              <a:off x="4945685"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3" name="Freeform 159"/>
            <p:cNvSpPr>
              <a:spLocks/>
            </p:cNvSpPr>
            <p:nvPr/>
          </p:nvSpPr>
          <p:spPr bwMode="auto">
            <a:xfrm>
              <a:off x="6186121"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4" name="Freeform 160"/>
            <p:cNvSpPr>
              <a:spLocks/>
            </p:cNvSpPr>
            <p:nvPr/>
          </p:nvSpPr>
          <p:spPr bwMode="auto">
            <a:xfrm>
              <a:off x="6030262"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5" name="Freeform 161"/>
            <p:cNvSpPr>
              <a:spLocks/>
            </p:cNvSpPr>
            <p:nvPr/>
          </p:nvSpPr>
          <p:spPr bwMode="auto">
            <a:xfrm>
              <a:off x="6170052"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6" name="Freeform 162"/>
            <p:cNvSpPr>
              <a:spLocks/>
            </p:cNvSpPr>
            <p:nvPr/>
          </p:nvSpPr>
          <p:spPr bwMode="auto">
            <a:xfrm>
              <a:off x="6104174"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7" name="Freeform 163"/>
            <p:cNvSpPr>
              <a:spLocks/>
            </p:cNvSpPr>
            <p:nvPr/>
          </p:nvSpPr>
          <p:spPr bwMode="auto">
            <a:xfrm>
              <a:off x="6041511"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8" name="Freeform 164"/>
            <p:cNvSpPr>
              <a:spLocks/>
            </p:cNvSpPr>
            <p:nvPr/>
          </p:nvSpPr>
          <p:spPr bwMode="auto">
            <a:xfrm>
              <a:off x="6041511"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09" name="Freeform 165"/>
            <p:cNvSpPr>
              <a:spLocks/>
            </p:cNvSpPr>
            <p:nvPr/>
          </p:nvSpPr>
          <p:spPr bwMode="auto">
            <a:xfrm>
              <a:off x="6089714"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0" name="Freeform 166"/>
            <p:cNvSpPr>
              <a:spLocks/>
            </p:cNvSpPr>
            <p:nvPr/>
          </p:nvSpPr>
          <p:spPr bwMode="auto">
            <a:xfrm>
              <a:off x="5867978"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1" name="Freeform 167"/>
            <p:cNvSpPr>
              <a:spLocks/>
            </p:cNvSpPr>
            <p:nvPr/>
          </p:nvSpPr>
          <p:spPr bwMode="auto">
            <a:xfrm>
              <a:off x="5400405"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2" name="Freeform 168"/>
            <p:cNvSpPr>
              <a:spLocks/>
            </p:cNvSpPr>
            <p:nvPr/>
          </p:nvSpPr>
          <p:spPr bwMode="auto">
            <a:xfrm>
              <a:off x="5281503"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3" name="Freeform 169"/>
            <p:cNvSpPr>
              <a:spLocks/>
            </p:cNvSpPr>
            <p:nvPr/>
          </p:nvSpPr>
          <p:spPr bwMode="auto">
            <a:xfrm>
              <a:off x="5736222"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4" name="Freeform 170"/>
            <p:cNvSpPr>
              <a:spLocks noEditPoints="1"/>
            </p:cNvSpPr>
            <p:nvPr/>
          </p:nvSpPr>
          <p:spPr bwMode="auto">
            <a:xfrm>
              <a:off x="5679985"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5" name="Freeform 171"/>
            <p:cNvSpPr>
              <a:spLocks/>
            </p:cNvSpPr>
            <p:nvPr/>
          </p:nvSpPr>
          <p:spPr bwMode="auto">
            <a:xfrm>
              <a:off x="5668736"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FFC000"/>
                </a:solidFill>
                <a:effectLst/>
                <a:uLnTx/>
                <a:uFillTx/>
                <a:latin typeface="Arial"/>
                <a:ea typeface="+mn-ea"/>
                <a:cs typeface="+mn-cs"/>
              </a:endParaRPr>
            </a:p>
          </p:txBody>
        </p:sp>
        <p:sp>
          <p:nvSpPr>
            <p:cNvPr id="216" name="Freeform 172"/>
            <p:cNvSpPr>
              <a:spLocks/>
            </p:cNvSpPr>
            <p:nvPr/>
          </p:nvSpPr>
          <p:spPr bwMode="auto">
            <a:xfrm>
              <a:off x="5752289"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7" name="Freeform 173"/>
            <p:cNvSpPr>
              <a:spLocks/>
            </p:cNvSpPr>
            <p:nvPr/>
          </p:nvSpPr>
          <p:spPr bwMode="auto">
            <a:xfrm>
              <a:off x="5824594"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8" name="Freeform 174"/>
            <p:cNvSpPr>
              <a:spLocks/>
            </p:cNvSpPr>
            <p:nvPr/>
          </p:nvSpPr>
          <p:spPr bwMode="auto">
            <a:xfrm>
              <a:off x="6076859"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19" name="Freeform 175"/>
            <p:cNvSpPr>
              <a:spLocks/>
            </p:cNvSpPr>
            <p:nvPr/>
          </p:nvSpPr>
          <p:spPr bwMode="auto">
            <a:xfrm>
              <a:off x="5988487"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0" name="Freeform 176"/>
            <p:cNvSpPr>
              <a:spLocks/>
            </p:cNvSpPr>
            <p:nvPr/>
          </p:nvSpPr>
          <p:spPr bwMode="auto">
            <a:xfrm>
              <a:off x="6030262"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1" name="Freeform 177"/>
            <p:cNvSpPr>
              <a:spLocks/>
            </p:cNvSpPr>
            <p:nvPr/>
          </p:nvSpPr>
          <p:spPr bwMode="auto">
            <a:xfrm>
              <a:off x="6001340"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2" name="Freeform 178"/>
            <p:cNvSpPr>
              <a:spLocks/>
            </p:cNvSpPr>
            <p:nvPr/>
          </p:nvSpPr>
          <p:spPr bwMode="auto">
            <a:xfrm>
              <a:off x="5924215"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3" name="Freeform 179"/>
            <p:cNvSpPr>
              <a:spLocks/>
            </p:cNvSpPr>
            <p:nvPr/>
          </p:nvSpPr>
          <p:spPr bwMode="auto">
            <a:xfrm>
              <a:off x="5938676"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4" name="Freeform 180"/>
            <p:cNvSpPr>
              <a:spLocks/>
            </p:cNvSpPr>
            <p:nvPr/>
          </p:nvSpPr>
          <p:spPr bwMode="auto">
            <a:xfrm>
              <a:off x="5858337"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5" name="Freeform 181"/>
            <p:cNvSpPr>
              <a:spLocks/>
            </p:cNvSpPr>
            <p:nvPr/>
          </p:nvSpPr>
          <p:spPr bwMode="auto">
            <a:xfrm>
              <a:off x="5858337"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6" name="Freeform 182"/>
            <p:cNvSpPr>
              <a:spLocks/>
            </p:cNvSpPr>
            <p:nvPr/>
          </p:nvSpPr>
          <p:spPr bwMode="auto">
            <a:xfrm>
              <a:off x="5908147"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7" name="Freeform 183"/>
            <p:cNvSpPr>
              <a:spLocks/>
            </p:cNvSpPr>
            <p:nvPr/>
          </p:nvSpPr>
          <p:spPr bwMode="auto">
            <a:xfrm>
              <a:off x="5977239"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8" name="Freeform 184"/>
            <p:cNvSpPr>
              <a:spLocks noEditPoints="1"/>
            </p:cNvSpPr>
            <p:nvPr/>
          </p:nvSpPr>
          <p:spPr bwMode="auto">
            <a:xfrm>
              <a:off x="5724975"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29" name="Freeform 185"/>
            <p:cNvSpPr>
              <a:spLocks noEditPoints="1"/>
            </p:cNvSpPr>
            <p:nvPr/>
          </p:nvSpPr>
          <p:spPr bwMode="auto">
            <a:xfrm>
              <a:off x="5668736"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0" name="Freeform 186"/>
            <p:cNvSpPr>
              <a:spLocks/>
            </p:cNvSpPr>
            <p:nvPr/>
          </p:nvSpPr>
          <p:spPr bwMode="auto">
            <a:xfrm>
              <a:off x="5612499"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1" name="Freeform 187"/>
            <p:cNvSpPr>
              <a:spLocks/>
            </p:cNvSpPr>
            <p:nvPr/>
          </p:nvSpPr>
          <p:spPr bwMode="auto">
            <a:xfrm>
              <a:off x="5586791"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2" name="Freeform 188"/>
            <p:cNvSpPr>
              <a:spLocks/>
            </p:cNvSpPr>
            <p:nvPr/>
          </p:nvSpPr>
          <p:spPr bwMode="auto">
            <a:xfrm>
              <a:off x="5662310"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3" name="Freeform 189"/>
            <p:cNvSpPr>
              <a:spLocks/>
            </p:cNvSpPr>
            <p:nvPr/>
          </p:nvSpPr>
          <p:spPr bwMode="auto">
            <a:xfrm>
              <a:off x="6060792"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4" name="Freeform 190"/>
            <p:cNvSpPr>
              <a:spLocks/>
            </p:cNvSpPr>
            <p:nvPr/>
          </p:nvSpPr>
          <p:spPr bwMode="auto">
            <a:xfrm>
              <a:off x="6070433"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5" name="Freeform 191"/>
            <p:cNvSpPr>
              <a:spLocks/>
            </p:cNvSpPr>
            <p:nvPr/>
          </p:nvSpPr>
          <p:spPr bwMode="auto">
            <a:xfrm>
              <a:off x="6094534"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6" name="Freeform 192"/>
            <p:cNvSpPr>
              <a:spLocks/>
            </p:cNvSpPr>
            <p:nvPr/>
          </p:nvSpPr>
          <p:spPr bwMode="auto">
            <a:xfrm>
              <a:off x="6094534"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7" name="Freeform 193"/>
            <p:cNvSpPr>
              <a:spLocks noEditPoints="1"/>
            </p:cNvSpPr>
            <p:nvPr/>
          </p:nvSpPr>
          <p:spPr bwMode="auto">
            <a:xfrm>
              <a:off x="5798886"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8" name="Freeform 194"/>
            <p:cNvSpPr>
              <a:spLocks/>
            </p:cNvSpPr>
            <p:nvPr/>
          </p:nvSpPr>
          <p:spPr bwMode="auto">
            <a:xfrm>
              <a:off x="6640840"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39" name="Freeform 195"/>
            <p:cNvSpPr>
              <a:spLocks/>
            </p:cNvSpPr>
            <p:nvPr/>
          </p:nvSpPr>
          <p:spPr bwMode="auto">
            <a:xfrm>
              <a:off x="6631199"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0" name="Freeform 196"/>
            <p:cNvSpPr>
              <a:spLocks/>
            </p:cNvSpPr>
            <p:nvPr/>
          </p:nvSpPr>
          <p:spPr bwMode="auto">
            <a:xfrm>
              <a:off x="6597456"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1" name="Freeform 197"/>
            <p:cNvSpPr>
              <a:spLocks/>
            </p:cNvSpPr>
            <p:nvPr/>
          </p:nvSpPr>
          <p:spPr bwMode="auto">
            <a:xfrm>
              <a:off x="6509084"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2" name="Freeform 198"/>
            <p:cNvSpPr>
              <a:spLocks/>
            </p:cNvSpPr>
            <p:nvPr/>
          </p:nvSpPr>
          <p:spPr bwMode="auto">
            <a:xfrm>
              <a:off x="6661728"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3" name="Freeform 199"/>
            <p:cNvSpPr>
              <a:spLocks noEditPoints="1"/>
            </p:cNvSpPr>
            <p:nvPr/>
          </p:nvSpPr>
          <p:spPr bwMode="auto">
            <a:xfrm>
              <a:off x="6010981"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4" name="Freeform 200"/>
            <p:cNvSpPr>
              <a:spLocks noEditPoints="1"/>
            </p:cNvSpPr>
            <p:nvPr/>
          </p:nvSpPr>
          <p:spPr bwMode="auto">
            <a:xfrm>
              <a:off x="5639814"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5" name="Freeform 201"/>
            <p:cNvSpPr>
              <a:spLocks noEditPoints="1"/>
            </p:cNvSpPr>
            <p:nvPr/>
          </p:nvSpPr>
          <p:spPr bwMode="auto">
            <a:xfrm>
              <a:off x="5315245"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6" name="Freeform 202"/>
            <p:cNvSpPr>
              <a:spLocks/>
            </p:cNvSpPr>
            <p:nvPr/>
          </p:nvSpPr>
          <p:spPr bwMode="auto">
            <a:xfrm>
              <a:off x="5340953"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7" name="Freeform 203"/>
            <p:cNvSpPr>
              <a:spLocks/>
            </p:cNvSpPr>
            <p:nvPr/>
          </p:nvSpPr>
          <p:spPr bwMode="auto">
            <a:xfrm>
              <a:off x="5357021"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8" name="Freeform 204"/>
            <p:cNvSpPr>
              <a:spLocks/>
            </p:cNvSpPr>
            <p:nvPr/>
          </p:nvSpPr>
          <p:spPr bwMode="auto">
            <a:xfrm>
              <a:off x="5353808"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49" name="Freeform 205"/>
            <p:cNvSpPr>
              <a:spLocks/>
            </p:cNvSpPr>
            <p:nvPr/>
          </p:nvSpPr>
          <p:spPr bwMode="auto">
            <a:xfrm>
              <a:off x="5350594"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0" name="Freeform 206"/>
            <p:cNvSpPr>
              <a:spLocks/>
            </p:cNvSpPr>
            <p:nvPr/>
          </p:nvSpPr>
          <p:spPr bwMode="auto">
            <a:xfrm>
              <a:off x="5353808"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1" name="Freeform 207"/>
            <p:cNvSpPr>
              <a:spLocks/>
            </p:cNvSpPr>
            <p:nvPr/>
          </p:nvSpPr>
          <p:spPr bwMode="auto">
            <a:xfrm>
              <a:off x="5363449"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2" name="Freeform 208"/>
            <p:cNvSpPr>
              <a:spLocks/>
            </p:cNvSpPr>
            <p:nvPr/>
          </p:nvSpPr>
          <p:spPr bwMode="auto">
            <a:xfrm>
              <a:off x="5363449"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3" name="Freeform 209"/>
            <p:cNvSpPr>
              <a:spLocks noEditPoints="1"/>
            </p:cNvSpPr>
            <p:nvPr/>
          </p:nvSpPr>
          <p:spPr bwMode="auto">
            <a:xfrm>
              <a:off x="5291144"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4" name="Freeform 210"/>
            <p:cNvSpPr>
              <a:spLocks noEditPoints="1"/>
            </p:cNvSpPr>
            <p:nvPr/>
          </p:nvSpPr>
          <p:spPr bwMode="auto">
            <a:xfrm>
              <a:off x="8419548"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5" name="Freeform 213"/>
            <p:cNvSpPr>
              <a:spLocks/>
            </p:cNvSpPr>
            <p:nvPr/>
          </p:nvSpPr>
          <p:spPr bwMode="auto">
            <a:xfrm>
              <a:off x="8229947"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6" name="Freeform 214"/>
            <p:cNvSpPr>
              <a:spLocks/>
            </p:cNvSpPr>
            <p:nvPr/>
          </p:nvSpPr>
          <p:spPr bwMode="auto">
            <a:xfrm>
              <a:off x="8342421"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7" name="Freeform 215"/>
            <p:cNvSpPr>
              <a:spLocks/>
            </p:cNvSpPr>
            <p:nvPr/>
          </p:nvSpPr>
          <p:spPr bwMode="auto">
            <a:xfrm>
              <a:off x="8368130"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8" name="Freeform 216"/>
            <p:cNvSpPr>
              <a:spLocks noEditPoints="1"/>
            </p:cNvSpPr>
            <p:nvPr/>
          </p:nvSpPr>
          <p:spPr bwMode="auto">
            <a:xfrm>
              <a:off x="8989955"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59" name="Freeform 217"/>
            <p:cNvSpPr>
              <a:spLocks noEditPoints="1"/>
            </p:cNvSpPr>
            <p:nvPr/>
          </p:nvSpPr>
          <p:spPr bwMode="auto">
            <a:xfrm>
              <a:off x="9373975"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0" name="Freeform 218"/>
            <p:cNvSpPr>
              <a:spLocks noEditPoints="1"/>
            </p:cNvSpPr>
            <p:nvPr/>
          </p:nvSpPr>
          <p:spPr bwMode="auto">
            <a:xfrm>
              <a:off x="9639094"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1" name="Freeform 219"/>
            <p:cNvSpPr>
              <a:spLocks noEditPoints="1"/>
            </p:cNvSpPr>
            <p:nvPr/>
          </p:nvSpPr>
          <p:spPr bwMode="auto">
            <a:xfrm>
              <a:off x="9570003"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2" name="Freeform 220"/>
            <p:cNvSpPr>
              <a:spLocks/>
            </p:cNvSpPr>
            <p:nvPr/>
          </p:nvSpPr>
          <p:spPr bwMode="auto">
            <a:xfrm>
              <a:off x="8003391"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3" name="Freeform 221"/>
            <p:cNvSpPr>
              <a:spLocks/>
            </p:cNvSpPr>
            <p:nvPr/>
          </p:nvSpPr>
          <p:spPr bwMode="auto">
            <a:xfrm>
              <a:off x="8086944"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4" name="Freeform 222"/>
            <p:cNvSpPr>
              <a:spLocks noEditPoints="1"/>
            </p:cNvSpPr>
            <p:nvPr/>
          </p:nvSpPr>
          <p:spPr bwMode="auto">
            <a:xfrm>
              <a:off x="7874848"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5" name="Freeform 223"/>
            <p:cNvSpPr>
              <a:spLocks/>
            </p:cNvSpPr>
            <p:nvPr/>
          </p:nvSpPr>
          <p:spPr bwMode="auto">
            <a:xfrm>
              <a:off x="6777416"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6" name="Freeform 224"/>
            <p:cNvSpPr>
              <a:spLocks/>
            </p:cNvSpPr>
            <p:nvPr/>
          </p:nvSpPr>
          <p:spPr bwMode="auto">
            <a:xfrm>
              <a:off x="6912386"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7" name="Freeform 225"/>
            <p:cNvSpPr>
              <a:spLocks/>
            </p:cNvSpPr>
            <p:nvPr/>
          </p:nvSpPr>
          <p:spPr bwMode="auto">
            <a:xfrm>
              <a:off x="6787057"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8" name="Freeform 226"/>
            <p:cNvSpPr>
              <a:spLocks/>
            </p:cNvSpPr>
            <p:nvPr/>
          </p:nvSpPr>
          <p:spPr bwMode="auto">
            <a:xfrm>
              <a:off x="6889892"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69" name="Freeform 227"/>
            <p:cNvSpPr>
              <a:spLocks/>
            </p:cNvSpPr>
            <p:nvPr/>
          </p:nvSpPr>
          <p:spPr bwMode="auto">
            <a:xfrm>
              <a:off x="6714752"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0" name="Freeform 228"/>
            <p:cNvSpPr>
              <a:spLocks/>
            </p:cNvSpPr>
            <p:nvPr/>
          </p:nvSpPr>
          <p:spPr bwMode="auto">
            <a:xfrm>
              <a:off x="6388576"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1" name="Freeform 229"/>
            <p:cNvSpPr>
              <a:spLocks/>
            </p:cNvSpPr>
            <p:nvPr/>
          </p:nvSpPr>
          <p:spPr bwMode="auto">
            <a:xfrm>
              <a:off x="6375721"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2" name="Freeform 230"/>
            <p:cNvSpPr>
              <a:spLocks/>
            </p:cNvSpPr>
            <p:nvPr/>
          </p:nvSpPr>
          <p:spPr bwMode="auto">
            <a:xfrm>
              <a:off x="6369294"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3" name="Freeform 231"/>
            <p:cNvSpPr>
              <a:spLocks noEditPoints="1"/>
            </p:cNvSpPr>
            <p:nvPr/>
          </p:nvSpPr>
          <p:spPr bwMode="auto">
            <a:xfrm>
              <a:off x="6010982"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tx2"/>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4" name="Freeform 236"/>
            <p:cNvSpPr>
              <a:spLocks noEditPoints="1"/>
            </p:cNvSpPr>
            <p:nvPr/>
          </p:nvSpPr>
          <p:spPr bwMode="auto">
            <a:xfrm>
              <a:off x="8585045"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5" name="Freeform 237"/>
            <p:cNvSpPr>
              <a:spLocks noEditPoints="1"/>
            </p:cNvSpPr>
            <p:nvPr/>
          </p:nvSpPr>
          <p:spPr bwMode="auto">
            <a:xfrm>
              <a:off x="6007768"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6" name="Freeform 238"/>
            <p:cNvSpPr>
              <a:spLocks noEditPoints="1"/>
            </p:cNvSpPr>
            <p:nvPr/>
          </p:nvSpPr>
          <p:spPr bwMode="auto">
            <a:xfrm>
              <a:off x="8315106"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7" name="Freeform 273"/>
            <p:cNvSpPr>
              <a:spLocks/>
            </p:cNvSpPr>
            <p:nvPr/>
          </p:nvSpPr>
          <p:spPr bwMode="auto">
            <a:xfrm>
              <a:off x="5098330"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8" name="Freeform 274"/>
            <p:cNvSpPr>
              <a:spLocks/>
            </p:cNvSpPr>
            <p:nvPr/>
          </p:nvSpPr>
          <p:spPr bwMode="auto">
            <a:xfrm>
              <a:off x="6591029"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79" name="Freeform 275"/>
            <p:cNvSpPr>
              <a:spLocks/>
            </p:cNvSpPr>
            <p:nvPr/>
          </p:nvSpPr>
          <p:spPr bwMode="auto">
            <a:xfrm>
              <a:off x="6634413"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0" name="Freeform 276"/>
            <p:cNvSpPr>
              <a:spLocks/>
            </p:cNvSpPr>
            <p:nvPr/>
          </p:nvSpPr>
          <p:spPr bwMode="auto">
            <a:xfrm>
              <a:off x="6615132"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1" name="Freeform 277"/>
            <p:cNvSpPr>
              <a:spLocks/>
            </p:cNvSpPr>
            <p:nvPr/>
          </p:nvSpPr>
          <p:spPr bwMode="auto">
            <a:xfrm>
              <a:off x="6250392"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2" name="Freeform 278"/>
            <p:cNvSpPr>
              <a:spLocks/>
            </p:cNvSpPr>
            <p:nvPr/>
          </p:nvSpPr>
          <p:spPr bwMode="auto">
            <a:xfrm>
              <a:off x="6491410"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3" name="Freeform 279"/>
            <p:cNvSpPr>
              <a:spLocks/>
            </p:cNvSpPr>
            <p:nvPr/>
          </p:nvSpPr>
          <p:spPr bwMode="auto">
            <a:xfrm>
              <a:off x="6501050"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4" name="Freeform 280"/>
            <p:cNvSpPr>
              <a:spLocks/>
            </p:cNvSpPr>
            <p:nvPr/>
          </p:nvSpPr>
          <p:spPr bwMode="auto">
            <a:xfrm>
              <a:off x="6501050"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5" name="Freeform 283"/>
            <p:cNvSpPr>
              <a:spLocks/>
            </p:cNvSpPr>
            <p:nvPr/>
          </p:nvSpPr>
          <p:spPr bwMode="auto">
            <a:xfrm>
              <a:off x="5930643"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6" name="Freeform 284"/>
            <p:cNvSpPr>
              <a:spLocks/>
            </p:cNvSpPr>
            <p:nvPr/>
          </p:nvSpPr>
          <p:spPr bwMode="auto">
            <a:xfrm>
              <a:off x="5930643"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7" name="Freeform 285"/>
            <p:cNvSpPr>
              <a:spLocks/>
            </p:cNvSpPr>
            <p:nvPr/>
          </p:nvSpPr>
          <p:spPr bwMode="auto">
            <a:xfrm>
              <a:off x="5933856"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8" name="Freeform 286"/>
            <p:cNvSpPr>
              <a:spLocks/>
            </p:cNvSpPr>
            <p:nvPr/>
          </p:nvSpPr>
          <p:spPr bwMode="auto">
            <a:xfrm>
              <a:off x="5880832"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89" name="Freeform 287"/>
            <p:cNvSpPr>
              <a:spLocks/>
            </p:cNvSpPr>
            <p:nvPr/>
          </p:nvSpPr>
          <p:spPr bwMode="auto">
            <a:xfrm>
              <a:off x="5877619"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0" name="Freeform 288"/>
            <p:cNvSpPr>
              <a:spLocks/>
            </p:cNvSpPr>
            <p:nvPr/>
          </p:nvSpPr>
          <p:spPr bwMode="auto">
            <a:xfrm>
              <a:off x="5885653"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1" name="Freeform 301"/>
            <p:cNvSpPr>
              <a:spLocks/>
            </p:cNvSpPr>
            <p:nvPr/>
          </p:nvSpPr>
          <p:spPr bwMode="auto">
            <a:xfrm>
              <a:off x="5562690"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2" name="Freeform 291"/>
            <p:cNvSpPr/>
            <p:nvPr/>
          </p:nvSpPr>
          <p:spPr bwMode="ltGray">
            <a:xfrm>
              <a:off x="6112572"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srgbClr val="FFFFFF"/>
                </a:solidFill>
                <a:effectLst/>
                <a:uLnTx/>
                <a:uFillTx/>
                <a:latin typeface="Arial"/>
                <a:ea typeface="+mn-ea"/>
                <a:cs typeface="+mn-cs"/>
              </a:endParaRPr>
            </a:p>
          </p:txBody>
        </p:sp>
        <p:sp>
          <p:nvSpPr>
            <p:cNvPr id="293" name="Freeform 292"/>
            <p:cNvSpPr/>
            <p:nvPr/>
          </p:nvSpPr>
          <p:spPr bwMode="ltGray">
            <a:xfrm>
              <a:off x="6109711"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sp>
          <p:nvSpPr>
            <p:cNvPr id="294" name="Freeform 83"/>
            <p:cNvSpPr>
              <a:spLocks/>
            </p:cNvSpPr>
            <p:nvPr/>
          </p:nvSpPr>
          <p:spPr bwMode="auto">
            <a:xfrm>
              <a:off x="6066805"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chemeClr val="accent5"/>
            </a:solidFill>
            <a:ln w="3175"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5" name="Freeform 270"/>
            <p:cNvSpPr>
              <a:spLocks/>
            </p:cNvSpPr>
            <p:nvPr/>
          </p:nvSpPr>
          <p:spPr bwMode="auto">
            <a:xfrm>
              <a:off x="2908239" y="4095484"/>
              <a:ext cx="47475" cy="22471"/>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6" name="Freeform 271"/>
            <p:cNvSpPr>
              <a:spLocks/>
            </p:cNvSpPr>
            <p:nvPr/>
          </p:nvSpPr>
          <p:spPr bwMode="auto">
            <a:xfrm>
              <a:off x="2835445" y="4037697"/>
              <a:ext cx="28484" cy="19261"/>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7" name="Freeform 272"/>
            <p:cNvSpPr>
              <a:spLocks/>
            </p:cNvSpPr>
            <p:nvPr/>
          </p:nvSpPr>
          <p:spPr bwMode="auto">
            <a:xfrm>
              <a:off x="2778475" y="4044116"/>
              <a:ext cx="37979" cy="25684"/>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sp>
          <p:nvSpPr>
            <p:cNvPr id="298" name="Freeform 232"/>
            <p:cNvSpPr>
              <a:spLocks noEditPoints="1"/>
            </p:cNvSpPr>
            <p:nvPr/>
          </p:nvSpPr>
          <p:spPr bwMode="auto">
            <a:xfrm>
              <a:off x="2791746"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chemeClr val="accent5"/>
            </a:solidFill>
            <a:ln w="6350" cmpd="sng">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srgbClr val="4D4D4D"/>
                </a:solidFill>
                <a:effectLst/>
                <a:uLnTx/>
                <a:uFillTx/>
                <a:latin typeface="Arial"/>
                <a:ea typeface="+mn-ea"/>
                <a:cs typeface="+mn-cs"/>
              </a:endParaRPr>
            </a:p>
          </p:txBody>
        </p:sp>
      </p:grpSp>
      <p:sp>
        <p:nvSpPr>
          <p:cNvPr id="3" name="Title 2"/>
          <p:cNvSpPr>
            <a:spLocks noGrp="1"/>
          </p:cNvSpPr>
          <p:nvPr>
            <p:ph type="title"/>
          </p:nvPr>
        </p:nvSpPr>
        <p:spPr>
          <a:xfrm>
            <a:off x="981152" y="400194"/>
            <a:ext cx="10515600" cy="782357"/>
          </a:xfrm>
        </p:spPr>
        <p:txBody>
          <a:bodyPr/>
          <a:lstStyle/>
          <a:p>
            <a:r>
              <a:rPr lang="en-IE" dirty="0">
                <a:latin typeface="EC Square Sans Cond Pro" panose="020B0506040000020004" pitchFamily="34" charset="0"/>
              </a:rPr>
              <a:t>International dimension of Erasmus+ 2021-2027</a:t>
            </a:r>
            <a:endParaRPr lang="en-US" dirty="0">
              <a:latin typeface="EC Square Sans Cond Pro" panose="020B0506040000020004" pitchFamily="34" charset="0"/>
            </a:endParaRPr>
          </a:p>
        </p:txBody>
      </p:sp>
      <p:grpSp>
        <p:nvGrpSpPr>
          <p:cNvPr id="300" name="Group 299"/>
          <p:cNvGrpSpPr/>
          <p:nvPr/>
        </p:nvGrpSpPr>
        <p:grpSpPr>
          <a:xfrm>
            <a:off x="585491" y="5417485"/>
            <a:ext cx="3581491" cy="1015663"/>
            <a:chOff x="357318" y="4772040"/>
            <a:chExt cx="2548014" cy="1723147"/>
          </a:xfrm>
        </p:grpSpPr>
        <p:sp>
          <p:nvSpPr>
            <p:cNvPr id="301" name="Oval 300"/>
            <p:cNvSpPr/>
            <p:nvPr/>
          </p:nvSpPr>
          <p:spPr>
            <a:xfrm>
              <a:off x="357318" y="5196994"/>
              <a:ext cx="265413" cy="6054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rial"/>
                <a:ea typeface="+mn-ea"/>
                <a:cs typeface="+mn-cs"/>
              </a:endParaRPr>
            </a:p>
          </p:txBody>
        </p:sp>
        <p:sp>
          <p:nvSpPr>
            <p:cNvPr id="302" name="TextBox 301"/>
            <p:cNvSpPr txBox="1"/>
            <p:nvPr/>
          </p:nvSpPr>
          <p:spPr>
            <a:xfrm>
              <a:off x="738670" y="4772040"/>
              <a:ext cx="2166662" cy="17231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Partner countries =&gt;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Non-associated third countries</a:t>
              </a:r>
              <a:endParaRPr kumimoji="0" lang="en-US"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p:txBody>
        </p:sp>
      </p:grpSp>
      <p:grpSp>
        <p:nvGrpSpPr>
          <p:cNvPr id="303" name="Group 302"/>
          <p:cNvGrpSpPr/>
          <p:nvPr/>
        </p:nvGrpSpPr>
        <p:grpSpPr>
          <a:xfrm>
            <a:off x="599906" y="3955352"/>
            <a:ext cx="3277205" cy="1323439"/>
            <a:chOff x="337006" y="2474234"/>
            <a:chExt cx="2331533" cy="2245311"/>
          </a:xfrm>
        </p:grpSpPr>
        <p:sp>
          <p:nvSpPr>
            <p:cNvPr id="304" name="Oval 303"/>
            <p:cNvSpPr/>
            <p:nvPr/>
          </p:nvSpPr>
          <p:spPr>
            <a:xfrm>
              <a:off x="337006" y="3127995"/>
              <a:ext cx="265413" cy="6054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rial"/>
                <a:ea typeface="+mn-ea"/>
                <a:cs typeface="+mn-cs"/>
              </a:endParaRPr>
            </a:p>
          </p:txBody>
        </p:sp>
        <p:sp>
          <p:nvSpPr>
            <p:cNvPr id="305" name="TextBox 304"/>
            <p:cNvSpPr txBox="1"/>
            <p:nvPr/>
          </p:nvSpPr>
          <p:spPr>
            <a:xfrm>
              <a:off x="688064" y="2474234"/>
              <a:ext cx="1980475" cy="2245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Programme countries =&gt; </a:t>
              </a:r>
              <a:r>
                <a:rPr kumimoji="0" lang="en-IE"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Member States and associated</a:t>
              </a:r>
              <a:endParaRPr kumimoji="0" lang="en-US"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third countries</a:t>
              </a:r>
              <a:endParaRPr kumimoji="0" lang="en-US"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p:txBody>
        </p:sp>
      </p:grpSp>
    </p:spTree>
    <p:extLst>
      <p:ext uri="{BB962C8B-B14F-4D97-AF65-F5344CB8AC3E}">
        <p14:creationId xmlns:p14="http://schemas.microsoft.com/office/powerpoint/2010/main" val="585341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nvPr>
        </p:nvGraphicFramePr>
        <p:xfrm>
          <a:off x="838200" y="1825625"/>
          <a:ext cx="3359150" cy="37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13"/>
          </p:nvPr>
        </p:nvGraphicFramePr>
        <p:xfrm>
          <a:off x="4819826" y="1452838"/>
          <a:ext cx="5554662" cy="4922302"/>
        </p:xfrm>
        <a:graphic>
          <a:graphicData uri="http://schemas.openxmlformats.org/drawingml/2006/table">
            <a:tbl>
              <a:tblPr firstRow="1" bandRow="1">
                <a:tableStyleId>{5C22544A-7EE6-4342-B048-85BDC9FD1C3A}</a:tableStyleId>
              </a:tblPr>
              <a:tblGrid>
                <a:gridCol w="5554662">
                  <a:extLst>
                    <a:ext uri="{9D8B030D-6E8A-4147-A177-3AD203B41FA5}">
                      <a16:colId xmlns:a16="http://schemas.microsoft.com/office/drawing/2014/main" val="3034125717"/>
                    </a:ext>
                  </a:extLst>
                </a:gridCol>
              </a:tblGrid>
              <a:tr h="400897">
                <a:tc>
                  <a:txBody>
                    <a:bodyPr/>
                    <a:lstStyle/>
                    <a:p>
                      <a:r>
                        <a:rPr lang="fr-BE" sz="2000" dirty="0" err="1"/>
                        <a:t>Activities</a:t>
                      </a:r>
                      <a:endParaRPr lang="en-US" sz="2000" dirty="0"/>
                    </a:p>
                  </a:txBody>
                  <a:tcPr/>
                </a:tc>
                <a:extLst>
                  <a:ext uri="{0D108BD9-81ED-4DB2-BD59-A6C34878D82A}">
                    <a16:rowId xmlns:a16="http://schemas.microsoft.com/office/drawing/2014/main" val="1510772520"/>
                  </a:ext>
                </a:extLst>
              </a:tr>
              <a:tr h="4521405">
                <a:tc>
                  <a:txBody>
                    <a:bodyPr/>
                    <a:lstStyle/>
                    <a:p>
                      <a:pPr marL="285750" lvl="0" indent="-285750">
                        <a:buFont typeface="Arial" panose="020B0604020202020204" pitchFamily="34" charset="0"/>
                        <a:buChar char="•"/>
                      </a:pPr>
                      <a:r>
                        <a:rPr lang="en-US" sz="2400" b="1" kern="1200" dirty="0">
                          <a:solidFill>
                            <a:schemeClr val="accent2"/>
                          </a:solidFill>
                          <a:latin typeface="+mn-lt"/>
                          <a:ea typeface="+mn-ea"/>
                          <a:cs typeface="+mn-cs"/>
                        </a:rPr>
                        <a:t>Policy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dirty="0"/>
                        <a:t>Policy and expert </a:t>
                      </a:r>
                      <a:r>
                        <a:rPr lang="fr-BE" sz="2400" dirty="0" err="1"/>
                        <a:t>advice</a:t>
                      </a:r>
                      <a:r>
                        <a:rPr lang="fr-BE" sz="2400" dirty="0"/>
                        <a:t>, training on </a:t>
                      </a:r>
                      <a:r>
                        <a:rPr lang="fr-BE" sz="2400" dirty="0" err="1"/>
                        <a:t>policy</a:t>
                      </a:r>
                      <a:r>
                        <a:rPr lang="fr-BE" sz="2400" dirty="0"/>
                        <a:t> issues, </a:t>
                      </a:r>
                      <a:r>
                        <a:rPr lang="fr-BE" sz="2400" dirty="0" err="1"/>
                        <a:t>establishemnt</a:t>
                      </a:r>
                      <a:r>
                        <a:rPr lang="fr-BE" sz="2400" dirty="0"/>
                        <a:t> of </a:t>
                      </a:r>
                      <a:r>
                        <a:rPr lang="fr-BE" sz="2400" dirty="0" err="1"/>
                        <a:t>representative</a:t>
                      </a:r>
                      <a:r>
                        <a:rPr lang="fr-BE" sz="2400" dirty="0"/>
                        <a:t> bodies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5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2400" b="1" dirty="0" err="1">
                          <a:solidFill>
                            <a:schemeClr val="accent2"/>
                          </a:solidFill>
                        </a:rPr>
                        <a:t>Implementation</a:t>
                      </a:r>
                      <a:r>
                        <a:rPr lang="fr-BE" sz="2400" b="1" dirty="0">
                          <a:solidFill>
                            <a:schemeClr val="accent2"/>
                          </a:solidFill>
                        </a:rPr>
                        <a:t> of </a:t>
                      </a:r>
                      <a:r>
                        <a:rPr lang="fr-BE" sz="2400" b="1" dirty="0" err="1">
                          <a:solidFill>
                            <a:schemeClr val="accent2"/>
                          </a:solidFill>
                        </a:rPr>
                        <a:t>tools</a:t>
                      </a:r>
                      <a:endParaRPr lang="fr-BE" sz="2400" b="1"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dirty="0" err="1"/>
                        <a:t>Quality</a:t>
                      </a:r>
                      <a:r>
                        <a:rPr lang="fr-BE" sz="2400" dirty="0"/>
                        <a:t> assurance, </a:t>
                      </a:r>
                      <a:r>
                        <a:rPr lang="fr-BE" sz="2400" dirty="0" err="1"/>
                        <a:t>credit</a:t>
                      </a:r>
                      <a:r>
                        <a:rPr lang="fr-BE" sz="2400" dirty="0"/>
                        <a:t> </a:t>
                      </a:r>
                      <a:r>
                        <a:rPr lang="fr-BE" sz="2400" dirty="0" err="1"/>
                        <a:t>systems</a:t>
                      </a:r>
                      <a:r>
                        <a:rPr lang="fr-BE" sz="2400" dirty="0"/>
                        <a:t>, </a:t>
                      </a:r>
                      <a:r>
                        <a:rPr lang="fr-BE" sz="2400" dirty="0" err="1"/>
                        <a:t>accreditation</a:t>
                      </a:r>
                      <a:r>
                        <a:rPr lang="fr-BE" sz="2400" dirty="0"/>
                        <a:t> </a:t>
                      </a:r>
                      <a:r>
                        <a:rPr lang="fr-BE" sz="2400" dirty="0" err="1"/>
                        <a:t>procedures</a:t>
                      </a:r>
                      <a:r>
                        <a:rPr lang="fr-BE" sz="2400" dirty="0"/>
                        <a:t>, recognition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5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2400" b="1" dirty="0">
                          <a:solidFill>
                            <a:schemeClr val="accent2"/>
                          </a:solidFill>
                        </a:rPr>
                        <a:t>Internationalisation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dirty="0" err="1"/>
                        <a:t>Bologna</a:t>
                      </a:r>
                      <a:r>
                        <a:rPr lang="fr-BE" sz="2400" dirty="0"/>
                        <a:t> type </a:t>
                      </a:r>
                      <a:r>
                        <a:rPr lang="fr-BE" sz="2400" dirty="0" err="1"/>
                        <a:t>reforms</a:t>
                      </a:r>
                      <a:r>
                        <a:rPr lang="fr-BE" sz="2400" dirty="0"/>
                        <a:t>, </a:t>
                      </a:r>
                      <a:r>
                        <a:rPr lang="fr-BE" sz="2400" dirty="0" err="1"/>
                        <a:t>surveys</a:t>
                      </a:r>
                      <a:r>
                        <a:rPr lang="fr-BE" sz="2400" dirty="0"/>
                        <a:t> and </a:t>
                      </a:r>
                      <a:r>
                        <a:rPr lang="fr-BE" sz="2400" dirty="0" err="1"/>
                        <a:t>studies</a:t>
                      </a:r>
                      <a:r>
                        <a:rPr lang="fr-BE" sz="2400" dirty="0"/>
                        <a:t> </a:t>
                      </a:r>
                      <a:r>
                        <a:rPr lang="fr-BE" sz="2400" dirty="0" err="1"/>
                        <a:t>etc</a:t>
                      </a:r>
                      <a:endParaRPr lang="en-US" sz="2400" dirty="0"/>
                    </a:p>
                  </a:txBody>
                  <a:tcPr/>
                </a:tc>
                <a:extLst>
                  <a:ext uri="{0D108BD9-81ED-4DB2-BD59-A6C34878D82A}">
                    <a16:rowId xmlns:a16="http://schemas.microsoft.com/office/drawing/2014/main" val="870415343"/>
                  </a:ext>
                </a:extLst>
              </a:tr>
            </a:tbl>
          </a:graphicData>
        </a:graphic>
      </p:graphicFrame>
      <p:graphicFrame>
        <p:nvGraphicFramePr>
          <p:cNvPr id="8" name="Content Placeholder 7"/>
          <p:cNvGraphicFramePr>
            <a:graphicFrameLocks noGrp="1"/>
          </p:cNvGraphicFramePr>
          <p:nvPr>
            <p:ph sz="half" idx="14"/>
          </p:nvPr>
        </p:nvGraphicFramePr>
        <p:xfrm>
          <a:off x="780079" y="4463562"/>
          <a:ext cx="3616679" cy="2121400"/>
        </p:xfrm>
        <a:graphic>
          <a:graphicData uri="http://schemas.openxmlformats.org/drawingml/2006/table">
            <a:tbl>
              <a:tblPr firstRow="1" bandRow="1">
                <a:tableStyleId>{5C22544A-7EE6-4342-B048-85BDC9FD1C3A}</a:tableStyleId>
              </a:tblPr>
              <a:tblGrid>
                <a:gridCol w="3616679">
                  <a:extLst>
                    <a:ext uri="{9D8B030D-6E8A-4147-A177-3AD203B41FA5}">
                      <a16:colId xmlns:a16="http://schemas.microsoft.com/office/drawing/2014/main" val="3376841826"/>
                    </a:ext>
                  </a:extLst>
                </a:gridCol>
              </a:tblGrid>
              <a:tr h="532814">
                <a:tc>
                  <a:txBody>
                    <a:bodyPr/>
                    <a:lstStyle/>
                    <a:p>
                      <a:r>
                        <a:rPr lang="fr-BE" sz="2000" dirty="0" err="1"/>
                        <a:t>Funding</a:t>
                      </a:r>
                      <a:r>
                        <a:rPr lang="fr-BE" sz="2000" baseline="0" dirty="0"/>
                        <a:t> and duration</a:t>
                      </a:r>
                      <a:endParaRPr lang="en-US" sz="2000" dirty="0"/>
                    </a:p>
                  </a:txBody>
                  <a:tcPr/>
                </a:tc>
                <a:extLst>
                  <a:ext uri="{0D108BD9-81ED-4DB2-BD59-A6C34878D82A}">
                    <a16:rowId xmlns:a16="http://schemas.microsoft.com/office/drawing/2014/main" val="2234556393"/>
                  </a:ext>
                </a:extLst>
              </a:tr>
              <a:tr h="1588586">
                <a:tc>
                  <a:txBody>
                    <a:bodyPr/>
                    <a:lstStyle/>
                    <a:p>
                      <a:pPr marL="285750" lvl="0" indent="-285750">
                        <a:buFont typeface="Arial" panose="020B0604020202020204" pitchFamily="34" charset="0"/>
                        <a:buChar char="•"/>
                      </a:pPr>
                      <a:r>
                        <a:rPr lang="en-IE" sz="2000" b="0" dirty="0"/>
                        <a:t>36 or 48 months</a:t>
                      </a:r>
                    </a:p>
                    <a:p>
                      <a:pPr marL="0" lvl="0" indent="0">
                        <a:buFont typeface="Arial" panose="020B0604020202020204" pitchFamily="34" charset="0"/>
                        <a:buNone/>
                      </a:pPr>
                      <a:endParaRPr lang="en-IE" sz="2000" b="0" dirty="0"/>
                    </a:p>
                    <a:p>
                      <a:pPr marL="285750" lvl="0" indent="-285750">
                        <a:buFont typeface="Arial" panose="020B0604020202020204" pitchFamily="34" charset="0"/>
                        <a:buChar char="•"/>
                      </a:pPr>
                      <a:r>
                        <a:rPr lang="en-IE" sz="2000" b="0" dirty="0"/>
                        <a:t>800,000 and 1 Million Euros</a:t>
                      </a:r>
                      <a:endParaRPr lang="en-US" sz="2000" b="0" dirty="0"/>
                    </a:p>
                  </a:txBody>
                  <a:tcPr/>
                </a:tc>
                <a:extLst>
                  <a:ext uri="{0D108BD9-81ED-4DB2-BD59-A6C34878D82A}">
                    <a16:rowId xmlns:a16="http://schemas.microsoft.com/office/drawing/2014/main" val="3872961970"/>
                  </a:ext>
                </a:extLst>
              </a:tr>
            </a:tbl>
          </a:graphicData>
        </a:graphic>
      </p:graphicFrame>
      <p:sp>
        <p:nvSpPr>
          <p:cNvPr id="2" name="Title 1"/>
          <p:cNvSpPr>
            <a:spLocks noGrp="1"/>
          </p:cNvSpPr>
          <p:nvPr>
            <p:ph type="title"/>
          </p:nvPr>
        </p:nvSpPr>
        <p:spPr/>
        <p:txBody>
          <a:bodyPr/>
          <a:lstStyle/>
          <a:p>
            <a:r>
              <a:rPr lang="fr-BE" dirty="0">
                <a:solidFill>
                  <a:srgbClr val="024B9C"/>
                </a:solidFill>
              </a:rPr>
              <a:t>Strand 3. Structural </a:t>
            </a:r>
            <a:r>
              <a:rPr lang="fr-BE" dirty="0" err="1">
                <a:solidFill>
                  <a:srgbClr val="024B9C"/>
                </a:solidFill>
              </a:rPr>
              <a:t>Reform</a:t>
            </a:r>
            <a:r>
              <a:rPr lang="fr-BE" dirty="0">
                <a:solidFill>
                  <a:srgbClr val="024B9C"/>
                </a:solidFill>
              </a:rPr>
              <a:t> Projects</a:t>
            </a:r>
          </a:p>
        </p:txBody>
      </p:sp>
      <p:graphicFrame>
        <p:nvGraphicFramePr>
          <p:cNvPr id="9" name="Table 8"/>
          <p:cNvGraphicFramePr>
            <a:graphicFrameLocks noGrp="1"/>
          </p:cNvGraphicFramePr>
          <p:nvPr/>
        </p:nvGraphicFramePr>
        <p:xfrm>
          <a:off x="679538" y="1425505"/>
          <a:ext cx="3817762" cy="2877769"/>
        </p:xfrm>
        <a:graphic>
          <a:graphicData uri="http://schemas.openxmlformats.org/drawingml/2006/table">
            <a:tbl>
              <a:tblPr firstRow="1" bandRow="1">
                <a:tableStyleId>{5C22544A-7EE6-4342-B048-85BDC9FD1C3A}</a:tableStyleId>
              </a:tblPr>
              <a:tblGrid>
                <a:gridCol w="3817762">
                  <a:extLst>
                    <a:ext uri="{9D8B030D-6E8A-4147-A177-3AD203B41FA5}">
                      <a16:colId xmlns:a16="http://schemas.microsoft.com/office/drawing/2014/main" val="2050894523"/>
                    </a:ext>
                  </a:extLst>
                </a:gridCol>
              </a:tblGrid>
              <a:tr h="337589">
                <a:tc>
                  <a:txBody>
                    <a:bodyPr/>
                    <a:lstStyle/>
                    <a:p>
                      <a:r>
                        <a:rPr lang="fr-BE" sz="2000" dirty="0"/>
                        <a:t>Target</a:t>
                      </a:r>
                      <a:r>
                        <a:rPr lang="fr-BE" sz="2000" baseline="0" dirty="0"/>
                        <a:t> groups</a:t>
                      </a:r>
                      <a:endParaRPr lang="en-US" sz="2000" dirty="0"/>
                    </a:p>
                  </a:txBody>
                  <a:tcPr/>
                </a:tc>
                <a:extLst>
                  <a:ext uri="{0D108BD9-81ED-4DB2-BD59-A6C34878D82A}">
                    <a16:rowId xmlns:a16="http://schemas.microsoft.com/office/drawing/2014/main" val="3396046034"/>
                  </a:ext>
                </a:extLst>
              </a:tr>
              <a:tr h="2481529">
                <a:tc>
                  <a:txBody>
                    <a:bodyPr/>
                    <a:lstStyle/>
                    <a:p>
                      <a:pPr marL="285750" lvl="0" indent="-285750">
                        <a:buFont typeface="Arial" panose="020B0604020202020204" pitchFamily="34" charset="0"/>
                        <a:buChar char="•"/>
                      </a:pPr>
                      <a:r>
                        <a:rPr lang="fr-BE" sz="2000" b="0" kern="1200" dirty="0" err="1">
                          <a:solidFill>
                            <a:schemeClr val="dk1"/>
                          </a:solidFill>
                          <a:latin typeface="+mn-lt"/>
                          <a:ea typeface="+mn-ea"/>
                          <a:cs typeface="+mn-cs"/>
                        </a:rPr>
                        <a:t>Ministries</a:t>
                      </a:r>
                      <a:r>
                        <a:rPr lang="fr-BE" sz="2000" b="0" kern="1200" dirty="0">
                          <a:solidFill>
                            <a:schemeClr val="dk1"/>
                          </a:solidFill>
                          <a:latin typeface="+mn-lt"/>
                          <a:ea typeface="+mn-ea"/>
                          <a:cs typeface="+mn-cs"/>
                        </a:rPr>
                        <a:t>, ANQA</a:t>
                      </a:r>
                    </a:p>
                    <a:p>
                      <a:pPr marL="0" lvl="0" indent="0">
                        <a:buFont typeface="Arial" panose="020B0604020202020204" pitchFamily="34" charset="0"/>
                        <a:buNone/>
                      </a:pPr>
                      <a:endParaRPr lang="fr-BE" sz="500" b="0" kern="1200" dirty="0">
                        <a:solidFill>
                          <a:schemeClr val="dk1"/>
                        </a:solidFill>
                        <a:latin typeface="+mn-lt"/>
                        <a:ea typeface="+mn-ea"/>
                        <a:cs typeface="+mn-cs"/>
                      </a:endParaRPr>
                    </a:p>
                    <a:p>
                      <a:pPr marL="285750" lvl="0" indent="-285750">
                        <a:buFont typeface="Arial" panose="020B0604020202020204" pitchFamily="34" charset="0"/>
                        <a:buChar char="•"/>
                      </a:pPr>
                      <a:r>
                        <a:rPr lang="fr-BE" sz="2000" b="0" kern="1200" dirty="0">
                          <a:solidFill>
                            <a:schemeClr val="dk1"/>
                          </a:solidFill>
                          <a:latin typeface="+mn-lt"/>
                          <a:ea typeface="+mn-ea"/>
                          <a:cs typeface="+mn-cs"/>
                        </a:rPr>
                        <a:t>Higher </a:t>
                      </a:r>
                      <a:r>
                        <a:rPr lang="fr-BE" sz="2000" b="0" kern="1200" dirty="0" err="1">
                          <a:solidFill>
                            <a:schemeClr val="dk1"/>
                          </a:solidFill>
                          <a:latin typeface="+mn-lt"/>
                          <a:ea typeface="+mn-ea"/>
                          <a:cs typeface="+mn-cs"/>
                        </a:rPr>
                        <a:t>education</a:t>
                      </a:r>
                      <a:r>
                        <a:rPr lang="fr-BE" sz="2000" b="0" kern="1200" dirty="0">
                          <a:solidFill>
                            <a:schemeClr val="dk1"/>
                          </a:solidFill>
                          <a:latin typeface="+mn-lt"/>
                          <a:ea typeface="+mn-ea"/>
                          <a:cs typeface="+mn-cs"/>
                        </a:rPr>
                        <a:t> </a:t>
                      </a:r>
                      <a:r>
                        <a:rPr lang="fr-BE" sz="2000" b="0" kern="1200" baseline="0" dirty="0" err="1">
                          <a:solidFill>
                            <a:schemeClr val="dk1"/>
                          </a:solidFill>
                          <a:latin typeface="+mn-lt"/>
                          <a:ea typeface="+mn-ea"/>
                          <a:cs typeface="+mn-cs"/>
                        </a:rPr>
                        <a:t>sector</a:t>
                      </a:r>
                      <a:endParaRPr lang="fr-BE" sz="2000" b="0" kern="1200" baseline="0" dirty="0">
                        <a:solidFill>
                          <a:schemeClr val="dk1"/>
                        </a:solidFill>
                        <a:latin typeface="+mn-lt"/>
                        <a:ea typeface="+mn-ea"/>
                        <a:cs typeface="+mn-cs"/>
                      </a:endParaRPr>
                    </a:p>
                    <a:p>
                      <a:pPr marL="285750" lvl="0" indent="-285750">
                        <a:buFont typeface="Arial" panose="020B0604020202020204" pitchFamily="34" charset="0"/>
                        <a:buChar char="•"/>
                      </a:pPr>
                      <a:endParaRPr lang="fr-BE" sz="500" b="0" kern="1200" baseline="0" dirty="0">
                        <a:solidFill>
                          <a:schemeClr val="dk1"/>
                        </a:solidFill>
                        <a:latin typeface="+mn-lt"/>
                        <a:ea typeface="+mn-ea"/>
                        <a:cs typeface="+mn-cs"/>
                      </a:endParaRPr>
                    </a:p>
                    <a:p>
                      <a:pPr marL="285750" lvl="0" indent="-285750">
                        <a:buFont typeface="Arial" panose="020B0604020202020204" pitchFamily="34" charset="0"/>
                        <a:buChar char="•"/>
                      </a:pPr>
                      <a:r>
                        <a:rPr lang="fr-BE" sz="2000" b="0" kern="1200" baseline="0" dirty="0">
                          <a:solidFill>
                            <a:schemeClr val="dk1"/>
                          </a:solidFill>
                          <a:latin typeface="+mn-lt"/>
                          <a:ea typeface="+mn-ea"/>
                          <a:cs typeface="+mn-cs"/>
                        </a:rPr>
                        <a:t>Bodies /associations </a:t>
                      </a:r>
                      <a:r>
                        <a:rPr lang="fr-BE" sz="2000" b="0" kern="1200" baseline="0" dirty="0" err="1">
                          <a:solidFill>
                            <a:schemeClr val="dk1"/>
                          </a:solidFill>
                          <a:latin typeface="+mn-lt"/>
                          <a:ea typeface="+mn-ea"/>
                          <a:cs typeface="+mn-cs"/>
                        </a:rPr>
                        <a:t>responsible</a:t>
                      </a:r>
                      <a:r>
                        <a:rPr lang="fr-BE" sz="2000" b="0" kern="1200" baseline="0" dirty="0">
                          <a:solidFill>
                            <a:schemeClr val="dk1"/>
                          </a:solidFill>
                          <a:latin typeface="+mn-lt"/>
                          <a:ea typeface="+mn-ea"/>
                          <a:cs typeface="+mn-cs"/>
                        </a:rPr>
                        <a:t> for HE</a:t>
                      </a:r>
                    </a:p>
                    <a:p>
                      <a:pPr marL="285750" lvl="0" indent="-285750">
                        <a:buFont typeface="Arial" panose="020B0604020202020204" pitchFamily="34" charset="0"/>
                        <a:buChar char="•"/>
                      </a:pPr>
                      <a:endParaRPr lang="fr-BE" sz="700" b="0" kern="1200" baseline="0" dirty="0">
                        <a:solidFill>
                          <a:schemeClr val="dk1"/>
                        </a:solidFill>
                        <a:latin typeface="+mn-lt"/>
                        <a:ea typeface="+mn-ea"/>
                        <a:cs typeface="+mn-cs"/>
                      </a:endParaRPr>
                    </a:p>
                    <a:p>
                      <a:pPr marL="285750" lvl="0" indent="-285750">
                        <a:buFont typeface="Arial" panose="020B0604020202020204" pitchFamily="34" charset="0"/>
                        <a:buChar char="•"/>
                      </a:pPr>
                      <a:r>
                        <a:rPr lang="fr-BE" sz="2000" b="0" kern="1200" baseline="0" dirty="0">
                          <a:solidFill>
                            <a:schemeClr val="dk1"/>
                          </a:solidFill>
                          <a:latin typeface="+mn-lt"/>
                          <a:ea typeface="+mn-ea"/>
                          <a:cs typeface="+mn-cs"/>
                        </a:rPr>
                        <a:t>HE institutions </a:t>
                      </a:r>
                      <a:endParaRPr lang="en-US" sz="2000" b="0" kern="1200" dirty="0">
                        <a:solidFill>
                          <a:schemeClr val="dk1"/>
                        </a:solidFill>
                        <a:latin typeface="+mn-lt"/>
                        <a:ea typeface="+mn-ea"/>
                        <a:cs typeface="+mn-cs"/>
                      </a:endParaRPr>
                    </a:p>
                    <a:p>
                      <a:endParaRPr lang="en-US" dirty="0"/>
                    </a:p>
                  </a:txBody>
                  <a:tcPr/>
                </a:tc>
                <a:extLst>
                  <a:ext uri="{0D108BD9-81ED-4DB2-BD59-A6C34878D82A}">
                    <a16:rowId xmlns:a16="http://schemas.microsoft.com/office/drawing/2014/main" val="1671762786"/>
                  </a:ext>
                </a:extLst>
              </a:tr>
            </a:tbl>
          </a:graphicData>
        </a:graphic>
      </p:graphicFrame>
    </p:spTree>
    <p:extLst>
      <p:ext uri="{BB962C8B-B14F-4D97-AF65-F5344CB8AC3E}">
        <p14:creationId xmlns:p14="http://schemas.microsoft.com/office/powerpoint/2010/main" val="362636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87A6-5B49-4398-8392-9E8E9F5B26E6}"/>
              </a:ext>
            </a:extLst>
          </p:cNvPr>
          <p:cNvSpPr>
            <a:spLocks noGrp="1"/>
          </p:cNvSpPr>
          <p:nvPr>
            <p:ph type="title"/>
          </p:nvPr>
        </p:nvSpPr>
        <p:spPr>
          <a:xfrm>
            <a:off x="939884" y="564332"/>
            <a:ext cx="8596668" cy="848009"/>
          </a:xfrm>
        </p:spPr>
        <p:txBody>
          <a:bodyPr/>
          <a:lstStyle/>
          <a:p>
            <a:r>
              <a:rPr lang="en-US" b="1" dirty="0"/>
              <a:t>Overarching priorities Strand 1 and 2 </a:t>
            </a:r>
          </a:p>
        </p:txBody>
      </p:sp>
      <p:sp>
        <p:nvSpPr>
          <p:cNvPr id="3" name="Content Placeholder 2">
            <a:extLst>
              <a:ext uri="{FF2B5EF4-FFF2-40B4-BE49-F238E27FC236}">
                <a16:creationId xmlns:a16="http://schemas.microsoft.com/office/drawing/2014/main" id="{CD8AF57B-63C9-4F81-AF22-9C84EE0EC273}"/>
              </a:ext>
            </a:extLst>
          </p:cNvPr>
          <p:cNvSpPr>
            <a:spLocks noGrp="1"/>
          </p:cNvSpPr>
          <p:nvPr>
            <p:ph idx="1"/>
          </p:nvPr>
        </p:nvSpPr>
        <p:spPr>
          <a:xfrm>
            <a:off x="728133" y="1786132"/>
            <a:ext cx="10735734" cy="3285736"/>
          </a:xfrm>
        </p:spPr>
        <p:txBody>
          <a:bodyPr>
            <a:normAutofit/>
          </a:bodyPr>
          <a:lstStyle/>
          <a:p>
            <a:r>
              <a:rPr lang="en-US" sz="2800" dirty="0">
                <a:solidFill>
                  <a:srgbClr val="002060"/>
                </a:solidFill>
              </a:rPr>
              <a:t> GREEN DEAL</a:t>
            </a:r>
          </a:p>
          <a:p>
            <a:pPr>
              <a:spcAft>
                <a:spcPts val="600"/>
              </a:spcAft>
            </a:pPr>
            <a:r>
              <a:rPr lang="en-US" sz="2800" dirty="0">
                <a:solidFill>
                  <a:srgbClr val="002060"/>
                </a:solidFill>
              </a:rPr>
              <a:t> DIGITAL TRANSFORMATION</a:t>
            </a:r>
          </a:p>
          <a:p>
            <a:pPr>
              <a:spcAft>
                <a:spcPts val="600"/>
              </a:spcAft>
            </a:pPr>
            <a:r>
              <a:rPr lang="en-US" sz="2800" dirty="0">
                <a:solidFill>
                  <a:srgbClr val="002060"/>
                </a:solidFill>
              </a:rPr>
              <a:t> MIGRATION and MOBILITY</a:t>
            </a:r>
          </a:p>
          <a:p>
            <a:pPr>
              <a:spcAft>
                <a:spcPts val="600"/>
              </a:spcAft>
            </a:pPr>
            <a:r>
              <a:rPr lang="en-US" sz="2800" dirty="0">
                <a:solidFill>
                  <a:srgbClr val="002060"/>
                </a:solidFill>
              </a:rPr>
              <a:t> GOVERNANCE, PEACE, SECURITY and HUMAN DEVELOPMENT</a:t>
            </a:r>
          </a:p>
          <a:p>
            <a:pPr>
              <a:spcAft>
                <a:spcPts val="600"/>
              </a:spcAft>
            </a:pPr>
            <a:r>
              <a:rPr lang="en-US" sz="2800" dirty="0">
                <a:solidFill>
                  <a:srgbClr val="002060"/>
                </a:solidFill>
              </a:rPr>
              <a:t> SUSTAINABLE GROWTH and JOBS</a:t>
            </a:r>
          </a:p>
        </p:txBody>
      </p:sp>
    </p:spTree>
    <p:extLst>
      <p:ext uri="{BB962C8B-B14F-4D97-AF65-F5344CB8AC3E}">
        <p14:creationId xmlns:p14="http://schemas.microsoft.com/office/powerpoint/2010/main" val="1236707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21539" y="555613"/>
            <a:ext cx="8596668" cy="570089"/>
          </a:xfrm>
        </p:spPr>
        <p:txBody>
          <a:bodyPr>
            <a:normAutofit fontScale="90000"/>
          </a:bodyPr>
          <a:lstStyle/>
          <a:p>
            <a:r>
              <a:rPr lang="fr-BE" dirty="0" err="1">
                <a:solidFill>
                  <a:srgbClr val="024B9C"/>
                </a:solidFill>
              </a:rPr>
              <a:t>Overarching</a:t>
            </a:r>
            <a:r>
              <a:rPr lang="fr-BE" dirty="0">
                <a:solidFill>
                  <a:srgbClr val="024B9C"/>
                </a:solidFill>
              </a:rPr>
              <a:t> </a:t>
            </a:r>
            <a:r>
              <a:rPr lang="fr-BE" dirty="0" err="1">
                <a:solidFill>
                  <a:srgbClr val="024B9C"/>
                </a:solidFill>
              </a:rPr>
              <a:t>priorities</a:t>
            </a:r>
            <a:endParaRPr lang="en-US" dirty="0">
              <a:solidFill>
                <a:srgbClr val="024B9C"/>
              </a:solidFill>
            </a:endParaRPr>
          </a:p>
        </p:txBody>
      </p:sp>
      <p:graphicFrame>
        <p:nvGraphicFramePr>
          <p:cNvPr id="2" name="Content Placeholder 1"/>
          <p:cNvGraphicFramePr>
            <a:graphicFrameLocks noGrp="1"/>
          </p:cNvGraphicFramePr>
          <p:nvPr>
            <p:ph idx="1"/>
          </p:nvPr>
        </p:nvGraphicFramePr>
        <p:xfrm>
          <a:off x="821539" y="1298222"/>
          <a:ext cx="10060950" cy="471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941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685C-CB5D-41BD-816E-31447D56CE49}"/>
              </a:ext>
            </a:extLst>
          </p:cNvPr>
          <p:cNvSpPr>
            <a:spLocks noGrp="1"/>
          </p:cNvSpPr>
          <p:nvPr>
            <p:ph type="title"/>
          </p:nvPr>
        </p:nvSpPr>
        <p:spPr>
          <a:xfrm>
            <a:off x="1475715" y="609600"/>
            <a:ext cx="4146488" cy="1320800"/>
          </a:xfrm>
        </p:spPr>
        <p:txBody>
          <a:bodyPr/>
          <a:lstStyle/>
          <a:p>
            <a:r>
              <a:rPr lang="en-US" b="1" dirty="0"/>
              <a:t>CBHE</a:t>
            </a:r>
          </a:p>
        </p:txBody>
      </p:sp>
      <p:graphicFrame>
        <p:nvGraphicFramePr>
          <p:cNvPr id="4" name="Table 4">
            <a:extLst>
              <a:ext uri="{FF2B5EF4-FFF2-40B4-BE49-F238E27FC236}">
                <a16:creationId xmlns:a16="http://schemas.microsoft.com/office/drawing/2014/main" id="{1BD6D053-B89E-4086-A8CB-7CECF45A9615}"/>
              </a:ext>
            </a:extLst>
          </p:cNvPr>
          <p:cNvGraphicFramePr>
            <a:graphicFrameLocks noGrp="1"/>
          </p:cNvGraphicFramePr>
          <p:nvPr>
            <p:ph idx="1"/>
          </p:nvPr>
        </p:nvGraphicFramePr>
        <p:xfrm>
          <a:off x="1101330" y="1439166"/>
          <a:ext cx="9989339" cy="3979668"/>
        </p:xfrm>
        <a:graphic>
          <a:graphicData uri="http://schemas.openxmlformats.org/drawingml/2006/table">
            <a:tbl>
              <a:tblPr firstRow="1" bandRow="1">
                <a:tableStyleId>{5C22544A-7EE6-4342-B048-85BDC9FD1C3A}</a:tableStyleId>
              </a:tblPr>
              <a:tblGrid>
                <a:gridCol w="1901514">
                  <a:extLst>
                    <a:ext uri="{9D8B030D-6E8A-4147-A177-3AD203B41FA5}">
                      <a16:colId xmlns:a16="http://schemas.microsoft.com/office/drawing/2014/main" val="1572391085"/>
                    </a:ext>
                  </a:extLst>
                </a:gridCol>
                <a:gridCol w="4232058">
                  <a:extLst>
                    <a:ext uri="{9D8B030D-6E8A-4147-A177-3AD203B41FA5}">
                      <a16:colId xmlns:a16="http://schemas.microsoft.com/office/drawing/2014/main" val="4037718190"/>
                    </a:ext>
                  </a:extLst>
                </a:gridCol>
                <a:gridCol w="3855767">
                  <a:extLst>
                    <a:ext uri="{9D8B030D-6E8A-4147-A177-3AD203B41FA5}">
                      <a16:colId xmlns:a16="http://schemas.microsoft.com/office/drawing/2014/main" val="4075933413"/>
                    </a:ext>
                  </a:extLst>
                </a:gridCol>
              </a:tblGrid>
              <a:tr h="898198">
                <a:tc>
                  <a:txBody>
                    <a:bodyPr/>
                    <a:lstStyle/>
                    <a:p>
                      <a:endParaRPr lang="en-US"/>
                    </a:p>
                  </a:txBody>
                  <a:tcPr/>
                </a:tc>
                <a:tc>
                  <a:txBody>
                    <a:bodyPr/>
                    <a:lstStyle/>
                    <a:p>
                      <a:r>
                        <a:rPr lang="en-US" sz="2400" dirty="0" err="1"/>
                        <a:t>EaP</a:t>
                      </a:r>
                      <a:r>
                        <a:rPr lang="en-US" sz="2400" dirty="0"/>
                        <a:t> regional budget 2022</a:t>
                      </a:r>
                    </a:p>
                    <a:p>
                      <a:endParaRPr lang="en-US" sz="2400" dirty="0"/>
                    </a:p>
                  </a:txBody>
                  <a:tcPr>
                    <a:solidFill>
                      <a:schemeClr val="accent2">
                        <a:lumMod val="75000"/>
                      </a:schemeClr>
                    </a:solidFill>
                  </a:tcPr>
                </a:tc>
                <a:tc>
                  <a:txBody>
                    <a:bodyPr/>
                    <a:lstStyle/>
                    <a:p>
                      <a:r>
                        <a:rPr lang="en-US" sz="2400" dirty="0"/>
                        <a:t>Indicative No of projects</a:t>
                      </a:r>
                    </a:p>
                  </a:txBody>
                  <a:tcPr>
                    <a:solidFill>
                      <a:schemeClr val="accent2">
                        <a:lumMod val="75000"/>
                      </a:schemeClr>
                    </a:solidFill>
                  </a:tcPr>
                </a:tc>
                <a:extLst>
                  <a:ext uri="{0D108BD9-81ED-4DB2-BD59-A6C34878D82A}">
                    <a16:rowId xmlns:a16="http://schemas.microsoft.com/office/drawing/2014/main" val="3882442415"/>
                  </a:ext>
                </a:extLst>
              </a:tr>
              <a:tr h="643506">
                <a:tc>
                  <a:txBody>
                    <a:bodyPr/>
                    <a:lstStyle/>
                    <a:p>
                      <a:r>
                        <a:rPr lang="en-US" sz="2400" dirty="0"/>
                        <a:t>Strand 1</a:t>
                      </a:r>
                    </a:p>
                  </a:txBody>
                  <a:tcPr/>
                </a:tc>
                <a:tc>
                  <a:txBody>
                    <a:bodyPr/>
                    <a:lstStyle/>
                    <a:p>
                      <a:pPr algn="ctr"/>
                      <a:r>
                        <a:rPr lang="en-US" sz="2400" dirty="0"/>
                        <a:t>2 084,51 </a:t>
                      </a:r>
                      <a:r>
                        <a:rPr lang="en-US" sz="2400" dirty="0" err="1"/>
                        <a:t>MEuro</a:t>
                      </a:r>
                      <a:endParaRPr lang="en-US" sz="2400" dirty="0"/>
                    </a:p>
                  </a:txBody>
                  <a:tcPr/>
                </a:tc>
                <a:tc>
                  <a:txBody>
                    <a:bodyPr/>
                    <a:lstStyle/>
                    <a:p>
                      <a:pPr algn="ctr"/>
                      <a:r>
                        <a:rPr lang="en-US" sz="2400" dirty="0"/>
                        <a:t>5</a:t>
                      </a:r>
                    </a:p>
                  </a:txBody>
                  <a:tcPr/>
                </a:tc>
                <a:extLst>
                  <a:ext uri="{0D108BD9-81ED-4DB2-BD59-A6C34878D82A}">
                    <a16:rowId xmlns:a16="http://schemas.microsoft.com/office/drawing/2014/main" val="1267683435"/>
                  </a:ext>
                </a:extLst>
              </a:tr>
              <a:tr h="641569">
                <a:tc>
                  <a:txBody>
                    <a:bodyPr/>
                    <a:lstStyle/>
                    <a:p>
                      <a:r>
                        <a:rPr lang="en-US" sz="2400" dirty="0"/>
                        <a:t>Strand 2</a:t>
                      </a:r>
                    </a:p>
                  </a:txBody>
                  <a:tcPr/>
                </a:tc>
                <a:tc>
                  <a:txBody>
                    <a:bodyPr/>
                    <a:lstStyle/>
                    <a:p>
                      <a:pPr algn="ctr"/>
                      <a:r>
                        <a:rPr lang="en-US" sz="2400" dirty="0"/>
                        <a:t>5 814,71 </a:t>
                      </a:r>
                      <a:r>
                        <a:rPr lang="en-US" sz="2400" dirty="0" err="1"/>
                        <a:t>MEuro</a:t>
                      </a:r>
                      <a:endParaRPr lang="en-US" sz="2400" dirty="0"/>
                    </a:p>
                  </a:txBody>
                  <a:tcPr/>
                </a:tc>
                <a:tc>
                  <a:txBody>
                    <a:bodyPr/>
                    <a:lstStyle/>
                    <a:p>
                      <a:pPr algn="ctr"/>
                      <a:r>
                        <a:rPr lang="en-US" sz="2400" dirty="0"/>
                        <a:t>7</a:t>
                      </a:r>
                    </a:p>
                  </a:txBody>
                  <a:tcPr/>
                </a:tc>
                <a:extLst>
                  <a:ext uri="{0D108BD9-81ED-4DB2-BD59-A6C34878D82A}">
                    <a16:rowId xmlns:a16="http://schemas.microsoft.com/office/drawing/2014/main" val="1917569224"/>
                  </a:ext>
                </a:extLst>
              </a:tr>
              <a:tr h="641569">
                <a:tc>
                  <a:txBody>
                    <a:bodyPr/>
                    <a:lstStyle/>
                    <a:p>
                      <a:r>
                        <a:rPr lang="en-US" sz="2400" dirty="0"/>
                        <a:t>Strand 3</a:t>
                      </a:r>
                    </a:p>
                  </a:txBody>
                  <a:tcPr/>
                </a:tc>
                <a:tc>
                  <a:txBody>
                    <a:bodyPr/>
                    <a:lstStyle/>
                    <a:p>
                      <a:pPr algn="ctr"/>
                      <a:r>
                        <a:rPr lang="en-US" sz="2400" dirty="0"/>
                        <a:t>3 071,92 </a:t>
                      </a:r>
                      <a:r>
                        <a:rPr lang="en-US" sz="2400" dirty="0" err="1"/>
                        <a:t>MEuro</a:t>
                      </a:r>
                      <a:endParaRPr lang="en-US" sz="2400" dirty="0"/>
                    </a:p>
                  </a:txBody>
                  <a:tcPr/>
                </a:tc>
                <a:tc>
                  <a:txBody>
                    <a:bodyPr/>
                    <a:lstStyle/>
                    <a:p>
                      <a:pPr algn="ctr"/>
                      <a:r>
                        <a:rPr lang="en-US" sz="2400" dirty="0"/>
                        <a:t>3</a:t>
                      </a:r>
                    </a:p>
                  </a:txBody>
                  <a:tcPr/>
                </a:tc>
                <a:extLst>
                  <a:ext uri="{0D108BD9-81ED-4DB2-BD59-A6C34878D82A}">
                    <a16:rowId xmlns:a16="http://schemas.microsoft.com/office/drawing/2014/main" val="3433682404"/>
                  </a:ext>
                </a:extLst>
              </a:tr>
              <a:tr h="1154826">
                <a:tc>
                  <a:txBody>
                    <a:bodyPr/>
                    <a:lstStyle/>
                    <a:p>
                      <a:endParaRPr lang="en-US" sz="2400" dirty="0"/>
                    </a:p>
                    <a:p>
                      <a:r>
                        <a:rPr lang="en-US" sz="2400" dirty="0"/>
                        <a:t>TOTAL</a:t>
                      </a:r>
                    </a:p>
                  </a:txBody>
                  <a:tcPr/>
                </a:tc>
                <a:tc>
                  <a:txBody>
                    <a:bodyPr/>
                    <a:lstStyle/>
                    <a:p>
                      <a:pPr algn="ctr"/>
                      <a:endParaRPr lang="en-US" sz="2400" b="1" dirty="0"/>
                    </a:p>
                    <a:p>
                      <a:pPr algn="ctr"/>
                      <a:r>
                        <a:rPr lang="en-US" sz="2400" b="1" dirty="0"/>
                        <a:t>10 971,14 </a:t>
                      </a:r>
                      <a:r>
                        <a:rPr lang="en-US" sz="2400" b="1" dirty="0" err="1"/>
                        <a:t>MEuro</a:t>
                      </a:r>
                      <a:endParaRPr lang="en-US" sz="2400" b="1" dirty="0"/>
                    </a:p>
                  </a:txBody>
                  <a:tcPr/>
                </a:tc>
                <a:tc>
                  <a:txBody>
                    <a:bodyPr/>
                    <a:lstStyle/>
                    <a:p>
                      <a:pPr algn="ctr"/>
                      <a:endParaRPr lang="en-US" sz="2400" b="1" dirty="0"/>
                    </a:p>
                    <a:p>
                      <a:pPr algn="ctr"/>
                      <a:r>
                        <a:rPr lang="en-US" sz="2400" b="1" dirty="0"/>
                        <a:t>15</a:t>
                      </a:r>
                    </a:p>
                  </a:txBody>
                  <a:tcPr/>
                </a:tc>
                <a:extLst>
                  <a:ext uri="{0D108BD9-81ED-4DB2-BD59-A6C34878D82A}">
                    <a16:rowId xmlns:a16="http://schemas.microsoft.com/office/drawing/2014/main" val="689142162"/>
                  </a:ext>
                </a:extLst>
              </a:tr>
            </a:tbl>
          </a:graphicData>
        </a:graphic>
      </p:graphicFrame>
    </p:spTree>
    <p:extLst>
      <p:ext uri="{BB962C8B-B14F-4D97-AF65-F5344CB8AC3E}">
        <p14:creationId xmlns:p14="http://schemas.microsoft.com/office/powerpoint/2010/main" val="312112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2200" y="313540"/>
            <a:ext cx="8596668" cy="533126"/>
          </a:xfrm>
        </p:spPr>
        <p:txBody>
          <a:bodyPr>
            <a:normAutofit fontScale="90000"/>
          </a:bodyPr>
          <a:lstStyle/>
          <a:p>
            <a:r>
              <a:rPr lang="fr-BE" dirty="0">
                <a:solidFill>
                  <a:srgbClr val="024B9C"/>
                </a:solidFill>
              </a:rPr>
              <a:t>Types of </a:t>
            </a:r>
            <a:r>
              <a:rPr lang="fr-BE" dirty="0" err="1">
                <a:solidFill>
                  <a:srgbClr val="024B9C"/>
                </a:solidFill>
              </a:rPr>
              <a:t>projects</a:t>
            </a:r>
            <a:endParaRPr lang="en-US" dirty="0">
              <a:solidFill>
                <a:srgbClr val="024B9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9783494"/>
              </p:ext>
            </p:extLst>
          </p:nvPr>
        </p:nvGraphicFramePr>
        <p:xfrm>
          <a:off x="786578" y="925689"/>
          <a:ext cx="9960444" cy="5233347"/>
        </p:xfrm>
        <a:graphic>
          <a:graphicData uri="http://schemas.openxmlformats.org/drawingml/2006/table">
            <a:tbl>
              <a:tblPr firstRow="1" bandRow="1">
                <a:tableStyleId>{5C22544A-7EE6-4342-B048-85BDC9FD1C3A}</a:tableStyleId>
              </a:tblPr>
              <a:tblGrid>
                <a:gridCol w="3320148">
                  <a:extLst>
                    <a:ext uri="{9D8B030D-6E8A-4147-A177-3AD203B41FA5}">
                      <a16:colId xmlns:a16="http://schemas.microsoft.com/office/drawing/2014/main" val="715430924"/>
                    </a:ext>
                  </a:extLst>
                </a:gridCol>
                <a:gridCol w="3320148">
                  <a:extLst>
                    <a:ext uri="{9D8B030D-6E8A-4147-A177-3AD203B41FA5}">
                      <a16:colId xmlns:a16="http://schemas.microsoft.com/office/drawing/2014/main" val="2297467496"/>
                    </a:ext>
                  </a:extLst>
                </a:gridCol>
                <a:gridCol w="3320148">
                  <a:extLst>
                    <a:ext uri="{9D8B030D-6E8A-4147-A177-3AD203B41FA5}">
                      <a16:colId xmlns:a16="http://schemas.microsoft.com/office/drawing/2014/main" val="3146323906"/>
                    </a:ext>
                  </a:extLst>
                </a:gridCol>
              </a:tblGrid>
              <a:tr h="1149972">
                <a:tc>
                  <a:txBody>
                    <a:bodyPr/>
                    <a:lstStyle/>
                    <a:p>
                      <a:r>
                        <a:rPr lang="en-GB" sz="2400" dirty="0"/>
                        <a:t>National projects</a:t>
                      </a:r>
                      <a:endParaRPr lang="en-US" sz="2400" dirty="0"/>
                    </a:p>
                  </a:txBody>
                  <a:tcPr marL="95514" marR="95514" marT="60960" marB="60960"/>
                </a:tc>
                <a:tc>
                  <a:txBody>
                    <a:bodyPr/>
                    <a:lstStyle/>
                    <a:p>
                      <a:r>
                        <a:rPr lang="en-GB" sz="2400" dirty="0"/>
                        <a:t>Multi-country regional projects </a:t>
                      </a:r>
                      <a:endParaRPr lang="en-US" sz="2400" dirty="0"/>
                    </a:p>
                  </a:txBody>
                  <a:tcPr marL="95514" marR="95514" marT="60960" marB="60960"/>
                </a:tc>
                <a:tc>
                  <a:txBody>
                    <a:bodyPr/>
                    <a:lstStyle/>
                    <a:p>
                      <a:r>
                        <a:rPr lang="en-GB" sz="2400" dirty="0"/>
                        <a:t>Multi-country cross-regional projects </a:t>
                      </a:r>
                      <a:endParaRPr lang="en-US" sz="2400" dirty="0"/>
                    </a:p>
                  </a:txBody>
                  <a:tcPr marL="95514" marR="95514" marT="60960" marB="60960"/>
                </a:tc>
                <a:extLst>
                  <a:ext uri="{0D108BD9-81ED-4DB2-BD59-A6C34878D82A}">
                    <a16:rowId xmlns:a16="http://schemas.microsoft.com/office/drawing/2014/main" val="3459989188"/>
                  </a:ext>
                </a:extLst>
              </a:tr>
              <a:tr h="3057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latin typeface="+mn-lt"/>
                          <a:ea typeface="+mn-ea"/>
                          <a:cs typeface="+mn-cs"/>
                        </a:rPr>
                        <a:t>HEIs from one third country not associated to the Erasmus+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C00000"/>
                          </a:solidFill>
                          <a:latin typeface="+mn-lt"/>
                          <a:ea typeface="+mn-ea"/>
                          <a:cs typeface="+mn-cs"/>
                        </a:rPr>
                        <a:t>ARMENIA</a:t>
                      </a:r>
                      <a:endParaRPr lang="en-US" sz="2400" kern="1200" dirty="0">
                        <a:solidFill>
                          <a:srgbClr val="C00000"/>
                        </a:solidFill>
                        <a:latin typeface="+mn-lt"/>
                        <a:ea typeface="+mn-ea"/>
                        <a:cs typeface="+mn-cs"/>
                      </a:endParaRPr>
                    </a:p>
                  </a:txBody>
                  <a:tcPr marL="95514" marR="95514"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latin typeface="+mn-lt"/>
                          <a:ea typeface="+mn-ea"/>
                          <a:cs typeface="+mn-cs"/>
                        </a:rPr>
                        <a:t>HEIs</a:t>
                      </a:r>
                      <a:r>
                        <a:rPr lang="en-GB" sz="2400" kern="1200" baseline="0" dirty="0">
                          <a:solidFill>
                            <a:schemeClr val="dk1"/>
                          </a:solidFill>
                          <a:latin typeface="+mn-lt"/>
                          <a:ea typeface="+mn-ea"/>
                          <a:cs typeface="+mn-cs"/>
                        </a:rPr>
                        <a:t> from several </a:t>
                      </a:r>
                      <a:r>
                        <a:rPr lang="en-GB" sz="2400" kern="1200" dirty="0">
                          <a:solidFill>
                            <a:schemeClr val="dk1"/>
                          </a:solidFill>
                          <a:latin typeface="+mn-lt"/>
                          <a:ea typeface="+mn-ea"/>
                          <a:cs typeface="+mn-cs"/>
                        </a:rPr>
                        <a:t>countries not associated to the Erasmus+ programme from one Region</a:t>
                      </a:r>
                    </a:p>
                    <a:p>
                      <a:endParaRPr lang="en-GB" sz="2400" kern="1200" dirty="0">
                        <a:solidFill>
                          <a:schemeClr val="dk1"/>
                        </a:solidFill>
                        <a:latin typeface="+mn-lt"/>
                        <a:ea typeface="+mn-ea"/>
                        <a:cs typeface="+mn-cs"/>
                      </a:endParaRPr>
                    </a:p>
                    <a:p>
                      <a:r>
                        <a:rPr lang="en-GB" sz="2400" kern="1200" dirty="0">
                          <a:solidFill>
                            <a:srgbClr val="C00000"/>
                          </a:solidFill>
                          <a:latin typeface="+mn-lt"/>
                          <a:ea typeface="+mn-ea"/>
                          <a:cs typeface="+mn-cs"/>
                        </a:rPr>
                        <a:t>ARMENIA + other </a:t>
                      </a:r>
                      <a:r>
                        <a:rPr lang="en-GB" sz="2400" kern="1200" dirty="0" err="1">
                          <a:solidFill>
                            <a:srgbClr val="C00000"/>
                          </a:solidFill>
                          <a:latin typeface="+mn-lt"/>
                          <a:ea typeface="+mn-ea"/>
                          <a:cs typeface="+mn-cs"/>
                        </a:rPr>
                        <a:t>EaP</a:t>
                      </a:r>
                      <a:endParaRPr lang="en-US" sz="2400" kern="1200" dirty="0">
                        <a:solidFill>
                          <a:srgbClr val="C00000"/>
                        </a:solidFill>
                        <a:latin typeface="+mn-lt"/>
                        <a:ea typeface="+mn-ea"/>
                        <a:cs typeface="+mn-cs"/>
                      </a:endParaRPr>
                    </a:p>
                  </a:txBody>
                  <a:tcPr marL="95514" marR="95514"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latin typeface="+mn-lt"/>
                          <a:ea typeface="+mn-ea"/>
                          <a:cs typeface="+mn-cs"/>
                        </a:rPr>
                        <a:t>HEIs</a:t>
                      </a:r>
                      <a:r>
                        <a:rPr lang="en-GB" sz="2400" kern="1200" baseline="0" dirty="0">
                          <a:solidFill>
                            <a:schemeClr val="dk1"/>
                          </a:solidFill>
                          <a:latin typeface="+mn-lt"/>
                          <a:ea typeface="+mn-ea"/>
                          <a:cs typeface="+mn-cs"/>
                        </a:rPr>
                        <a:t> from </a:t>
                      </a:r>
                      <a:r>
                        <a:rPr lang="en-GB" sz="2400" kern="1200" dirty="0">
                          <a:solidFill>
                            <a:schemeClr val="dk1"/>
                          </a:solidFill>
                          <a:latin typeface="+mn-lt"/>
                          <a:ea typeface="+mn-ea"/>
                          <a:cs typeface="+mn-cs"/>
                        </a:rPr>
                        <a:t>countries not associated to the Erasmus+ programme belonging to several</a:t>
                      </a:r>
                      <a:r>
                        <a:rPr lang="en-GB" sz="2400" kern="1200" baseline="0" dirty="0">
                          <a:solidFill>
                            <a:schemeClr val="dk1"/>
                          </a:solidFill>
                          <a:latin typeface="+mn-lt"/>
                          <a:ea typeface="+mn-ea"/>
                          <a:cs typeface="+mn-cs"/>
                        </a:rPr>
                        <a:t> R</a:t>
                      </a:r>
                      <a:r>
                        <a:rPr lang="en-GB" sz="2400" kern="1200" dirty="0">
                          <a:solidFill>
                            <a:schemeClr val="dk1"/>
                          </a:solidFill>
                          <a:latin typeface="+mn-lt"/>
                          <a:ea typeface="+mn-ea"/>
                          <a:cs typeface="+mn-cs"/>
                        </a:rPr>
                        <a:t>egions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kern="1200" dirty="0">
                          <a:solidFill>
                            <a:srgbClr val="C00000"/>
                          </a:solidFill>
                          <a:latin typeface="+mn-lt"/>
                          <a:ea typeface="+mn-ea"/>
                          <a:cs typeface="+mn-cs"/>
                        </a:rPr>
                        <a:t>ARMENIA + +</a:t>
                      </a:r>
                      <a:endParaRPr lang="en-US" sz="2400" kern="1200" dirty="0">
                        <a:solidFill>
                          <a:srgbClr val="C00000"/>
                        </a:solidFill>
                        <a:latin typeface="+mn-lt"/>
                        <a:ea typeface="+mn-ea"/>
                        <a:cs typeface="+mn-cs"/>
                      </a:endParaRPr>
                    </a:p>
                  </a:txBody>
                  <a:tcPr marL="95514" marR="95514" marT="60960" marB="60960"/>
                </a:tc>
                <a:extLst>
                  <a:ext uri="{0D108BD9-81ED-4DB2-BD59-A6C34878D82A}">
                    <a16:rowId xmlns:a16="http://schemas.microsoft.com/office/drawing/2014/main" val="1665006622"/>
                  </a:ext>
                </a:extLst>
              </a:tr>
              <a:tr h="10257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At least 2 institutions</a:t>
                      </a:r>
                      <a:r>
                        <a:rPr lang="en-GB" sz="2400" baseline="0" dirty="0"/>
                        <a:t> from two countries associated to Erasmus+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a:t>(EU Member States and associated countries)</a:t>
                      </a:r>
                      <a:endParaRPr lang="en-US" sz="2400" dirty="0"/>
                    </a:p>
                  </a:txBody>
                  <a:tcPr marL="95514" marR="95514" marT="60960" marB="60960"/>
                </a:tc>
                <a:tc hMerge="1">
                  <a:txBody>
                    <a:bodyPr/>
                    <a:lstStyle/>
                    <a:p>
                      <a:endParaRPr lang="en-US" sz="2400" dirty="0"/>
                    </a:p>
                  </a:txBody>
                  <a:tcPr marL="121179" marR="121179" marT="60960" marB="60960"/>
                </a:tc>
                <a:tc hMerge="1">
                  <a:txBody>
                    <a:bodyPr/>
                    <a:lstStyle/>
                    <a:p>
                      <a:endParaRPr lang="en-US" sz="2400" dirty="0"/>
                    </a:p>
                  </a:txBody>
                  <a:tcPr marL="121179" marR="121179" marT="60960" marB="60960"/>
                </a:tc>
                <a:extLst>
                  <a:ext uri="{0D108BD9-81ED-4DB2-BD59-A6C34878D82A}">
                    <a16:rowId xmlns:a16="http://schemas.microsoft.com/office/drawing/2014/main" val="3693069544"/>
                  </a:ext>
                </a:extLst>
              </a:tr>
            </a:tbl>
          </a:graphicData>
        </a:graphic>
      </p:graphicFrame>
    </p:spTree>
    <p:extLst>
      <p:ext uri="{BB962C8B-B14F-4D97-AF65-F5344CB8AC3E}">
        <p14:creationId xmlns:p14="http://schemas.microsoft.com/office/powerpoint/2010/main" val="4152594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a:solidFill>
                  <a:schemeClr val="tx1"/>
                </a:solidFill>
              </a:rPr>
              <a:t>New budget type</a:t>
            </a:r>
            <a:endParaRPr lang="en-US" dirty="0">
              <a:solidFill>
                <a:schemeClr val="tx1"/>
              </a:solidFill>
            </a:endParaRPr>
          </a:p>
        </p:txBody>
      </p:sp>
    </p:spTree>
    <p:extLst>
      <p:ext uri="{BB962C8B-B14F-4D97-AF65-F5344CB8AC3E}">
        <p14:creationId xmlns:p14="http://schemas.microsoft.com/office/powerpoint/2010/main" val="3658866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015877" y="424795"/>
            <a:ext cx="10773176" cy="782357"/>
          </a:xfrm>
        </p:spPr>
        <p:txBody>
          <a:bodyPr/>
          <a:lstStyle/>
          <a:p>
            <a:r>
              <a:rPr lang="en-IE" b="1" dirty="0">
                <a:solidFill>
                  <a:srgbClr val="024B9C"/>
                </a:solidFill>
              </a:rPr>
              <a:t>Lump sum II:</a:t>
            </a:r>
            <a:r>
              <a:rPr lang="en-GB" b="1" dirty="0">
                <a:solidFill>
                  <a:srgbClr val="024B9C"/>
                </a:solidFill>
              </a:rPr>
              <a:t> approach – basic principles</a:t>
            </a:r>
          </a:p>
        </p:txBody>
      </p:sp>
      <p:graphicFrame>
        <p:nvGraphicFramePr>
          <p:cNvPr id="5" name="Content Placeholder 4"/>
          <p:cNvGraphicFramePr>
            <a:graphicFrameLocks noGrp="1"/>
          </p:cNvGraphicFramePr>
          <p:nvPr>
            <p:ph idx="1"/>
          </p:nvPr>
        </p:nvGraphicFramePr>
        <p:xfrm>
          <a:off x="677863" y="1535290"/>
          <a:ext cx="10407826" cy="450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318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383" y="1237672"/>
            <a:ext cx="10371252" cy="503048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Applicants will divide their projects in WPs and reflect this division in the budget attached to the applications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rPr>
              <a:t>Each work package will define the activities/outputs and the corresponding deliverables.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D4D4D">
                  <a:lumMod val="50000"/>
                </a:srgbClr>
              </a:solidFill>
              <a:effectLst/>
              <a:uLnTx/>
              <a:uFillTx/>
              <a:latin typeface="Arial"/>
              <a:ea typeface="+mn-ea"/>
              <a:cs typeface="+mn-cs"/>
            </a:endParaRPr>
          </a:p>
          <a:p>
            <a:pPr marL="0" marR="0" lvl="1" indent="0" algn="l" defTabSz="688238" rtl="0" eaLnBrk="1" fontAlgn="auto" latinLnBrk="0" hangingPunct="1">
              <a:lnSpc>
                <a:spcPct val="100000"/>
              </a:lnSpc>
              <a:spcBef>
                <a:spcPts val="2052"/>
              </a:spcBef>
              <a:spcAft>
                <a:spcPts val="0"/>
              </a:spcAft>
              <a:buClr>
                <a:srgbClr val="C00000"/>
              </a:buClr>
              <a:buSzTx/>
              <a:buFontTx/>
              <a:buNone/>
              <a:tabLst/>
              <a:defRPr/>
            </a:pPr>
            <a:endParaRPr kumimoji="0" lang="en-GB" sz="1539" b="0" i="0" u="none" strike="noStrike" kern="1200" cap="none" spc="0" normalizeH="0" baseline="0" noProof="0" dirty="0">
              <a:ln>
                <a:noFill/>
              </a:ln>
              <a:solidFill>
                <a:srgbClr val="0F5494"/>
              </a:solidFill>
              <a:effectLst/>
              <a:uLnTx/>
              <a:uFillTx/>
              <a:latin typeface="Arial"/>
              <a:ea typeface="+mn-ea"/>
              <a:cs typeface="+mn-cs"/>
            </a:endParaRPr>
          </a:p>
        </p:txBody>
      </p:sp>
      <p:grpSp>
        <p:nvGrpSpPr>
          <p:cNvPr id="5" name="Group 4"/>
          <p:cNvGrpSpPr/>
          <p:nvPr/>
        </p:nvGrpSpPr>
        <p:grpSpPr>
          <a:xfrm>
            <a:off x="1610397" y="3944065"/>
            <a:ext cx="7344274" cy="1474578"/>
            <a:chOff x="984231" y="3834735"/>
            <a:chExt cx="7344274" cy="1474578"/>
          </a:xfrm>
        </p:grpSpPr>
        <p:sp>
          <p:nvSpPr>
            <p:cNvPr id="3" name="Rounded Rectangle 2"/>
            <p:cNvSpPr/>
            <p:nvPr/>
          </p:nvSpPr>
          <p:spPr>
            <a:xfrm>
              <a:off x="984231" y="4306666"/>
              <a:ext cx="1728192" cy="792088"/>
            </a:xfrm>
            <a:prstGeom prst="roundRect">
              <a:avLst/>
            </a:prstGeom>
            <a:solidFill>
              <a:schemeClr val="bg2">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WP</a:t>
              </a:r>
            </a:p>
          </p:txBody>
        </p:sp>
        <p:sp>
          <p:nvSpPr>
            <p:cNvPr id="13" name="Rounded Rectangle 12"/>
            <p:cNvSpPr/>
            <p:nvPr/>
          </p:nvSpPr>
          <p:spPr>
            <a:xfrm>
              <a:off x="3589031" y="4306666"/>
              <a:ext cx="1728192" cy="792088"/>
            </a:xfrm>
            <a:prstGeom prst="roundRect">
              <a:avLst/>
            </a:prstGeom>
            <a:solidFill>
              <a:schemeClr val="bg2">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FFFFFF"/>
                  </a:solidFill>
                  <a:effectLst/>
                  <a:uLnTx/>
                  <a:uFillTx/>
                  <a:latin typeface="Arial"/>
                  <a:ea typeface="+mn-ea"/>
                  <a:cs typeface="+mn-cs"/>
                </a:rPr>
                <a:t>Activities/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FFFFFF"/>
                  </a:solidFill>
                  <a:effectLst/>
                  <a:uLnTx/>
                  <a:uFillTx/>
                  <a:latin typeface="Arial"/>
                  <a:ea typeface="+mn-ea"/>
                  <a:cs typeface="+mn-cs"/>
                </a:rPr>
                <a:t>Ou</a:t>
              </a:r>
              <a:r>
                <a:rPr kumimoji="0" lang="en-GB" sz="1800" b="0" i="0" u="none" strike="noStrike" kern="1200" cap="none" spc="0" normalizeH="0" baseline="0" noProof="0" dirty="0">
                  <a:ln>
                    <a:noFill/>
                  </a:ln>
                  <a:solidFill>
                    <a:srgbClr val="FFFFFF"/>
                  </a:solidFill>
                  <a:effectLst/>
                  <a:uLnTx/>
                  <a:uFillTx/>
                  <a:latin typeface="Arial"/>
                  <a:ea typeface="+mn-ea"/>
                  <a:cs typeface="+mn-cs"/>
                </a:rPr>
                <a:t>tputs</a:t>
              </a:r>
            </a:p>
          </p:txBody>
        </p:sp>
        <p:sp>
          <p:nvSpPr>
            <p:cNvPr id="14" name="Rounded Rectangle 13"/>
            <p:cNvSpPr/>
            <p:nvPr/>
          </p:nvSpPr>
          <p:spPr>
            <a:xfrm>
              <a:off x="6600313" y="3834735"/>
              <a:ext cx="1728192" cy="504056"/>
            </a:xfrm>
            <a:prstGeom prst="roundRect">
              <a:avLst/>
            </a:prstGeom>
            <a:solidFill>
              <a:schemeClr val="bg2">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Milestones</a:t>
              </a:r>
            </a:p>
          </p:txBody>
        </p:sp>
        <p:sp>
          <p:nvSpPr>
            <p:cNvPr id="4" name="Right Arrow 3"/>
            <p:cNvSpPr/>
            <p:nvPr/>
          </p:nvSpPr>
          <p:spPr>
            <a:xfrm flipV="1">
              <a:off x="2911562" y="4614399"/>
              <a:ext cx="432048" cy="17662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ight Arrow 9"/>
            <p:cNvSpPr/>
            <p:nvPr/>
          </p:nvSpPr>
          <p:spPr>
            <a:xfrm rot="1004148">
              <a:off x="5423018" y="4902483"/>
              <a:ext cx="693502" cy="1239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ight Arrow 16"/>
            <p:cNvSpPr/>
            <p:nvPr/>
          </p:nvSpPr>
          <p:spPr>
            <a:xfrm rot="19938843" flipV="1">
              <a:off x="5383824" y="4279385"/>
              <a:ext cx="693502" cy="118812"/>
            </a:xfrm>
            <a:prstGeom prst="rightArrow">
              <a:avLst>
                <a:gd name="adj1" fmla="val 50000"/>
                <a:gd name="adj2" fmla="val 54762"/>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ounded Rectangle 17"/>
            <p:cNvSpPr/>
            <p:nvPr/>
          </p:nvSpPr>
          <p:spPr>
            <a:xfrm>
              <a:off x="6600313" y="4805257"/>
              <a:ext cx="1728192" cy="504056"/>
            </a:xfrm>
            <a:prstGeom prst="roundRect">
              <a:avLst/>
            </a:prstGeom>
            <a:solidFill>
              <a:schemeClr val="bg2">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Deliverables</a:t>
              </a:r>
            </a:p>
          </p:txBody>
        </p:sp>
      </p:grpSp>
      <p:sp>
        <p:nvSpPr>
          <p:cNvPr id="6" name="Title 5"/>
          <p:cNvSpPr>
            <a:spLocks noGrp="1"/>
          </p:cNvSpPr>
          <p:nvPr>
            <p:ph type="title"/>
          </p:nvPr>
        </p:nvSpPr>
        <p:spPr>
          <a:xfrm>
            <a:off x="861877" y="526731"/>
            <a:ext cx="10515600" cy="681661"/>
          </a:xfrm>
        </p:spPr>
        <p:txBody>
          <a:bodyPr/>
          <a:lstStyle/>
          <a:p>
            <a:r>
              <a:rPr lang="en-IE" b="1" dirty="0">
                <a:solidFill>
                  <a:srgbClr val="024B9C"/>
                </a:solidFill>
              </a:rPr>
              <a:t>Lump sum II </a:t>
            </a:r>
            <a:r>
              <a:rPr lang="en-GB" b="1" dirty="0">
                <a:solidFill>
                  <a:srgbClr val="024B9C"/>
                </a:solidFill>
              </a:rPr>
              <a:t>– work packages</a:t>
            </a:r>
          </a:p>
        </p:txBody>
      </p:sp>
    </p:spTree>
    <p:extLst>
      <p:ext uri="{BB962C8B-B14F-4D97-AF65-F5344CB8AC3E}">
        <p14:creationId xmlns:p14="http://schemas.microsoft.com/office/powerpoint/2010/main" val="1351123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67EB-724C-402C-B204-DB953AD4681B}"/>
              </a:ext>
            </a:extLst>
          </p:cNvPr>
          <p:cNvSpPr>
            <a:spLocks noGrp="1"/>
          </p:cNvSpPr>
          <p:nvPr>
            <p:ph type="title"/>
          </p:nvPr>
        </p:nvSpPr>
        <p:spPr/>
        <p:txBody>
          <a:bodyPr/>
          <a:lstStyle/>
          <a:p>
            <a:r>
              <a:rPr lang="en-US" dirty="0"/>
              <a:t>  How to apply</a:t>
            </a:r>
          </a:p>
        </p:txBody>
      </p:sp>
      <p:sp>
        <p:nvSpPr>
          <p:cNvPr id="3" name="Content Placeholder 2">
            <a:extLst>
              <a:ext uri="{FF2B5EF4-FFF2-40B4-BE49-F238E27FC236}">
                <a16:creationId xmlns:a16="http://schemas.microsoft.com/office/drawing/2014/main" id="{A6266089-E83E-40F1-A56B-D377AC9A4876}"/>
              </a:ext>
            </a:extLst>
          </p:cNvPr>
          <p:cNvSpPr>
            <a:spLocks noGrp="1"/>
          </p:cNvSpPr>
          <p:nvPr>
            <p:ph idx="1"/>
          </p:nvPr>
        </p:nvSpPr>
        <p:spPr>
          <a:xfrm>
            <a:off x="767645" y="1411111"/>
            <a:ext cx="10476088" cy="4978399"/>
          </a:xfrm>
        </p:spPr>
        <p:txBody>
          <a:bodyPr>
            <a:normAutofit fontScale="92500"/>
          </a:bodyPr>
          <a:lstStyle/>
          <a:p>
            <a:r>
              <a:rPr lang="en-US" sz="2400" dirty="0"/>
              <a:t>Where?</a:t>
            </a:r>
          </a:p>
          <a:p>
            <a:pPr marL="0" indent="0">
              <a:buNone/>
            </a:pPr>
            <a:r>
              <a:rPr lang="en-US" sz="2400" dirty="0"/>
              <a:t>Applications must be submitted through the European Commission’s Funding &amp; Tender Opportunities Portal (F&amp;TOP) using the Portal Submission System.</a:t>
            </a:r>
          </a:p>
          <a:p>
            <a:r>
              <a:rPr lang="en-US" sz="2400" dirty="0">
                <a:solidFill>
                  <a:srgbClr val="0070C0"/>
                </a:solidFill>
              </a:rPr>
              <a:t>Call ID: </a:t>
            </a:r>
            <a:r>
              <a:rPr lang="en-US" sz="2400" b="1" dirty="0">
                <a:solidFill>
                  <a:srgbClr val="0070C0"/>
                </a:solidFill>
              </a:rPr>
              <a:t>ERASMUS –EDU-2022-CBHE</a:t>
            </a:r>
          </a:p>
          <a:p>
            <a:r>
              <a:rPr lang="en-US" sz="2400" dirty="0">
                <a:solidFill>
                  <a:srgbClr val="0070C0"/>
                </a:solidFill>
              </a:rPr>
              <a:t>Topic ID:   ERASMUS –EDU-2022-CBHE-STRAND-1</a:t>
            </a:r>
          </a:p>
          <a:p>
            <a:pPr marL="0" indent="0">
              <a:buNone/>
            </a:pPr>
            <a:r>
              <a:rPr lang="en-US" sz="2400" dirty="0">
                <a:solidFill>
                  <a:srgbClr val="0070C0"/>
                </a:solidFill>
              </a:rPr>
              <a:t>                     ERASMUS –EDU-2022-CBHE-STRAND-2</a:t>
            </a:r>
          </a:p>
          <a:p>
            <a:pPr marL="0" indent="0">
              <a:buNone/>
            </a:pPr>
            <a:r>
              <a:rPr lang="en-US" sz="2400" dirty="0">
                <a:solidFill>
                  <a:srgbClr val="0070C0"/>
                </a:solidFill>
              </a:rPr>
              <a:t>                     ERASMUS –EDU-2022-CBHE-STRAND-3</a:t>
            </a:r>
          </a:p>
          <a:p>
            <a:r>
              <a:rPr lang="en-US" sz="2400" dirty="0"/>
              <a:t>Who?</a:t>
            </a:r>
          </a:p>
          <a:p>
            <a:pPr marL="0" indent="0">
              <a:buNone/>
            </a:pPr>
            <a:r>
              <a:rPr lang="en-US" sz="2400" dirty="0"/>
              <a:t>Proposals must be created by contact person of the coordinating institution</a:t>
            </a:r>
          </a:p>
          <a:p>
            <a:pPr marL="0" indent="0">
              <a:buNone/>
            </a:pPr>
            <a:r>
              <a:rPr lang="en-US" sz="2400" dirty="0"/>
              <a:t>DEADLINE:   ?? 2023</a:t>
            </a:r>
            <a:endParaRPr lang="en-US" dirty="0"/>
          </a:p>
        </p:txBody>
      </p:sp>
    </p:spTree>
    <p:extLst>
      <p:ext uri="{BB962C8B-B14F-4D97-AF65-F5344CB8AC3E}">
        <p14:creationId xmlns:p14="http://schemas.microsoft.com/office/powerpoint/2010/main" val="2420348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B654-C2F6-4254-BF8C-6AB4BCCA05D9}"/>
              </a:ext>
            </a:extLst>
          </p:cNvPr>
          <p:cNvSpPr>
            <a:spLocks noGrp="1"/>
          </p:cNvSpPr>
          <p:nvPr>
            <p:ph type="title"/>
          </p:nvPr>
        </p:nvSpPr>
        <p:spPr>
          <a:xfrm>
            <a:off x="1162757" y="925689"/>
            <a:ext cx="10103556" cy="3104444"/>
          </a:xfrm>
        </p:spPr>
        <p:txBody>
          <a:bodyPr>
            <a:normAutofit/>
          </a:bodyPr>
          <a:lstStyle/>
          <a:p>
            <a:r>
              <a:rPr lang="en-US" sz="4800" dirty="0"/>
              <a:t>   </a:t>
            </a:r>
            <a:r>
              <a:rPr lang="en-US" sz="4800" b="1" dirty="0">
                <a:solidFill>
                  <a:schemeClr val="accent2">
                    <a:lumMod val="75000"/>
                  </a:schemeClr>
                </a:solidFill>
              </a:rPr>
              <a:t>FTOP</a:t>
            </a:r>
            <a:r>
              <a:rPr lang="en-US" b="1" dirty="0">
                <a:solidFill>
                  <a:schemeClr val="accent2">
                    <a:lumMod val="75000"/>
                  </a:schemeClr>
                </a:solidFill>
              </a:rPr>
              <a:t/>
            </a:r>
            <a:br>
              <a:rPr lang="en-US" b="1" dirty="0">
                <a:solidFill>
                  <a:schemeClr val="accent2">
                    <a:lumMod val="75000"/>
                  </a:schemeClr>
                </a:solidFill>
              </a:rPr>
            </a:br>
            <a:r>
              <a:rPr lang="en-US" sz="6000" b="1" dirty="0">
                <a:solidFill>
                  <a:srgbClr val="0070C0"/>
                </a:solidFill>
              </a:rPr>
              <a:t>Funding and Tender Opportunities PORTAL</a:t>
            </a:r>
          </a:p>
        </p:txBody>
      </p:sp>
      <p:sp>
        <p:nvSpPr>
          <p:cNvPr id="4" name="TextBox 3">
            <a:extLst>
              <a:ext uri="{FF2B5EF4-FFF2-40B4-BE49-F238E27FC236}">
                <a16:creationId xmlns:a16="http://schemas.microsoft.com/office/drawing/2014/main" id="{C3DC67BA-43C8-4C74-B766-962AF1E88ED1}"/>
              </a:ext>
            </a:extLst>
          </p:cNvPr>
          <p:cNvSpPr txBox="1"/>
          <p:nvPr/>
        </p:nvSpPr>
        <p:spPr>
          <a:xfrm>
            <a:off x="790220" y="3759779"/>
            <a:ext cx="1023902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0" i="0" u="none" strike="noStrike" kern="1200" cap="none" spc="0" normalizeH="0" baseline="0" noProof="0" dirty="0">
                <a:ln>
                  <a:noFill/>
                </a:ln>
                <a:solidFill>
                  <a:srgbClr val="C00000"/>
                </a:solidFill>
                <a:effectLst/>
                <a:uLnTx/>
                <a:uFillTx/>
                <a:latin typeface="Trebuchet MS" panose="020B0603020202020204"/>
                <a:ea typeface="+mn-ea"/>
                <a:cs typeface="+mn-cs"/>
                <a:hlinkClick r:id="rId2">
                  <a:extLst>
                    <a:ext uri="{A12FA001-AC4F-418D-AE19-62706E023703}">
                      <ahyp:hlinkClr xmlns:ahyp="http://schemas.microsoft.com/office/drawing/2018/hyperlinkcolor" xmlns="" val="tx"/>
                    </a:ext>
                  </a:extLst>
                </a:hlinkClick>
              </a:rPr>
              <a:t>https://ec.europa.eu/info/funding-tenders/opportunities/portal/screen/home</a:t>
            </a:r>
            <a:endParaRPr kumimoji="0" lang="en-US" sz="40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688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63135-5E53-44D6-BCF2-371233BACF5C}"/>
              </a:ext>
            </a:extLst>
          </p:cNvPr>
          <p:cNvSpPr>
            <a:spLocks noGrp="1"/>
          </p:cNvSpPr>
          <p:nvPr>
            <p:ph type="title"/>
          </p:nvPr>
        </p:nvSpPr>
        <p:spPr>
          <a:xfrm>
            <a:off x="970722" y="443620"/>
            <a:ext cx="10515600" cy="1122630"/>
          </a:xfrm>
        </p:spPr>
        <p:txBody>
          <a:bodyPr/>
          <a:lstStyle/>
          <a:p>
            <a:r>
              <a:rPr lang="en-IE" b="1" dirty="0">
                <a:solidFill>
                  <a:srgbClr val="C00000"/>
                </a:solidFill>
                <a:latin typeface="EC Square Sans Cond Pro" panose="020B0506040000020004" pitchFamily="34" charset="0"/>
                <a:ea typeface="+mn-ea"/>
                <a:cs typeface="+mn-cs"/>
              </a:rPr>
              <a:t/>
            </a:r>
            <a:br>
              <a:rPr lang="en-IE" b="1" dirty="0">
                <a:solidFill>
                  <a:srgbClr val="C00000"/>
                </a:solidFill>
                <a:latin typeface="EC Square Sans Cond Pro" panose="020B0506040000020004" pitchFamily="34" charset="0"/>
                <a:ea typeface="+mn-ea"/>
                <a:cs typeface="+mn-cs"/>
              </a:rPr>
            </a:br>
            <a:r>
              <a:rPr lang="en-IE" b="1" dirty="0">
                <a:solidFill>
                  <a:srgbClr val="C00000"/>
                </a:solidFill>
                <a:latin typeface="EC Square Sans Cond Pro" panose="020B0506040000020004" pitchFamily="34" charset="0"/>
                <a:ea typeface="+mn-ea"/>
                <a:cs typeface="+mn-cs"/>
              </a:rPr>
              <a:t/>
            </a:r>
            <a:br>
              <a:rPr lang="en-IE" b="1" dirty="0">
                <a:solidFill>
                  <a:srgbClr val="C00000"/>
                </a:solidFill>
                <a:latin typeface="EC Square Sans Cond Pro" panose="020B0506040000020004" pitchFamily="34" charset="0"/>
                <a:ea typeface="+mn-ea"/>
                <a:cs typeface="+mn-cs"/>
              </a:rPr>
            </a:br>
            <a:r>
              <a:rPr lang="en-IE" sz="4400" b="1" dirty="0">
                <a:solidFill>
                  <a:srgbClr val="C00000"/>
                </a:solidFill>
                <a:latin typeface="EC Square Sans Cond Pro" panose="020B0506040000020004" pitchFamily="34" charset="0"/>
                <a:ea typeface="+mn-ea"/>
                <a:cs typeface="+mn-cs"/>
              </a:rPr>
              <a:t>33</a:t>
            </a:r>
            <a:r>
              <a:rPr lang="en-IE" b="1" dirty="0">
                <a:solidFill>
                  <a:srgbClr val="C00000"/>
                </a:solidFill>
                <a:latin typeface="EC Square Sans Cond Pro" panose="020B0506040000020004" pitchFamily="34" charset="0"/>
                <a:ea typeface="+mn-ea"/>
                <a:cs typeface="+mn-cs"/>
              </a:rPr>
              <a:t> Programme countries =&gt; EU Member States and associated third countries</a:t>
            </a:r>
            <a:endParaRPr lang="en-US" dirty="0"/>
          </a:p>
        </p:txBody>
      </p:sp>
      <p:sp>
        <p:nvSpPr>
          <p:cNvPr id="8" name="Content Placeholder 7">
            <a:extLst>
              <a:ext uri="{FF2B5EF4-FFF2-40B4-BE49-F238E27FC236}">
                <a16:creationId xmlns:a16="http://schemas.microsoft.com/office/drawing/2014/main" id="{07A9989B-0A32-4C62-A32B-BAD5CEE4A43E}"/>
              </a:ext>
            </a:extLst>
          </p:cNvPr>
          <p:cNvSpPr txBox="1">
            <a:spLocks noGrp="1"/>
          </p:cNvSpPr>
          <p:nvPr>
            <p:ph idx="1"/>
          </p:nvPr>
        </p:nvSpPr>
        <p:spPr>
          <a:xfrm>
            <a:off x="775460" y="1566250"/>
            <a:ext cx="1071086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a:p>
            <a:pPr marL="0" lvl="0" indent="0">
              <a:spcAft>
                <a:spcPts val="0"/>
              </a:spcAft>
              <a:buClrTx/>
              <a:buNone/>
              <a:defRPr/>
            </a:pPr>
            <a:r>
              <a:rPr lang="en-IE" sz="3200" b="1" dirty="0">
                <a:solidFill>
                  <a:srgbClr val="C00000"/>
                </a:solidFill>
                <a:latin typeface="EC Square Sans Cond Pro" panose="020B0506040000020004" pitchFamily="34" charset="0"/>
              </a:rPr>
              <a:t>27: </a:t>
            </a:r>
            <a:r>
              <a:rPr lang="en-IE" sz="3200" b="1" dirty="0">
                <a:solidFill>
                  <a:srgbClr val="034EA2"/>
                </a:solidFill>
                <a:latin typeface="EC Square Sans Cond Pro" panose="020B0506040000020004" pitchFamily="34" charset="0"/>
              </a:rPr>
              <a:t>Austria, Belgium, Bulgaria, Croatia, Cyprus, Czech Republic, Denmark, Estonia, Finland, France, Hungary, Germany, Greece, Ireland, Italy, Latvia, Lithuania, Luxembourg, Malta, The Netherlands, Poland, Portugal, Romania, Slovakia, Slovenia, Spain, Sweden </a:t>
            </a:r>
          </a:p>
          <a:p>
            <a:pPr marL="0" lvl="0" indent="0">
              <a:spcAft>
                <a:spcPts val="0"/>
              </a:spcAft>
              <a:buClrTx/>
              <a:buNone/>
              <a:defRPr/>
            </a:pPr>
            <a:endParaRPr lang="en-IE" sz="3200" b="1" dirty="0">
              <a:solidFill>
                <a:srgbClr val="034EA2"/>
              </a:solidFill>
              <a:latin typeface="EC Square Sans Cond Pro" panose="020B0506040000020004" pitchFamily="34" charset="0"/>
            </a:endParaRPr>
          </a:p>
          <a:p>
            <a:pPr marL="0" lvl="0" indent="0">
              <a:spcAft>
                <a:spcPts val="0"/>
              </a:spcAft>
              <a:buClrTx/>
              <a:buNone/>
              <a:defRPr/>
            </a:pPr>
            <a:r>
              <a:rPr lang="en-IE" sz="3200" b="1" dirty="0">
                <a:solidFill>
                  <a:srgbClr val="C00000"/>
                </a:solidFill>
                <a:latin typeface="EC Square Sans Cond Pro" panose="020B0506040000020004" pitchFamily="34" charset="0"/>
              </a:rPr>
              <a:t>6: </a:t>
            </a:r>
            <a:r>
              <a:rPr lang="en-IE" sz="3200" b="1" dirty="0">
                <a:solidFill>
                  <a:srgbClr val="034EA2"/>
                </a:solidFill>
                <a:latin typeface="EC Square Sans Cond Pro" panose="020B0506040000020004" pitchFamily="34" charset="0"/>
              </a:rPr>
              <a:t>Norway, Iceland, Macedonia, Serbia, Liechtenstein, Turkey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p:txBody>
      </p:sp>
    </p:spTree>
    <p:extLst>
      <p:ext uri="{BB962C8B-B14F-4D97-AF65-F5344CB8AC3E}">
        <p14:creationId xmlns:p14="http://schemas.microsoft.com/office/powerpoint/2010/main" val="416760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AFE74C-E67F-4806-AAB4-E3D516004BE2}"/>
              </a:ext>
            </a:extLst>
          </p:cNvPr>
          <p:cNvPicPr>
            <a:picLocks noChangeAspect="1"/>
          </p:cNvPicPr>
          <p:nvPr/>
        </p:nvPicPr>
        <p:blipFill>
          <a:blip r:embed="rId2"/>
          <a:stretch>
            <a:fillRect/>
          </a:stretch>
        </p:blipFill>
        <p:spPr>
          <a:xfrm>
            <a:off x="1493340" y="0"/>
            <a:ext cx="9205320" cy="6858000"/>
          </a:xfrm>
          <a:prstGeom prst="rect">
            <a:avLst/>
          </a:prstGeom>
        </p:spPr>
      </p:pic>
    </p:spTree>
    <p:extLst>
      <p:ext uri="{BB962C8B-B14F-4D97-AF65-F5344CB8AC3E}">
        <p14:creationId xmlns:p14="http://schemas.microsoft.com/office/powerpoint/2010/main" val="352556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14A1-CC63-4CE0-9DCD-643A8D3479C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294C892-19E4-4792-8E25-D2C6E4B36C2D}"/>
              </a:ext>
            </a:extLst>
          </p:cNvPr>
          <p:cNvPicPr>
            <a:picLocks noChangeAspect="1"/>
          </p:cNvPicPr>
          <p:nvPr/>
        </p:nvPicPr>
        <p:blipFill>
          <a:blip r:embed="rId3"/>
          <a:stretch>
            <a:fillRect/>
          </a:stretch>
        </p:blipFill>
        <p:spPr>
          <a:xfrm>
            <a:off x="32046" y="0"/>
            <a:ext cx="12127907" cy="6858000"/>
          </a:xfrm>
          <a:prstGeom prst="rect">
            <a:avLst/>
          </a:prstGeom>
        </p:spPr>
      </p:pic>
    </p:spTree>
    <p:extLst>
      <p:ext uri="{BB962C8B-B14F-4D97-AF65-F5344CB8AC3E}">
        <p14:creationId xmlns:p14="http://schemas.microsoft.com/office/powerpoint/2010/main" val="3169541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0CAC0-1189-487A-8A00-FC4111CC0452}"/>
              </a:ext>
            </a:extLst>
          </p:cNvPr>
          <p:cNvPicPr>
            <a:picLocks noChangeAspect="1"/>
          </p:cNvPicPr>
          <p:nvPr/>
        </p:nvPicPr>
        <p:blipFill>
          <a:blip r:embed="rId2"/>
          <a:stretch>
            <a:fillRect/>
          </a:stretch>
        </p:blipFill>
        <p:spPr>
          <a:xfrm>
            <a:off x="561315" y="0"/>
            <a:ext cx="10764570" cy="6858000"/>
          </a:xfrm>
          <a:prstGeom prst="rect">
            <a:avLst/>
          </a:prstGeom>
        </p:spPr>
      </p:pic>
    </p:spTree>
    <p:extLst>
      <p:ext uri="{BB962C8B-B14F-4D97-AF65-F5344CB8AC3E}">
        <p14:creationId xmlns:p14="http://schemas.microsoft.com/office/powerpoint/2010/main" val="395322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BEEFB-38A9-4265-B3E3-B645F48674C4}"/>
              </a:ext>
            </a:extLst>
          </p:cNvPr>
          <p:cNvPicPr>
            <a:picLocks noChangeAspect="1"/>
          </p:cNvPicPr>
          <p:nvPr/>
        </p:nvPicPr>
        <p:blipFill>
          <a:blip r:embed="rId2"/>
          <a:stretch>
            <a:fillRect/>
          </a:stretch>
        </p:blipFill>
        <p:spPr>
          <a:xfrm>
            <a:off x="2254313" y="108640"/>
            <a:ext cx="6065822" cy="6321193"/>
          </a:xfrm>
          <a:prstGeom prst="rect">
            <a:avLst/>
          </a:prstGeom>
        </p:spPr>
      </p:pic>
    </p:spTree>
    <p:extLst>
      <p:ext uri="{BB962C8B-B14F-4D97-AF65-F5344CB8AC3E}">
        <p14:creationId xmlns:p14="http://schemas.microsoft.com/office/powerpoint/2010/main" val="446249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96AB-E0AF-4138-939D-46C9937C9C86}"/>
              </a:ext>
            </a:extLst>
          </p:cNvPr>
          <p:cNvSpPr>
            <a:spLocks noGrp="1"/>
          </p:cNvSpPr>
          <p:nvPr>
            <p:ph type="title"/>
          </p:nvPr>
        </p:nvSpPr>
        <p:spPr>
          <a:xfrm>
            <a:off x="1185334" y="446520"/>
            <a:ext cx="2296775" cy="738909"/>
          </a:xfrm>
        </p:spPr>
        <p:txBody>
          <a:bodyPr/>
          <a:lstStyle/>
          <a:p>
            <a:r>
              <a:rPr lang="en-US" dirty="0"/>
              <a:t>  Part A</a:t>
            </a:r>
          </a:p>
        </p:txBody>
      </p:sp>
      <p:pic>
        <p:nvPicPr>
          <p:cNvPr id="5" name="Content Placeholder 4">
            <a:extLst>
              <a:ext uri="{FF2B5EF4-FFF2-40B4-BE49-F238E27FC236}">
                <a16:creationId xmlns:a16="http://schemas.microsoft.com/office/drawing/2014/main" id="{E370B6E5-F2FD-4685-ACC2-2DFD4E1F86DE}"/>
              </a:ext>
            </a:extLst>
          </p:cNvPr>
          <p:cNvPicPr>
            <a:picLocks noGrp="1" noChangeAspect="1"/>
          </p:cNvPicPr>
          <p:nvPr>
            <p:ph idx="1"/>
          </p:nvPr>
        </p:nvPicPr>
        <p:blipFill>
          <a:blip r:embed="rId2"/>
          <a:stretch>
            <a:fillRect/>
          </a:stretch>
        </p:blipFill>
        <p:spPr>
          <a:xfrm>
            <a:off x="3396045" y="326178"/>
            <a:ext cx="5862999" cy="6205643"/>
          </a:xfrm>
          <a:ln w="3175">
            <a:solidFill>
              <a:schemeClr val="tx1"/>
            </a:solidFill>
          </a:ln>
        </p:spPr>
      </p:pic>
    </p:spTree>
    <p:extLst>
      <p:ext uri="{BB962C8B-B14F-4D97-AF65-F5344CB8AC3E}">
        <p14:creationId xmlns:p14="http://schemas.microsoft.com/office/powerpoint/2010/main" val="2685845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940193-6DE4-41AC-8DD8-9352C62D5079}"/>
              </a:ext>
            </a:extLst>
          </p:cNvPr>
          <p:cNvPicPr>
            <a:picLocks noChangeAspect="1"/>
          </p:cNvPicPr>
          <p:nvPr/>
        </p:nvPicPr>
        <p:blipFill>
          <a:blip r:embed="rId2"/>
          <a:stretch>
            <a:fillRect/>
          </a:stretch>
        </p:blipFill>
        <p:spPr>
          <a:xfrm>
            <a:off x="2715492" y="235647"/>
            <a:ext cx="5918679" cy="6622353"/>
          </a:xfrm>
          <a:prstGeom prst="rect">
            <a:avLst/>
          </a:prstGeom>
          <a:ln w="3175">
            <a:solidFill>
              <a:schemeClr val="tx1"/>
            </a:solidFill>
          </a:ln>
        </p:spPr>
      </p:pic>
    </p:spTree>
    <p:extLst>
      <p:ext uri="{BB962C8B-B14F-4D97-AF65-F5344CB8AC3E}">
        <p14:creationId xmlns:p14="http://schemas.microsoft.com/office/powerpoint/2010/main" val="2498385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B57854-E51D-4D23-994E-65DBE1CCD3D4}"/>
              </a:ext>
            </a:extLst>
          </p:cNvPr>
          <p:cNvPicPr>
            <a:picLocks noChangeAspect="1"/>
          </p:cNvPicPr>
          <p:nvPr/>
        </p:nvPicPr>
        <p:blipFill>
          <a:blip r:embed="rId2"/>
          <a:stretch>
            <a:fillRect/>
          </a:stretch>
        </p:blipFill>
        <p:spPr>
          <a:xfrm>
            <a:off x="2253126" y="135801"/>
            <a:ext cx="5893972" cy="6441541"/>
          </a:xfrm>
          <a:prstGeom prst="rect">
            <a:avLst/>
          </a:prstGeom>
          <a:ln w="6350">
            <a:solidFill>
              <a:schemeClr val="tx1"/>
            </a:solidFill>
          </a:ln>
        </p:spPr>
      </p:pic>
    </p:spTree>
    <p:extLst>
      <p:ext uri="{BB962C8B-B14F-4D97-AF65-F5344CB8AC3E}">
        <p14:creationId xmlns:p14="http://schemas.microsoft.com/office/powerpoint/2010/main" val="4000014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AFD9-8D2D-45BB-B2CF-DAE3962B6BC5}"/>
              </a:ext>
            </a:extLst>
          </p:cNvPr>
          <p:cNvSpPr>
            <a:spLocks noGrp="1"/>
          </p:cNvSpPr>
          <p:nvPr>
            <p:ph type="title"/>
          </p:nvPr>
        </p:nvSpPr>
        <p:spPr>
          <a:xfrm>
            <a:off x="899007" y="350982"/>
            <a:ext cx="3977793" cy="609600"/>
          </a:xfrm>
        </p:spPr>
        <p:txBody>
          <a:bodyPr>
            <a:normAutofit fontScale="90000"/>
          </a:bodyPr>
          <a:lstStyle/>
          <a:p>
            <a:r>
              <a:rPr lang="en-US" dirty="0"/>
              <a:t>  </a:t>
            </a:r>
          </a:p>
        </p:txBody>
      </p:sp>
      <p:pic>
        <p:nvPicPr>
          <p:cNvPr id="5" name="Content Placeholder 4">
            <a:extLst>
              <a:ext uri="{FF2B5EF4-FFF2-40B4-BE49-F238E27FC236}">
                <a16:creationId xmlns:a16="http://schemas.microsoft.com/office/drawing/2014/main" id="{5C642E2A-779F-4510-B334-D1AE97FB1C90}"/>
              </a:ext>
            </a:extLst>
          </p:cNvPr>
          <p:cNvPicPr>
            <a:picLocks noGrp="1" noChangeAspect="1"/>
          </p:cNvPicPr>
          <p:nvPr>
            <p:ph idx="1"/>
          </p:nvPr>
        </p:nvPicPr>
        <p:blipFill>
          <a:blip r:embed="rId2"/>
          <a:stretch>
            <a:fillRect/>
          </a:stretch>
        </p:blipFill>
        <p:spPr>
          <a:xfrm>
            <a:off x="687321" y="696128"/>
            <a:ext cx="5180712" cy="5810890"/>
          </a:xfrm>
        </p:spPr>
      </p:pic>
      <p:pic>
        <p:nvPicPr>
          <p:cNvPr id="7" name="Picture 6">
            <a:extLst>
              <a:ext uri="{FF2B5EF4-FFF2-40B4-BE49-F238E27FC236}">
                <a16:creationId xmlns:a16="http://schemas.microsoft.com/office/drawing/2014/main" id="{29E164A6-E6F2-40CF-A952-184F14B9F0E4}"/>
              </a:ext>
            </a:extLst>
          </p:cNvPr>
          <p:cNvPicPr>
            <a:picLocks noChangeAspect="1"/>
          </p:cNvPicPr>
          <p:nvPr/>
        </p:nvPicPr>
        <p:blipFill>
          <a:blip r:embed="rId3"/>
          <a:stretch>
            <a:fillRect/>
          </a:stretch>
        </p:blipFill>
        <p:spPr>
          <a:xfrm>
            <a:off x="6025356" y="580502"/>
            <a:ext cx="4867356" cy="6040799"/>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9E4C86E-0410-4E90-8D17-19F117D65992}"/>
                  </a:ext>
                </a:extLst>
              </p14:cNvPr>
              <p14:cNvContentPartPr/>
              <p14:nvPr/>
            </p14:nvContentPartPr>
            <p14:xfrm>
              <a:off x="11766800" y="3223404"/>
              <a:ext cx="360" cy="360"/>
            </p14:xfrm>
          </p:contentPart>
        </mc:Choice>
        <mc:Fallback xmlns="">
          <p:pic>
            <p:nvPicPr>
              <p:cNvPr id="9" name="Ink 8">
                <a:extLst>
                  <a:ext uri="{FF2B5EF4-FFF2-40B4-BE49-F238E27FC236}">
                    <a16:creationId xmlns:a16="http://schemas.microsoft.com/office/drawing/2014/main" id="{69E4C86E-0410-4E90-8D17-19F117D65992}"/>
                  </a:ext>
                </a:extLst>
              </p:cNvPr>
              <p:cNvPicPr/>
              <p:nvPr/>
            </p:nvPicPr>
            <p:blipFill>
              <a:blip r:embed="rId5"/>
              <a:stretch>
                <a:fillRect/>
              </a:stretch>
            </p:blipFill>
            <p:spPr>
              <a:xfrm>
                <a:off x="11757800" y="3214404"/>
                <a:ext cx="18000" cy="18000"/>
              </a:xfrm>
              <a:prstGeom prst="rect">
                <a:avLst/>
              </a:prstGeom>
            </p:spPr>
          </p:pic>
        </mc:Fallback>
      </mc:AlternateContent>
    </p:spTree>
    <p:extLst>
      <p:ext uri="{BB962C8B-B14F-4D97-AF65-F5344CB8AC3E}">
        <p14:creationId xmlns:p14="http://schemas.microsoft.com/office/powerpoint/2010/main" val="2274206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C21C61C-470F-4FB4-8927-ADC2A20CF8C0}"/>
              </a:ext>
            </a:extLst>
          </p:cNvPr>
          <p:cNvPicPr>
            <a:picLocks noGrp="1" noChangeAspect="1"/>
          </p:cNvPicPr>
          <p:nvPr>
            <p:ph idx="1"/>
          </p:nvPr>
        </p:nvPicPr>
        <p:blipFill>
          <a:blip r:embed="rId2"/>
          <a:stretch>
            <a:fillRect/>
          </a:stretch>
        </p:blipFill>
        <p:spPr>
          <a:xfrm>
            <a:off x="1068307" y="244442"/>
            <a:ext cx="4439703" cy="5576936"/>
          </a:xfrm>
        </p:spPr>
      </p:pic>
      <p:pic>
        <p:nvPicPr>
          <p:cNvPr id="12" name="Picture 11">
            <a:extLst>
              <a:ext uri="{FF2B5EF4-FFF2-40B4-BE49-F238E27FC236}">
                <a16:creationId xmlns:a16="http://schemas.microsoft.com/office/drawing/2014/main" id="{B14DF9B2-038E-451F-A8CA-ADE523BD7FC4}"/>
              </a:ext>
            </a:extLst>
          </p:cNvPr>
          <p:cNvPicPr>
            <a:picLocks noChangeAspect="1"/>
          </p:cNvPicPr>
          <p:nvPr/>
        </p:nvPicPr>
        <p:blipFill>
          <a:blip r:embed="rId3"/>
          <a:stretch>
            <a:fillRect/>
          </a:stretch>
        </p:blipFill>
        <p:spPr>
          <a:xfrm>
            <a:off x="5922013" y="244442"/>
            <a:ext cx="4924037" cy="3827418"/>
          </a:xfrm>
          <a:prstGeom prst="rect">
            <a:avLst/>
          </a:prstGeom>
        </p:spPr>
      </p:pic>
      <p:pic>
        <p:nvPicPr>
          <p:cNvPr id="14" name="Picture 13">
            <a:extLst>
              <a:ext uri="{FF2B5EF4-FFF2-40B4-BE49-F238E27FC236}">
                <a16:creationId xmlns:a16="http://schemas.microsoft.com/office/drawing/2014/main" id="{CA8A9739-77E8-47D1-97DF-CC91A4E754D4}"/>
              </a:ext>
            </a:extLst>
          </p:cNvPr>
          <p:cNvPicPr>
            <a:picLocks noChangeAspect="1"/>
          </p:cNvPicPr>
          <p:nvPr/>
        </p:nvPicPr>
        <p:blipFill>
          <a:blip r:embed="rId4"/>
          <a:stretch>
            <a:fillRect/>
          </a:stretch>
        </p:blipFill>
        <p:spPr>
          <a:xfrm>
            <a:off x="5994443" y="3965735"/>
            <a:ext cx="4996466" cy="2040708"/>
          </a:xfrm>
          <a:prstGeom prst="rect">
            <a:avLst/>
          </a:prstGeom>
        </p:spPr>
      </p:pic>
    </p:spTree>
    <p:extLst>
      <p:ext uri="{BB962C8B-B14F-4D97-AF65-F5344CB8AC3E}">
        <p14:creationId xmlns:p14="http://schemas.microsoft.com/office/powerpoint/2010/main" val="2411511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098B9B-5C7E-431F-9C95-0098077CD52C}"/>
              </a:ext>
            </a:extLst>
          </p:cNvPr>
          <p:cNvPicPr>
            <a:picLocks noGrp="1" noChangeAspect="1"/>
          </p:cNvPicPr>
          <p:nvPr>
            <p:ph idx="1"/>
          </p:nvPr>
        </p:nvPicPr>
        <p:blipFill>
          <a:blip r:embed="rId2"/>
          <a:stretch>
            <a:fillRect/>
          </a:stretch>
        </p:blipFill>
        <p:spPr>
          <a:xfrm>
            <a:off x="851026" y="337876"/>
            <a:ext cx="9101457" cy="5767525"/>
          </a:xfrm>
        </p:spPr>
      </p:pic>
    </p:spTree>
    <p:extLst>
      <p:ext uri="{BB962C8B-B14F-4D97-AF65-F5344CB8AC3E}">
        <p14:creationId xmlns:p14="http://schemas.microsoft.com/office/powerpoint/2010/main" val="257413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A8A3F2-899D-4EE1-84C7-37DD32833469}"/>
              </a:ext>
            </a:extLst>
          </p:cNvPr>
          <p:cNvPicPr>
            <a:picLocks noGrp="1" noChangeAspect="1"/>
          </p:cNvPicPr>
          <p:nvPr>
            <p:ph idx="1"/>
          </p:nvPr>
        </p:nvPicPr>
        <p:blipFill>
          <a:blip r:embed="rId2"/>
          <a:stretch>
            <a:fillRect/>
          </a:stretch>
        </p:blipFill>
        <p:spPr>
          <a:xfrm>
            <a:off x="344032" y="0"/>
            <a:ext cx="11847968" cy="6608225"/>
          </a:xfrm>
          <a:prstGeom prst="rect">
            <a:avLst/>
          </a:prstGeom>
        </p:spPr>
      </p:pic>
    </p:spTree>
    <p:extLst>
      <p:ext uri="{BB962C8B-B14F-4D97-AF65-F5344CB8AC3E}">
        <p14:creationId xmlns:p14="http://schemas.microsoft.com/office/powerpoint/2010/main" val="3175630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6A689F-999E-4F19-9B1D-34E453F3A26C}"/>
              </a:ext>
            </a:extLst>
          </p:cNvPr>
          <p:cNvPicPr>
            <a:picLocks noGrp="1" noChangeAspect="1"/>
          </p:cNvPicPr>
          <p:nvPr>
            <p:ph idx="1"/>
          </p:nvPr>
        </p:nvPicPr>
        <p:blipFill>
          <a:blip r:embed="rId2"/>
          <a:stretch>
            <a:fillRect/>
          </a:stretch>
        </p:blipFill>
        <p:spPr>
          <a:xfrm>
            <a:off x="1170185" y="148697"/>
            <a:ext cx="9296833" cy="6333585"/>
          </a:xfrm>
        </p:spPr>
      </p:pic>
    </p:spTree>
    <p:extLst>
      <p:ext uri="{BB962C8B-B14F-4D97-AF65-F5344CB8AC3E}">
        <p14:creationId xmlns:p14="http://schemas.microsoft.com/office/powerpoint/2010/main" val="4279732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6CC0-8766-4221-A9A2-A30A5E7C11B2}"/>
              </a:ext>
            </a:extLst>
          </p:cNvPr>
          <p:cNvSpPr>
            <a:spLocks noGrp="1"/>
          </p:cNvSpPr>
          <p:nvPr>
            <p:ph type="title"/>
          </p:nvPr>
        </p:nvSpPr>
        <p:spPr>
          <a:xfrm>
            <a:off x="1231270" y="459872"/>
            <a:ext cx="8042731" cy="712206"/>
          </a:xfrm>
        </p:spPr>
        <p:txBody>
          <a:bodyPr/>
          <a:lstStyle/>
          <a:p>
            <a:r>
              <a:rPr lang="en-US" dirty="0"/>
              <a:t>Logical Framework Matrix</a:t>
            </a:r>
          </a:p>
        </p:txBody>
      </p:sp>
      <p:pic>
        <p:nvPicPr>
          <p:cNvPr id="5" name="Content Placeholder 4">
            <a:extLst>
              <a:ext uri="{FF2B5EF4-FFF2-40B4-BE49-F238E27FC236}">
                <a16:creationId xmlns:a16="http://schemas.microsoft.com/office/drawing/2014/main" id="{4DFF72DB-022E-4F87-B819-B070F45A079A}"/>
              </a:ext>
            </a:extLst>
          </p:cNvPr>
          <p:cNvPicPr>
            <a:picLocks noGrp="1" noChangeAspect="1"/>
          </p:cNvPicPr>
          <p:nvPr>
            <p:ph idx="1"/>
          </p:nvPr>
        </p:nvPicPr>
        <p:blipFill>
          <a:blip r:embed="rId2"/>
          <a:stretch>
            <a:fillRect/>
          </a:stretch>
        </p:blipFill>
        <p:spPr>
          <a:xfrm>
            <a:off x="1257655" y="1172078"/>
            <a:ext cx="8307932" cy="5292095"/>
          </a:xfrm>
        </p:spPr>
      </p:pic>
    </p:spTree>
    <p:extLst>
      <p:ext uri="{BB962C8B-B14F-4D97-AF65-F5344CB8AC3E}">
        <p14:creationId xmlns:p14="http://schemas.microsoft.com/office/powerpoint/2010/main" val="2981506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C031-7202-4EF6-B1EC-09AE65D1BC75}"/>
              </a:ext>
            </a:extLst>
          </p:cNvPr>
          <p:cNvSpPr>
            <a:spLocks noGrp="1"/>
          </p:cNvSpPr>
          <p:nvPr>
            <p:ph type="title"/>
          </p:nvPr>
        </p:nvSpPr>
        <p:spPr>
          <a:xfrm>
            <a:off x="714280" y="369454"/>
            <a:ext cx="2924847" cy="563418"/>
          </a:xfrm>
        </p:spPr>
        <p:txBody>
          <a:bodyPr>
            <a:normAutofit fontScale="90000"/>
          </a:bodyPr>
          <a:lstStyle/>
          <a:p>
            <a:r>
              <a:rPr lang="en-US" dirty="0"/>
              <a:t>    Budget</a:t>
            </a:r>
          </a:p>
        </p:txBody>
      </p:sp>
      <p:pic>
        <p:nvPicPr>
          <p:cNvPr id="5" name="Content Placeholder 4">
            <a:extLst>
              <a:ext uri="{FF2B5EF4-FFF2-40B4-BE49-F238E27FC236}">
                <a16:creationId xmlns:a16="http://schemas.microsoft.com/office/drawing/2014/main" id="{14D88118-4DC5-432E-9600-22DA2A346E1D}"/>
              </a:ext>
            </a:extLst>
          </p:cNvPr>
          <p:cNvPicPr>
            <a:picLocks noGrp="1" noChangeAspect="1"/>
          </p:cNvPicPr>
          <p:nvPr>
            <p:ph idx="1"/>
          </p:nvPr>
        </p:nvPicPr>
        <p:blipFill>
          <a:blip r:embed="rId2"/>
          <a:stretch>
            <a:fillRect/>
          </a:stretch>
        </p:blipFill>
        <p:spPr>
          <a:xfrm>
            <a:off x="2294496" y="812801"/>
            <a:ext cx="8727477" cy="4858326"/>
          </a:xfrm>
        </p:spPr>
      </p:pic>
    </p:spTree>
    <p:extLst>
      <p:ext uri="{BB962C8B-B14F-4D97-AF65-F5344CB8AC3E}">
        <p14:creationId xmlns:p14="http://schemas.microsoft.com/office/powerpoint/2010/main" val="713906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BE" dirty="0">
                <a:solidFill>
                  <a:srgbClr val="0070C0"/>
                </a:solidFill>
              </a:rPr>
              <a:t>Application &amp; </a:t>
            </a:r>
            <a:r>
              <a:rPr lang="fr-BE" dirty="0" err="1">
                <a:solidFill>
                  <a:srgbClr val="0070C0"/>
                </a:solidFill>
              </a:rPr>
              <a:t>Evaluation</a:t>
            </a:r>
            <a:r>
              <a:rPr lang="fr-BE" dirty="0">
                <a:solidFill>
                  <a:srgbClr val="0070C0"/>
                </a:solidFill>
              </a:rPr>
              <a:t> Procedure</a:t>
            </a:r>
            <a:endParaRPr lang="en-US" dirty="0">
              <a:solidFill>
                <a:srgbClr val="0070C0"/>
              </a:solidFill>
            </a:endParaRPr>
          </a:p>
        </p:txBody>
      </p:sp>
    </p:spTree>
    <p:extLst>
      <p:ext uri="{BB962C8B-B14F-4D97-AF65-F5344CB8AC3E}">
        <p14:creationId xmlns:p14="http://schemas.microsoft.com/office/powerpoint/2010/main" val="1596036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116872" y="535858"/>
            <a:ext cx="8596668" cy="660764"/>
          </a:xfrm>
        </p:spPr>
        <p:txBody>
          <a:bodyPr/>
          <a:lstStyle/>
          <a:p>
            <a:r>
              <a:rPr lang="fr-BE" b="1" dirty="0" err="1">
                <a:solidFill>
                  <a:srgbClr val="024B9C"/>
                </a:solidFill>
              </a:rPr>
              <a:t>Award</a:t>
            </a:r>
            <a:r>
              <a:rPr lang="fr-BE" b="1" dirty="0">
                <a:solidFill>
                  <a:srgbClr val="024B9C"/>
                </a:solidFill>
              </a:rPr>
              <a:t> </a:t>
            </a:r>
            <a:r>
              <a:rPr lang="fr-BE" b="1" dirty="0" err="1">
                <a:solidFill>
                  <a:srgbClr val="024B9C"/>
                </a:solidFill>
              </a:rPr>
              <a:t>criteria</a:t>
            </a:r>
            <a:endParaRPr lang="en-US" b="1" dirty="0">
              <a:solidFill>
                <a:srgbClr val="024B9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5279885"/>
              </p:ext>
            </p:extLst>
          </p:nvPr>
        </p:nvGraphicFramePr>
        <p:xfrm>
          <a:off x="990924" y="1450266"/>
          <a:ext cx="8556420" cy="4591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791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DA619-74F5-4E9D-8D23-A2448969583D}"/>
              </a:ext>
            </a:extLst>
          </p:cNvPr>
          <p:cNvSpPr>
            <a:spLocks noGrp="1"/>
          </p:cNvSpPr>
          <p:nvPr>
            <p:ph idx="1"/>
          </p:nvPr>
        </p:nvSpPr>
        <p:spPr>
          <a:xfrm>
            <a:off x="5407480" y="1322471"/>
            <a:ext cx="4841044" cy="1538425"/>
          </a:xfrm>
        </p:spPr>
        <p:txBody>
          <a:bodyPr/>
          <a:lstStyle/>
          <a:p>
            <a:pPr marL="0" indent="0">
              <a:buNone/>
            </a:pPr>
            <a:r>
              <a:rPr lang="en-US" dirty="0">
                <a:solidFill>
                  <a:srgbClr val="002060"/>
                </a:solidFill>
                <a:hlinkClick r:id="rId3">
                  <a:extLst>
                    <a:ext uri="{A12FA001-AC4F-418D-AE19-62706E023703}">
                      <ahyp:hlinkClr xmlns:ahyp="http://schemas.microsoft.com/office/drawing/2018/hyperlinkcolor" xmlns="" val="tx"/>
                    </a:ext>
                  </a:extLst>
                </a:hlinkClick>
              </a:rPr>
              <a:t>https://erasmus-plus.ec.europa.eu/sites/default/files/2021-11/2022-erasmusplus-programme-guide.pdf</a:t>
            </a:r>
            <a:endParaRPr lang="en-US" dirty="0">
              <a:solidFill>
                <a:srgbClr val="002060"/>
              </a:solidFill>
            </a:endParaRPr>
          </a:p>
          <a:p>
            <a:endParaRPr lang="en-US" dirty="0"/>
          </a:p>
        </p:txBody>
      </p:sp>
      <p:pic>
        <p:nvPicPr>
          <p:cNvPr id="5" name="Picture 4">
            <a:extLst>
              <a:ext uri="{FF2B5EF4-FFF2-40B4-BE49-F238E27FC236}">
                <a16:creationId xmlns:a16="http://schemas.microsoft.com/office/drawing/2014/main" id="{D9DFF7CF-0DD1-4CE8-ABF7-D88B3C0CCEDF}"/>
              </a:ext>
            </a:extLst>
          </p:cNvPr>
          <p:cNvPicPr>
            <a:picLocks noChangeAspect="1"/>
          </p:cNvPicPr>
          <p:nvPr/>
        </p:nvPicPr>
        <p:blipFill>
          <a:blip r:embed="rId4"/>
          <a:stretch>
            <a:fillRect/>
          </a:stretch>
        </p:blipFill>
        <p:spPr>
          <a:xfrm>
            <a:off x="988356" y="1045619"/>
            <a:ext cx="4306235" cy="5656152"/>
          </a:xfrm>
          <a:prstGeom prst="rect">
            <a:avLst/>
          </a:prstGeom>
        </p:spPr>
      </p:pic>
      <p:sp>
        <p:nvSpPr>
          <p:cNvPr id="6" name="Content Placeholder 2">
            <a:extLst>
              <a:ext uri="{FF2B5EF4-FFF2-40B4-BE49-F238E27FC236}">
                <a16:creationId xmlns:a16="http://schemas.microsoft.com/office/drawing/2014/main" id="{C2AB5015-4D4D-43DB-9AE1-AC1AFB6BA048}"/>
              </a:ext>
            </a:extLst>
          </p:cNvPr>
          <p:cNvSpPr txBox="1">
            <a:spLocks/>
          </p:cNvSpPr>
          <p:nvPr/>
        </p:nvSpPr>
        <p:spPr>
          <a:xfrm>
            <a:off x="1129486" y="326844"/>
            <a:ext cx="2180835" cy="5441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4000" b="0" i="0" u="none" strike="noStrike" kern="1200" cap="none" spc="0" normalizeH="0" baseline="0" noProof="0" dirty="0">
                <a:ln>
                  <a:noFill/>
                </a:ln>
                <a:solidFill>
                  <a:srgbClr val="002060"/>
                </a:solidFill>
                <a:effectLst/>
                <a:uLnTx/>
                <a:uFillTx/>
                <a:latin typeface="Trebuchet MS" panose="020B0603020202020204"/>
                <a:ea typeface="+mn-ea"/>
                <a:cs typeface="+mn-cs"/>
              </a:rPr>
              <a:t>GUIDE</a:t>
            </a:r>
          </a:p>
        </p:txBody>
      </p:sp>
    </p:spTree>
    <p:extLst>
      <p:ext uri="{BB962C8B-B14F-4D97-AF65-F5344CB8AC3E}">
        <p14:creationId xmlns:p14="http://schemas.microsoft.com/office/powerpoint/2010/main" val="4222839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7295-0C1C-44AE-9930-4F34C08408C7}"/>
              </a:ext>
            </a:extLst>
          </p:cNvPr>
          <p:cNvSpPr>
            <a:spLocks noGrp="1"/>
          </p:cNvSpPr>
          <p:nvPr>
            <p:ph type="title"/>
          </p:nvPr>
        </p:nvSpPr>
        <p:spPr>
          <a:xfrm>
            <a:off x="677333" y="389467"/>
            <a:ext cx="4989689" cy="993422"/>
          </a:xfrm>
        </p:spPr>
        <p:txBody>
          <a:bodyPr/>
          <a:lstStyle/>
          <a:p>
            <a:r>
              <a:rPr lang="en-US" dirty="0"/>
              <a:t>   Get prepared</a:t>
            </a:r>
          </a:p>
        </p:txBody>
      </p:sp>
      <p:sp>
        <p:nvSpPr>
          <p:cNvPr id="3" name="Content Placeholder 2">
            <a:extLst>
              <a:ext uri="{FF2B5EF4-FFF2-40B4-BE49-F238E27FC236}">
                <a16:creationId xmlns:a16="http://schemas.microsoft.com/office/drawing/2014/main" id="{60A2D974-F458-4874-8368-49E78082FFB0}"/>
              </a:ext>
            </a:extLst>
          </p:cNvPr>
          <p:cNvSpPr>
            <a:spLocks noGrp="1"/>
          </p:cNvSpPr>
          <p:nvPr>
            <p:ph idx="1"/>
          </p:nvPr>
        </p:nvSpPr>
        <p:spPr>
          <a:xfrm>
            <a:off x="677333" y="1320800"/>
            <a:ext cx="10600267" cy="5147733"/>
          </a:xfrm>
        </p:spPr>
        <p:txBody>
          <a:bodyPr>
            <a:normAutofit/>
          </a:bodyPr>
          <a:lstStyle/>
          <a:p>
            <a:r>
              <a:rPr lang="en-US" sz="2400" dirty="0">
                <a:solidFill>
                  <a:srgbClr val="002060"/>
                </a:solidFill>
              </a:rPr>
              <a:t>Read carefully all the call documents: Erasmus+ </a:t>
            </a:r>
            <a:r>
              <a:rPr lang="en-US" sz="2400" dirty="0" err="1">
                <a:solidFill>
                  <a:srgbClr val="002060"/>
                </a:solidFill>
              </a:rPr>
              <a:t>Programme</a:t>
            </a:r>
            <a:r>
              <a:rPr lang="en-US" sz="2400" dirty="0">
                <a:solidFill>
                  <a:srgbClr val="002060"/>
                </a:solidFill>
              </a:rPr>
              <a:t> Guide, application templates and specific instructions published in the FTOP</a:t>
            </a:r>
          </a:p>
          <a:p>
            <a:pPr marL="0" indent="0">
              <a:buNone/>
            </a:pPr>
            <a:r>
              <a:rPr lang="fr-BE" sz="2400" dirty="0">
                <a:solidFill>
                  <a:srgbClr val="C00000"/>
                </a:solidFill>
                <a:hlinkClick r:id="rId3">
                  <a:extLst>
                    <a:ext uri="{A12FA001-AC4F-418D-AE19-62706E023703}">
                      <ahyp:hlinkClr xmlns:ahyp="http://schemas.microsoft.com/office/drawing/2018/hyperlinkcolor" xmlns="" val="tx"/>
                    </a:ext>
                  </a:extLst>
                </a:hlinkClick>
              </a:rPr>
              <a:t>https://ec.europa.eu/info/funding-tenders/opportunities/portal/screen/home</a:t>
            </a:r>
            <a:endParaRPr lang="en-US" sz="2400" dirty="0">
              <a:solidFill>
                <a:srgbClr val="002060"/>
              </a:solidFill>
            </a:endParaRPr>
          </a:p>
          <a:p>
            <a:r>
              <a:rPr lang="en-US" sz="2400" dirty="0">
                <a:solidFill>
                  <a:srgbClr val="002060"/>
                </a:solidFill>
              </a:rPr>
              <a:t>Read carefully the information on the </a:t>
            </a:r>
            <a:r>
              <a:rPr lang="en-US" sz="2400" b="1" dirty="0">
                <a:solidFill>
                  <a:srgbClr val="002060"/>
                </a:solidFill>
              </a:rPr>
              <a:t>Regional priorities </a:t>
            </a:r>
            <a:r>
              <a:rPr lang="en-US" sz="2400" dirty="0">
                <a:solidFill>
                  <a:srgbClr val="002060"/>
                </a:solidFill>
              </a:rPr>
              <a:t>published in FTOP</a:t>
            </a:r>
          </a:p>
          <a:p>
            <a:r>
              <a:rPr lang="en-US" sz="2400" dirty="0">
                <a:solidFill>
                  <a:srgbClr val="002060"/>
                </a:solidFill>
              </a:rPr>
              <a:t>Plan your project and define your work plan: </a:t>
            </a:r>
            <a:r>
              <a:rPr lang="en-US" sz="2400" b="1" dirty="0">
                <a:solidFill>
                  <a:srgbClr val="002060"/>
                </a:solidFill>
              </a:rPr>
              <a:t>Work packages, milestones, deliverables</a:t>
            </a:r>
          </a:p>
          <a:p>
            <a:r>
              <a:rPr lang="en-US" sz="2400" dirty="0">
                <a:solidFill>
                  <a:srgbClr val="002060"/>
                </a:solidFill>
              </a:rPr>
              <a:t>Create an </a:t>
            </a:r>
            <a:r>
              <a:rPr lang="en-US" sz="2400" b="1" dirty="0">
                <a:solidFill>
                  <a:srgbClr val="002060"/>
                </a:solidFill>
              </a:rPr>
              <a:t>EU Login account</a:t>
            </a:r>
            <a:r>
              <a:rPr lang="en-US" sz="2400" dirty="0">
                <a:solidFill>
                  <a:srgbClr val="002060"/>
                </a:solidFill>
              </a:rPr>
              <a:t>: to able to submit a proposal, you must register on the Portal for an EU Login account</a:t>
            </a:r>
          </a:p>
          <a:p>
            <a:r>
              <a:rPr lang="en-US" sz="2400" dirty="0">
                <a:solidFill>
                  <a:srgbClr val="002060"/>
                </a:solidFill>
              </a:rPr>
              <a:t>Make sure your organization has a valid </a:t>
            </a:r>
            <a:r>
              <a:rPr lang="en-US" sz="2400" b="1" dirty="0">
                <a:solidFill>
                  <a:srgbClr val="002060"/>
                </a:solidFill>
              </a:rPr>
              <a:t>Participant Identification Code </a:t>
            </a:r>
            <a:r>
              <a:rPr lang="en-US" sz="2400" dirty="0">
                <a:solidFill>
                  <a:srgbClr val="002060"/>
                </a:solidFill>
              </a:rPr>
              <a:t>(PIC). If not, get one via the Participate Register</a:t>
            </a:r>
          </a:p>
        </p:txBody>
      </p:sp>
    </p:spTree>
    <p:extLst>
      <p:ext uri="{BB962C8B-B14F-4D97-AF65-F5344CB8AC3E}">
        <p14:creationId xmlns:p14="http://schemas.microsoft.com/office/powerpoint/2010/main" val="1949238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734-5072-4D18-AC57-9FB4B88E1087}"/>
              </a:ext>
            </a:extLst>
          </p:cNvPr>
          <p:cNvSpPr>
            <a:spLocks noGrp="1"/>
          </p:cNvSpPr>
          <p:nvPr>
            <p:ph type="title"/>
          </p:nvPr>
        </p:nvSpPr>
        <p:spPr>
          <a:xfrm>
            <a:off x="982134" y="598311"/>
            <a:ext cx="8596668" cy="1320800"/>
          </a:xfrm>
        </p:spPr>
        <p:txBody>
          <a:bodyPr/>
          <a:lstStyle/>
          <a:p>
            <a:r>
              <a:rPr lang="en-US" b="1" dirty="0" err="1"/>
              <a:t>ON-line</a:t>
            </a:r>
            <a:r>
              <a:rPr lang="en-US" b="1" dirty="0"/>
              <a:t> session on CBHE</a:t>
            </a:r>
          </a:p>
        </p:txBody>
      </p:sp>
      <p:sp>
        <p:nvSpPr>
          <p:cNvPr id="3" name="Content Placeholder 2">
            <a:extLst>
              <a:ext uri="{FF2B5EF4-FFF2-40B4-BE49-F238E27FC236}">
                <a16:creationId xmlns:a16="http://schemas.microsoft.com/office/drawing/2014/main" id="{2BAD6F41-E862-404D-934A-DEC6451DF4D0}"/>
              </a:ext>
            </a:extLst>
          </p:cNvPr>
          <p:cNvSpPr>
            <a:spLocks noGrp="1"/>
          </p:cNvSpPr>
          <p:nvPr>
            <p:ph idx="1"/>
          </p:nvPr>
        </p:nvSpPr>
        <p:spPr>
          <a:xfrm>
            <a:off x="666044" y="1766095"/>
            <a:ext cx="11017955" cy="3325810"/>
          </a:xfrm>
        </p:spPr>
        <p:txBody>
          <a:bodyPr>
            <a:normAutofit/>
          </a:bodyPr>
          <a:lstStyle/>
          <a:p>
            <a:pPr marL="0" indent="0">
              <a:buNone/>
            </a:pPr>
            <a:r>
              <a:rPr lang="en-US" sz="4400" dirty="0">
                <a:solidFill>
                  <a:srgbClr val="002060"/>
                </a:solidFill>
                <a:hlinkClick r:id="rId2">
                  <a:extLst>
                    <a:ext uri="{A12FA001-AC4F-418D-AE19-62706E023703}">
                      <ahyp:hlinkClr xmlns:ahyp="http://schemas.microsoft.com/office/drawing/2018/hyperlinkcolor" xmlns="" val="tx"/>
                    </a:ext>
                  </a:extLst>
                </a:hlinkClick>
              </a:rPr>
              <a:t>https://webcast.ec.europa.eu/erasmus-capacity-building-in-higher-education-infoday-2021-12-02</a:t>
            </a:r>
            <a:endParaRPr lang="en-US" sz="4400" dirty="0">
              <a:solidFill>
                <a:srgbClr val="002060"/>
              </a:solidFill>
            </a:endParaRPr>
          </a:p>
          <a:p>
            <a:endParaRPr lang="en-US" sz="3200" dirty="0">
              <a:solidFill>
                <a:srgbClr val="002060"/>
              </a:solidFill>
            </a:endParaRPr>
          </a:p>
        </p:txBody>
      </p:sp>
    </p:spTree>
    <p:extLst>
      <p:ext uri="{BB962C8B-B14F-4D97-AF65-F5344CB8AC3E}">
        <p14:creationId xmlns:p14="http://schemas.microsoft.com/office/powerpoint/2010/main" val="1912701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646DF-C73F-4FC2-A0E2-B47F299F054B}"/>
              </a:ext>
            </a:extLst>
          </p:cNvPr>
          <p:cNvSpPr>
            <a:spLocks noGrp="1"/>
          </p:cNvSpPr>
          <p:nvPr>
            <p:ph idx="1"/>
          </p:nvPr>
        </p:nvSpPr>
        <p:spPr>
          <a:xfrm>
            <a:off x="1253067" y="1336500"/>
            <a:ext cx="10301624" cy="3880773"/>
          </a:xfrm>
        </p:spPr>
        <p:txBody>
          <a:bodyPr>
            <a:normAutofit/>
          </a:bodyPr>
          <a:lstStyle/>
          <a:p>
            <a:pPr marL="0" indent="0">
              <a:buNone/>
            </a:pPr>
            <a:r>
              <a:rPr lang="en-US" sz="4400" dirty="0">
                <a:solidFill>
                  <a:srgbClr val="C00000"/>
                </a:solidFill>
              </a:rPr>
              <a:t>DEADLINE</a:t>
            </a:r>
          </a:p>
          <a:p>
            <a:r>
              <a:rPr lang="en-US" sz="4400" dirty="0">
                <a:solidFill>
                  <a:srgbClr val="002060"/>
                </a:solidFill>
              </a:rPr>
              <a:t> 17 February 2022 </a:t>
            </a:r>
          </a:p>
          <a:p>
            <a:pPr marL="0" indent="0">
              <a:buNone/>
            </a:pPr>
            <a:r>
              <a:rPr lang="en-US" sz="4000" dirty="0">
                <a:solidFill>
                  <a:srgbClr val="002060"/>
                </a:solidFill>
              </a:rPr>
              <a:t>17:00 - Brussels time = 20:00 Armenian time</a:t>
            </a:r>
          </a:p>
        </p:txBody>
      </p:sp>
    </p:spTree>
    <p:extLst>
      <p:ext uri="{BB962C8B-B14F-4D97-AF65-F5344CB8AC3E}">
        <p14:creationId xmlns:p14="http://schemas.microsoft.com/office/powerpoint/2010/main" val="3738925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23D2FD-8293-4AE2-9E30-7551BCC26674}"/>
              </a:ext>
            </a:extLst>
          </p:cNvPr>
          <p:cNvPicPr>
            <a:picLocks noGrp="1" noChangeAspect="1"/>
          </p:cNvPicPr>
          <p:nvPr>
            <p:ph idx="1"/>
          </p:nvPr>
        </p:nvPicPr>
        <p:blipFill>
          <a:blip r:embed="rId2"/>
          <a:stretch>
            <a:fillRect/>
          </a:stretch>
        </p:blipFill>
        <p:spPr>
          <a:xfrm>
            <a:off x="1639614" y="1176686"/>
            <a:ext cx="8068830" cy="5574070"/>
          </a:xfrm>
          <a:prstGeom prst="rect">
            <a:avLst/>
          </a:prstGeom>
        </p:spPr>
      </p:pic>
      <p:sp>
        <p:nvSpPr>
          <p:cNvPr id="5" name="Title 4">
            <a:extLst>
              <a:ext uri="{FF2B5EF4-FFF2-40B4-BE49-F238E27FC236}">
                <a16:creationId xmlns:a16="http://schemas.microsoft.com/office/drawing/2014/main" id="{C166CD54-43F7-48A8-B3BF-E9864AD851BC}"/>
              </a:ext>
            </a:extLst>
          </p:cNvPr>
          <p:cNvSpPr txBox="1">
            <a:spLocks noGrp="1"/>
          </p:cNvSpPr>
          <p:nvPr>
            <p:ph type="title"/>
          </p:nvPr>
        </p:nvSpPr>
        <p:spPr>
          <a:xfrm>
            <a:off x="903642" y="357343"/>
            <a:ext cx="9628892" cy="646331"/>
          </a:xfrm>
          <a:prstGeom prst="rect">
            <a:avLst/>
          </a:prstGeom>
          <a:noFill/>
        </p:spPr>
        <p:txBody>
          <a:bodyPr wrap="square">
            <a:spAutoFit/>
          </a:bodyPr>
          <a:lstStyle/>
          <a:p>
            <a:r>
              <a:rPr lang="en-US" dirty="0">
                <a:solidFill>
                  <a:srgbClr val="002060"/>
                </a:solidFill>
              </a:rPr>
              <a:t>https://www.eacea.ec.europa.eu/index_en</a:t>
            </a:r>
          </a:p>
        </p:txBody>
      </p:sp>
    </p:spTree>
    <p:extLst>
      <p:ext uri="{BB962C8B-B14F-4D97-AF65-F5344CB8AC3E}">
        <p14:creationId xmlns:p14="http://schemas.microsoft.com/office/powerpoint/2010/main" val="427434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8472" y="215605"/>
            <a:ext cx="2100462" cy="409084"/>
          </a:xfrm>
        </p:spPr>
        <p:txBody>
          <a:bodyPr>
            <a:normAutofit fontScale="90000"/>
          </a:bodyPr>
          <a:lstStyle/>
          <a:p>
            <a:r>
              <a:rPr lang="en-US" altLang="en-US" sz="2400" dirty="0">
                <a:solidFill>
                  <a:srgbClr val="024B9C"/>
                </a:solidFill>
              </a:rPr>
              <a:t>Regions</a:t>
            </a:r>
          </a:p>
        </p:txBody>
      </p:sp>
      <p:graphicFrame>
        <p:nvGraphicFramePr>
          <p:cNvPr id="2" name="Table 1"/>
          <p:cNvGraphicFramePr>
            <a:graphicFrameLocks noGrp="1"/>
          </p:cNvGraphicFramePr>
          <p:nvPr>
            <p:extLst>
              <p:ext uri="{D42A27DB-BD31-4B8C-83A1-F6EECF244321}">
                <p14:modId xmlns:p14="http://schemas.microsoft.com/office/powerpoint/2010/main" val="2646214909"/>
              </p:ext>
            </p:extLst>
          </p:nvPr>
        </p:nvGraphicFramePr>
        <p:xfrm>
          <a:off x="519287" y="624689"/>
          <a:ext cx="10707009" cy="6236695"/>
        </p:xfrm>
        <a:graphic>
          <a:graphicData uri="http://schemas.openxmlformats.org/drawingml/2006/table">
            <a:tbl>
              <a:tblPr firstCol="1" bandRow="1">
                <a:tableStyleId>{5C22544A-7EE6-4342-B048-85BDC9FD1C3A}</a:tableStyleId>
              </a:tblPr>
              <a:tblGrid>
                <a:gridCol w="2977545">
                  <a:extLst>
                    <a:ext uri="{9D8B030D-6E8A-4147-A177-3AD203B41FA5}">
                      <a16:colId xmlns:a16="http://schemas.microsoft.com/office/drawing/2014/main" val="2763265148"/>
                    </a:ext>
                  </a:extLst>
                </a:gridCol>
                <a:gridCol w="7729464">
                  <a:extLst>
                    <a:ext uri="{9D8B030D-6E8A-4147-A177-3AD203B41FA5}">
                      <a16:colId xmlns:a16="http://schemas.microsoft.com/office/drawing/2014/main" val="1692737979"/>
                    </a:ext>
                  </a:extLst>
                </a:gridCol>
              </a:tblGrid>
              <a:tr h="401854">
                <a:tc>
                  <a:txBody>
                    <a:bodyPr/>
                    <a:lstStyle/>
                    <a:p>
                      <a:pPr algn="l">
                        <a:lnSpc>
                          <a:spcPct val="115000"/>
                        </a:lnSpc>
                        <a:spcAft>
                          <a:spcPts val="0"/>
                        </a:spcAft>
                      </a:pPr>
                      <a:r>
                        <a:rPr lang="en-GB" sz="1400">
                          <a:effectLst/>
                        </a:rPr>
                        <a:t>Western Balkans (Region 1)</a:t>
                      </a:r>
                      <a:r>
                        <a:rPr lang="en-GB" sz="1400" baseline="30000">
                          <a:effectLst/>
                        </a:rPr>
                        <a:t> </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it-IT" sz="1100" b="1">
                          <a:effectLst/>
                        </a:rPr>
                        <a:t>Albania, Bosnia and Herzegovina, Kosovo, Montenegro</a:t>
                      </a:r>
                      <a:endParaRPr lang="en-US" sz="1100" b="1">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305501796"/>
                  </a:ext>
                </a:extLst>
              </a:tr>
              <a:tr h="417185">
                <a:tc>
                  <a:txBody>
                    <a:bodyPr/>
                    <a:lstStyle/>
                    <a:p>
                      <a:pPr algn="l">
                        <a:lnSpc>
                          <a:spcPct val="115000"/>
                        </a:lnSpc>
                        <a:spcAft>
                          <a:spcPts val="1000"/>
                        </a:spcAft>
                      </a:pPr>
                      <a:r>
                        <a:rPr lang="en-GB" sz="1400" dirty="0">
                          <a:effectLst/>
                        </a:rPr>
                        <a:t>Neighbourhood</a:t>
                      </a:r>
                      <a:r>
                        <a:rPr lang="en-GB" sz="1400" baseline="0" dirty="0">
                          <a:effectLst/>
                        </a:rPr>
                        <a:t> E</a:t>
                      </a:r>
                      <a:r>
                        <a:rPr lang="en-GB" sz="1400" dirty="0">
                          <a:effectLst/>
                        </a:rPr>
                        <a:t>ast (Region 2)</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US" sz="1400" b="1" dirty="0">
                          <a:solidFill>
                            <a:srgbClr val="C00000"/>
                          </a:solidFill>
                          <a:effectLst/>
                        </a:rPr>
                        <a:t>Armenia</a:t>
                      </a:r>
                      <a:r>
                        <a:rPr lang="en-US" sz="1100" b="1" dirty="0">
                          <a:effectLst/>
                        </a:rPr>
                        <a:t>, Azerbaijan, Belarus, Georgia, Moldova, </a:t>
                      </a:r>
                      <a:r>
                        <a:rPr lang="en-GB" sz="1100" b="1" dirty="0">
                          <a:effectLst/>
                        </a:rPr>
                        <a:t>Territory of Ukraine as recognised by international law</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017201608"/>
                  </a:ext>
                </a:extLst>
              </a:tr>
              <a:tr h="553806">
                <a:tc>
                  <a:txBody>
                    <a:bodyPr/>
                    <a:lstStyle/>
                    <a:p>
                      <a:pPr algn="l">
                        <a:lnSpc>
                          <a:spcPct val="115000"/>
                        </a:lnSpc>
                        <a:spcAft>
                          <a:spcPts val="0"/>
                        </a:spcAft>
                      </a:pPr>
                      <a:r>
                        <a:rPr lang="en-GB" sz="1400">
                          <a:effectLst/>
                        </a:rPr>
                        <a:t>South-Mediterranean countries</a:t>
                      </a:r>
                      <a:endParaRPr lang="en-US" sz="1400">
                        <a:effectLst/>
                      </a:endParaRPr>
                    </a:p>
                    <a:p>
                      <a:pPr algn="l">
                        <a:lnSpc>
                          <a:spcPct val="115000"/>
                        </a:lnSpc>
                        <a:spcAft>
                          <a:spcPts val="0"/>
                        </a:spcAft>
                      </a:pPr>
                      <a:r>
                        <a:rPr lang="en-GB" sz="1400">
                          <a:effectLst/>
                        </a:rPr>
                        <a:t>(Region 3)</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marL="0" algn="l" defTabSz="914400" rtl="0" eaLnBrk="1" latinLnBrk="0" hangingPunct="1">
                        <a:lnSpc>
                          <a:spcPct val="115000"/>
                        </a:lnSpc>
                        <a:spcAft>
                          <a:spcPts val="0"/>
                        </a:spcAft>
                      </a:pPr>
                      <a:r>
                        <a:rPr lang="it-IT" sz="1100" b="1" dirty="0">
                          <a:effectLst/>
                        </a:rPr>
                        <a:t>Algeria, </a:t>
                      </a:r>
                      <a:r>
                        <a:rPr lang="it-IT" sz="1100" b="1" dirty="0" err="1">
                          <a:effectLst/>
                        </a:rPr>
                        <a:t>Egypt</a:t>
                      </a:r>
                      <a:r>
                        <a:rPr lang="it-IT" sz="1100" b="1" dirty="0">
                          <a:effectLst/>
                        </a:rPr>
                        <a:t>, </a:t>
                      </a:r>
                      <a:r>
                        <a:rPr lang="it-IT" sz="1100" b="1" dirty="0" err="1">
                          <a:effectLst/>
                        </a:rPr>
                        <a:t>Israel</a:t>
                      </a:r>
                      <a:r>
                        <a:rPr lang="it-IT" sz="1100" b="1" kern="1200" dirty="0">
                          <a:solidFill>
                            <a:schemeClr val="dk1"/>
                          </a:solidFill>
                          <a:effectLst/>
                          <a:latin typeface="+mn-lt"/>
                          <a:ea typeface="+mn-ea"/>
                          <a:cs typeface="+mn-cs"/>
                        </a:rPr>
                        <a:t>, Jordan, Lebanon, Libya, Morocco, Palestine, Syria, Tunisia</a:t>
                      </a:r>
                      <a:endParaRPr lang="en-US" sz="1100" b="1" kern="1200" dirty="0">
                        <a:solidFill>
                          <a:schemeClr val="dk1"/>
                        </a:solidFill>
                        <a:effectLst/>
                        <a:latin typeface="+mn-lt"/>
                        <a:ea typeface="+mn-ea"/>
                        <a:cs typeface="+mn-cs"/>
                      </a:endParaRPr>
                    </a:p>
                  </a:txBody>
                  <a:tcPr marL="52895" marR="52895" marT="27917" marB="27917" anchor="ctr"/>
                </a:tc>
                <a:extLst>
                  <a:ext uri="{0D108BD9-81ED-4DB2-BD59-A6C34878D82A}">
                    <a16:rowId xmlns:a16="http://schemas.microsoft.com/office/drawing/2014/main" val="1802931539"/>
                  </a:ext>
                </a:extLst>
              </a:tr>
              <a:tr h="321768">
                <a:tc>
                  <a:txBody>
                    <a:bodyPr/>
                    <a:lstStyle/>
                    <a:p>
                      <a:pPr algn="l">
                        <a:lnSpc>
                          <a:spcPct val="115000"/>
                        </a:lnSpc>
                        <a:spcAft>
                          <a:spcPts val="0"/>
                        </a:spcAft>
                      </a:pPr>
                      <a:r>
                        <a:rPr lang="en-GB" sz="1400">
                          <a:effectLst/>
                        </a:rPr>
                        <a:t>Russian Federation (Region 4)</a:t>
                      </a:r>
                      <a:r>
                        <a:rPr lang="en-GB" sz="1400" baseline="30000">
                          <a:effectLst/>
                        </a:rPr>
                        <a:t> </a:t>
                      </a:r>
                      <a:endParaRPr lang="en-US" sz="140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GB" sz="1100" b="1" dirty="0">
                          <a:effectLst/>
                        </a:rPr>
                        <a:t>Territory of Russia as recognised by international law</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181104939"/>
                  </a:ext>
                </a:extLst>
              </a:tr>
              <a:tr h="68615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Asia (</a:t>
                      </a:r>
                      <a:r>
                        <a:rPr lang="en-GB" sz="1400" kern="150" dirty="0">
                          <a:effectLst/>
                        </a:rPr>
                        <a:t>Region 5)</a:t>
                      </a:r>
                      <a:endParaRPr lang="en-US" sz="1400" dirty="0">
                        <a:effectLst/>
                      </a:endParaRPr>
                    </a:p>
                    <a:p>
                      <a:pPr algn="l">
                        <a:lnSpc>
                          <a:spcPct val="115000"/>
                        </a:lnSpc>
                        <a:spcAft>
                          <a:spcPts val="0"/>
                        </a:spcAft>
                      </a:pP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US" sz="1100" b="1" dirty="0">
                          <a:effectLst/>
                        </a:rPr>
                        <a:t>Bangladesh, Bhutan, Cambodia, China, DPR Korea, India, Indonesia, Laos, Malaysia, Maldives, Mongolia, Myanmar, Nepal, Pakistan, Philippines, Sri Lanka, Thailand and Vietnam</a:t>
                      </a:r>
                    </a:p>
                    <a:p>
                      <a:pPr algn="l">
                        <a:lnSpc>
                          <a:spcPct val="115000"/>
                        </a:lnSpc>
                        <a:spcAft>
                          <a:spcPts val="0"/>
                        </a:spcAft>
                      </a:pPr>
                      <a:r>
                        <a:rPr lang="en-US" sz="1100" b="1" dirty="0">
                          <a:effectLst/>
                        </a:rPr>
                        <a:t>High income countries: </a:t>
                      </a:r>
                      <a:r>
                        <a:rPr lang="en-GB" sz="1100" b="1" dirty="0">
                          <a:effectLst/>
                        </a:rPr>
                        <a:t>Brunei, Hong Kong, Japan, Korea, Macao, Singapore and Taiwan</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6418895"/>
                  </a:ext>
                </a:extLst>
              </a:tr>
              <a:tr h="297814">
                <a:tc>
                  <a:txBody>
                    <a:bodyPr/>
                    <a:lstStyle/>
                    <a:p>
                      <a:pPr algn="l">
                        <a:lnSpc>
                          <a:spcPct val="115000"/>
                        </a:lnSpc>
                        <a:spcAft>
                          <a:spcPts val="0"/>
                        </a:spcAft>
                      </a:pPr>
                      <a:r>
                        <a:rPr lang="en-GB" sz="1400" dirty="0">
                          <a:effectLst/>
                        </a:rPr>
                        <a:t>Central Asia (Region 6)</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fi-FI" sz="1100" b="1" dirty="0" err="1">
                          <a:effectLst/>
                        </a:rPr>
                        <a:t>Afghanistan</a:t>
                      </a:r>
                      <a:r>
                        <a:rPr lang="fi-FI" sz="1100" b="1" dirty="0">
                          <a:effectLst/>
                        </a:rPr>
                        <a:t>, </a:t>
                      </a:r>
                      <a:r>
                        <a:rPr lang="fi-FI" sz="1100" b="1" dirty="0" err="1">
                          <a:effectLst/>
                        </a:rPr>
                        <a:t>Kazakhstan</a:t>
                      </a:r>
                      <a:r>
                        <a:rPr lang="fi-FI" sz="1100" b="1" dirty="0">
                          <a:effectLst/>
                        </a:rPr>
                        <a:t>, </a:t>
                      </a:r>
                      <a:r>
                        <a:rPr lang="fi-FI" sz="1100" b="1" dirty="0" err="1">
                          <a:effectLst/>
                        </a:rPr>
                        <a:t>Kyrgyzstan</a:t>
                      </a:r>
                      <a:r>
                        <a:rPr lang="fi-FI" sz="1100" b="1" dirty="0">
                          <a:effectLst/>
                        </a:rPr>
                        <a:t>, </a:t>
                      </a:r>
                      <a:r>
                        <a:rPr lang="fi-FI" sz="1100" b="1" dirty="0" err="1">
                          <a:effectLst/>
                        </a:rPr>
                        <a:t>Tajikistan</a:t>
                      </a:r>
                      <a:r>
                        <a:rPr lang="fi-FI" sz="1100" b="1" dirty="0">
                          <a:effectLst/>
                        </a:rPr>
                        <a:t>, Turkmenistan, Uzbekistan</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433586061"/>
                  </a:ext>
                </a:extLst>
              </a:tr>
              <a:tr h="47435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Middle East (Region 7</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Iran, Iraq, Yemen</a:t>
                      </a:r>
                      <a:endParaRPr lang="en-US" sz="1100" b="1" dirty="0">
                        <a:effectLst/>
                      </a:endParaRPr>
                    </a:p>
                    <a:p>
                      <a:pPr algn="l">
                        <a:lnSpc>
                          <a:spcPct val="115000"/>
                        </a:lnSpc>
                        <a:spcAft>
                          <a:spcPts val="0"/>
                        </a:spcAft>
                      </a:pPr>
                      <a:r>
                        <a:rPr lang="en-US" sz="1100" b="1" dirty="0">
                          <a:effectLst/>
                        </a:rPr>
                        <a:t>High income countries: </a:t>
                      </a:r>
                      <a:r>
                        <a:rPr lang="en-GB" sz="1100" b="1" dirty="0">
                          <a:effectLst/>
                        </a:rPr>
                        <a:t>Bahrain, Kuwait, Oman, Qatar, Saudi Arabia, United Arab Emirates</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605238810"/>
                  </a:ext>
                </a:extLst>
              </a:tr>
              <a:tr h="68615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Pacific (Region 8</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Cook Islands, Fiji, Kiribati, Marshall Islands, Micronesia, Nauru, Niue, Palau, Papua New Guinea, Samoa, Solomon Islands, Timor-Leste, Tonga, Tuvalu, Vanuatu</a:t>
                      </a:r>
                      <a:endParaRPr lang="en-US" sz="1100" b="1" dirty="0">
                        <a:effectLst/>
                      </a:endParaRPr>
                    </a:p>
                    <a:p>
                      <a:pPr algn="l">
                        <a:lnSpc>
                          <a:spcPct val="115000"/>
                        </a:lnSpc>
                        <a:spcAft>
                          <a:spcPts val="0"/>
                        </a:spcAft>
                      </a:pPr>
                      <a:r>
                        <a:rPr lang="en-US" sz="1100" b="1" dirty="0">
                          <a:effectLst/>
                        </a:rPr>
                        <a:t>High income countries: </a:t>
                      </a:r>
                      <a:r>
                        <a:rPr lang="en-GB" sz="1100" b="1" dirty="0">
                          <a:effectLst/>
                        </a:rPr>
                        <a:t>Australia, New Zealand</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860370731"/>
                  </a:ext>
                </a:extLst>
              </a:tr>
              <a:tr h="1321568">
                <a:tc>
                  <a:txBody>
                    <a:bodyPr/>
                    <a:lstStyle/>
                    <a:p>
                      <a:pPr algn="l">
                        <a:lnSpc>
                          <a:spcPct val="115000"/>
                        </a:lnSpc>
                        <a:spcAft>
                          <a:spcPts val="0"/>
                        </a:spcAft>
                      </a:pPr>
                      <a:r>
                        <a:rPr lang="en-GB" sz="1400" dirty="0">
                          <a:effectLst/>
                        </a:rPr>
                        <a:t>Sub-Saharan Africa  (Region 9 )</a:t>
                      </a:r>
                      <a:endParaRPr lang="en-US" sz="1400" dirty="0">
                        <a:effectLst/>
                        <a:latin typeface="Calibri" panose="020F0502020204030204" pitchFamily="34" charset="0"/>
                        <a:ea typeface="Calibri" panose="020F0502020204030204" pitchFamily="34" charset="0"/>
                        <a:cs typeface="Mangal"/>
                      </a:endParaRPr>
                    </a:p>
                  </a:txBody>
                  <a:tcPr marL="52895" marR="52895" marT="27917" marB="27917" anchor="ctr"/>
                </a:tc>
                <a:tc>
                  <a:txBody>
                    <a:bodyPr/>
                    <a:lstStyle/>
                    <a:p>
                      <a:pPr algn="l">
                        <a:lnSpc>
                          <a:spcPct val="115000"/>
                        </a:lnSpc>
                        <a:spcAft>
                          <a:spcPts val="0"/>
                        </a:spcAft>
                      </a:pPr>
                      <a:r>
                        <a:rPr lang="en-GB" sz="1100" b="1" dirty="0">
                          <a:effectLst/>
                        </a:rPr>
                        <a:t>Angola, Benin, Botswana, Burkina Faso, Burundi, Cameroon, Cabo Verde, Central African Republic, Chad, Comoros, Congo, Congo - Democratic Republic of the, Côte d’Ivoire, Djibouti,  Equatorial Guinea, Eritrea, </a:t>
                      </a:r>
                      <a:r>
                        <a:rPr lang="en-GB" sz="1100" b="1" dirty="0" err="1">
                          <a:effectLst/>
                        </a:rPr>
                        <a:t>Eswatini</a:t>
                      </a:r>
                      <a:r>
                        <a:rPr lang="en-GB" sz="1100" b="1" dirty="0">
                          <a:effectLst/>
                        </a:rPr>
                        <a:t>, Ethiopia, Gabon, Gambia, Ghana, Guinea, Guinea-Bissau,  Kenya, Lesotho, Liberia, Madagascar, Malawi, Mali, Mauritania, Mauritius, Mozambique, Namibia, Niger, Nigeria, Rwanda, Sao Tome and Principe, Senegal, Seychelles, Sierra Leone, Somalia, South Africa, South Sudan, Sudan, Tanzania, Togo, Uganda, Zambia, Zimbabwe</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635259711"/>
                  </a:ext>
                </a:extLst>
              </a:tr>
              <a:tr h="47435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Latin America (Region 10</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s-ES" sz="1100" b="1">
                          <a:effectLst/>
                        </a:rPr>
                        <a:t>Argentina, Bolivia, Brazil, Chile, Colombia, Costa Rica, Ecuador, El Salvador, Guatemala, Honduras, Mexico, Nicaragua, Panama, Paraguay, Peru, Uruguay and Venezuela </a:t>
                      </a:r>
                      <a:endParaRPr lang="en-US" sz="1100" b="1">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2434392892"/>
                  </a:ext>
                </a:extLst>
              </a:tr>
              <a:tr h="59830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rPr>
                        <a:t>Caribbean (Region 11</a:t>
                      </a:r>
                      <a:r>
                        <a:rPr lang="en-US" sz="1400" dirty="0">
                          <a:effectLst/>
                          <a:latin typeface="Calibri" panose="020F0502020204030204" pitchFamily="34" charset="0"/>
                        </a:rPr>
                        <a:t>)</a:t>
                      </a:r>
                      <a:endParaRPr lang="en-US" sz="1400" dirty="0">
                        <a:effectLst/>
                      </a:endParaRPr>
                    </a:p>
                  </a:txBody>
                  <a:tcPr marL="52895" marR="52895" marT="27917" marB="27917" anchor="ctr"/>
                </a:tc>
                <a:tc>
                  <a:txBody>
                    <a:bodyPr/>
                    <a:lstStyle/>
                    <a:p>
                      <a:pPr algn="l">
                        <a:lnSpc>
                          <a:spcPct val="115000"/>
                        </a:lnSpc>
                        <a:spcAft>
                          <a:spcPts val="0"/>
                        </a:spcAft>
                      </a:pPr>
                      <a:r>
                        <a:rPr lang="en-GB" sz="1100" b="1" dirty="0">
                          <a:effectLst/>
                        </a:rPr>
                        <a:t>Antigua &amp; Barbuda, Bahamas, Barbados, Belize, Cuba, Dominica, Dominican Republic, Grenada, Guyana, Haiti, Jamaica, St Kitts and Nevis, St Lucia, St Vincent &amp; Grenadines, Suriname and Trinidad &amp; Tobago</a:t>
                      </a:r>
                      <a:endParaRPr lang="en-US" sz="1100" b="1" dirty="0">
                        <a:effectLst/>
                        <a:latin typeface="Calibri" panose="020F0502020204030204" pitchFamily="34" charset="0"/>
                        <a:ea typeface="Calibri" panose="020F0502020204030204" pitchFamily="34" charset="0"/>
                        <a:cs typeface="Mangal"/>
                      </a:endParaRPr>
                    </a:p>
                  </a:txBody>
                  <a:tcPr marL="52895" marR="52895" marT="27917" marB="27917" anchor="ctr"/>
                </a:tc>
                <a:extLst>
                  <a:ext uri="{0D108BD9-81ED-4DB2-BD59-A6C34878D82A}">
                    <a16:rowId xmlns:a16="http://schemas.microsoft.com/office/drawing/2014/main" val="3414452853"/>
                  </a:ext>
                </a:extLst>
              </a:tr>
            </a:tbl>
          </a:graphicData>
        </a:graphic>
      </p:graphicFrame>
      <p:sp>
        <p:nvSpPr>
          <p:cNvPr id="3" name="Rectangle 1"/>
          <p:cNvSpPr>
            <a:spLocks noChangeArrowheads="1"/>
          </p:cNvSpPr>
          <p:nvPr/>
        </p:nvSpPr>
        <p:spPr bwMode="auto">
          <a:xfrm>
            <a:off x="2039938" y="170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E66E47D0-3D0D-4F7E-8B38-66C9F836BCB8}"/>
              </a:ext>
            </a:extLst>
          </p:cNvPr>
          <p:cNvPicPr>
            <a:picLocks noChangeAspect="1"/>
          </p:cNvPicPr>
          <p:nvPr/>
        </p:nvPicPr>
        <p:blipFill>
          <a:blip r:embed="rId3"/>
          <a:stretch>
            <a:fillRect/>
          </a:stretch>
        </p:blipFill>
        <p:spPr>
          <a:xfrm>
            <a:off x="0" y="46441"/>
            <a:ext cx="12001874" cy="680762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C4AD95-BC17-4549-A13E-974F64620599}"/>
              </a:ext>
            </a:extLst>
          </p:cNvPr>
          <p:cNvPicPr>
            <a:picLocks noGrp="1" noChangeAspect="1"/>
          </p:cNvPicPr>
          <p:nvPr>
            <p:ph idx="1"/>
          </p:nvPr>
        </p:nvPicPr>
        <p:blipFill>
          <a:blip r:embed="rId2"/>
          <a:stretch>
            <a:fillRect/>
          </a:stretch>
        </p:blipFill>
        <p:spPr>
          <a:xfrm>
            <a:off x="1298222" y="767856"/>
            <a:ext cx="8771467" cy="6002697"/>
          </a:xfrm>
        </p:spPr>
      </p:pic>
      <p:sp>
        <p:nvSpPr>
          <p:cNvPr id="6" name="Title 4">
            <a:extLst>
              <a:ext uri="{FF2B5EF4-FFF2-40B4-BE49-F238E27FC236}">
                <a16:creationId xmlns:a16="http://schemas.microsoft.com/office/drawing/2014/main" id="{8445BAF4-DDD1-4E75-8867-F5E4C631E901}"/>
              </a:ext>
            </a:extLst>
          </p:cNvPr>
          <p:cNvSpPr txBox="1">
            <a:spLocks noGrp="1"/>
          </p:cNvSpPr>
          <p:nvPr>
            <p:ph type="title"/>
          </p:nvPr>
        </p:nvSpPr>
        <p:spPr>
          <a:xfrm>
            <a:off x="1154392" y="148157"/>
            <a:ext cx="9628892" cy="646331"/>
          </a:xfrm>
          <a:prstGeom prst="rect">
            <a:avLst/>
          </a:prstGeom>
          <a:noFill/>
        </p:spPr>
        <p:txBody>
          <a:bodyPr wrap="square">
            <a:spAutoFit/>
          </a:bodyPr>
          <a:lstStyle/>
          <a:p>
            <a:r>
              <a:rPr lang="en-US" dirty="0">
                <a:solidFill>
                  <a:srgbClr val="002060"/>
                </a:solidFill>
              </a:rPr>
              <a:t>https://www.eacea.ec.europa.eu/index_en</a:t>
            </a:r>
          </a:p>
        </p:txBody>
      </p:sp>
    </p:spTree>
    <p:extLst>
      <p:ext uri="{BB962C8B-B14F-4D97-AF65-F5344CB8AC3E}">
        <p14:creationId xmlns:p14="http://schemas.microsoft.com/office/powerpoint/2010/main" val="330466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1E2D-29BC-4BDB-9247-F7FF6A4C143E}"/>
              </a:ext>
            </a:extLst>
          </p:cNvPr>
          <p:cNvSpPr>
            <a:spLocks noGrp="1"/>
          </p:cNvSpPr>
          <p:nvPr>
            <p:ph type="title"/>
          </p:nvPr>
        </p:nvSpPr>
        <p:spPr>
          <a:xfrm>
            <a:off x="2212622" y="349956"/>
            <a:ext cx="7061380" cy="620889"/>
          </a:xfrm>
        </p:spPr>
        <p:txBody>
          <a:bodyPr>
            <a:normAutofit fontScale="90000"/>
          </a:bodyPr>
          <a:lstStyle/>
          <a:p>
            <a:r>
              <a:rPr lang="en-US" b="1" dirty="0">
                <a:solidFill>
                  <a:srgbClr val="002060"/>
                </a:solidFill>
              </a:rPr>
              <a:t>WWW.ERASMUSPLUS.AM</a:t>
            </a:r>
          </a:p>
        </p:txBody>
      </p:sp>
      <p:pic>
        <p:nvPicPr>
          <p:cNvPr id="5" name="Content Placeholder 4">
            <a:extLst>
              <a:ext uri="{FF2B5EF4-FFF2-40B4-BE49-F238E27FC236}">
                <a16:creationId xmlns:a16="http://schemas.microsoft.com/office/drawing/2014/main" id="{49AE7A99-6BE9-425F-9474-29CD292919F7}"/>
              </a:ext>
            </a:extLst>
          </p:cNvPr>
          <p:cNvPicPr>
            <a:picLocks noGrp="1" noChangeAspect="1"/>
          </p:cNvPicPr>
          <p:nvPr>
            <p:ph idx="1"/>
          </p:nvPr>
        </p:nvPicPr>
        <p:blipFill>
          <a:blip r:embed="rId2"/>
          <a:stretch>
            <a:fillRect/>
          </a:stretch>
        </p:blipFill>
        <p:spPr>
          <a:xfrm>
            <a:off x="1082876" y="926797"/>
            <a:ext cx="9618991" cy="5756912"/>
          </a:xfrm>
        </p:spPr>
      </p:pic>
    </p:spTree>
    <p:extLst>
      <p:ext uri="{BB962C8B-B14F-4D97-AF65-F5344CB8AC3E}">
        <p14:creationId xmlns:p14="http://schemas.microsoft.com/office/powerpoint/2010/main" val="2783202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3F8DE5-387D-491D-B7E4-17934BD13B9F}"/>
              </a:ext>
            </a:extLst>
          </p:cNvPr>
          <p:cNvPicPr>
            <a:picLocks noGrp="1" noChangeAspect="1"/>
          </p:cNvPicPr>
          <p:nvPr>
            <p:ph idx="1"/>
          </p:nvPr>
        </p:nvPicPr>
        <p:blipFill>
          <a:blip r:embed="rId2"/>
          <a:stretch>
            <a:fillRect/>
          </a:stretch>
        </p:blipFill>
        <p:spPr>
          <a:xfrm>
            <a:off x="1433689" y="101600"/>
            <a:ext cx="8876657" cy="6655763"/>
          </a:xfrm>
        </p:spPr>
      </p:pic>
    </p:spTree>
    <p:extLst>
      <p:ext uri="{BB962C8B-B14F-4D97-AF65-F5344CB8AC3E}">
        <p14:creationId xmlns:p14="http://schemas.microsoft.com/office/powerpoint/2010/main" val="2866374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BE195-82EC-4797-83A4-81818243EE87}"/>
              </a:ext>
            </a:extLst>
          </p:cNvPr>
          <p:cNvSpPr>
            <a:spLocks noGrp="1"/>
          </p:cNvSpPr>
          <p:nvPr>
            <p:ph idx="1"/>
          </p:nvPr>
        </p:nvSpPr>
        <p:spPr>
          <a:xfrm>
            <a:off x="4222750" y="415926"/>
            <a:ext cx="3144838" cy="587375"/>
          </a:xfrm>
        </p:spPr>
        <p:txBody>
          <a:bodyPr>
            <a:normAutofit fontScale="92500" lnSpcReduction="20000"/>
          </a:bodyPr>
          <a:lstStyle/>
          <a:p>
            <a:pPr marL="0" indent="0" algn="ctr">
              <a:buNone/>
              <a:defRPr/>
            </a:pPr>
            <a:r>
              <a:rPr lang="en-US" sz="4225" dirty="0">
                <a:solidFill>
                  <a:srgbClr val="C00000"/>
                </a:solidFill>
              </a:rPr>
              <a:t>THANK YOU</a:t>
            </a:r>
            <a:endParaRPr lang="en-US" sz="3250" dirty="0">
              <a:solidFill>
                <a:srgbClr val="C00000"/>
              </a:solidFill>
            </a:endParaRPr>
          </a:p>
          <a:p>
            <a:pPr marL="0" indent="0">
              <a:buNone/>
              <a:defRPr/>
            </a:pPr>
            <a:endParaRPr lang="en-US" dirty="0"/>
          </a:p>
        </p:txBody>
      </p:sp>
      <p:sp>
        <p:nvSpPr>
          <p:cNvPr id="4" name="TextBox 3">
            <a:extLst>
              <a:ext uri="{FF2B5EF4-FFF2-40B4-BE49-F238E27FC236}">
                <a16:creationId xmlns:a16="http://schemas.microsoft.com/office/drawing/2014/main" id="{9AB23A5A-931D-4A61-832F-24A4DB8F7604}"/>
              </a:ext>
            </a:extLst>
          </p:cNvPr>
          <p:cNvSpPr txBox="1"/>
          <p:nvPr/>
        </p:nvSpPr>
        <p:spPr>
          <a:xfrm>
            <a:off x="1863725" y="1208088"/>
            <a:ext cx="7920038" cy="454739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National Erasmus+ Office in Armenia</a:t>
            </a:r>
            <a:endParaRPr kumimoji="0" lang="ru-RU" sz="1950"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Tel.: +374 91216258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2"/>
              </a:rPr>
              <a:t>neo@erasmusplus.am</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3"/>
              </a:rPr>
              <a:t>program@erasmusplus.am</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4"/>
              </a:rPr>
              <a:t>info@erasmusplus.am</a:t>
            </a:r>
            <a: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r>
            <a:br>
              <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br>
            <a:endParaRPr kumimoji="0" lang="en-US" sz="1625" b="0"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5"/>
              </a:rPr>
              <a:t>www.erasmusplus.am</a:t>
            </a:r>
            <a:endParaRPr kumimoji="0" lang="en-US" sz="3600"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2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r>
              <a:rPr kumimoji="0" lang="en-US" sz="2275" b="1" i="0" u="none" strike="noStrike" kern="1200" cap="none" spc="0" normalizeH="0" baseline="0" noProof="0" dirty="0" err="1">
                <a:ln>
                  <a:noFill/>
                </a:ln>
                <a:solidFill>
                  <a:srgbClr val="002060"/>
                </a:solidFill>
                <a:effectLst/>
                <a:uLnTx/>
                <a:uFillTx/>
                <a:latin typeface="Verdana"/>
                <a:ea typeface="+mn-ea"/>
                <a:cs typeface="Arial" panose="020B0604020202020204" pitchFamily="34" charset="0"/>
                <a:sym typeface="Webdings" panose="05030102010509060703" pitchFamily="18" charset="2"/>
              </a:rPr>
              <a:t>neoarm</a:t>
            </a:r>
            <a:endPar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rPr>
              <a:t>           @</a:t>
            </a:r>
            <a:r>
              <a:rPr kumimoji="0" lang="en-US" sz="2275" b="1" i="0" u="none" strike="noStrike" kern="1200" cap="none" spc="0" normalizeH="0" baseline="0" noProof="0" dirty="0" err="1">
                <a:ln>
                  <a:noFill/>
                </a:ln>
                <a:solidFill>
                  <a:srgbClr val="002060"/>
                </a:solidFill>
                <a:effectLst/>
                <a:uLnTx/>
                <a:uFillTx/>
                <a:latin typeface="Verdana"/>
                <a:ea typeface="+mn-ea"/>
                <a:cs typeface="Arial" panose="020B0604020202020204" pitchFamily="34" charset="0"/>
                <a:sym typeface="Webdings" panose="05030102010509060703" pitchFamily="18" charset="2"/>
              </a:rPr>
              <a:t>ErasmusArmenia</a:t>
            </a:r>
            <a:endParaRPr kumimoji="0" lang="en-US" sz="2275" b="1" i="0" u="none" strike="noStrike" kern="1200" cap="none" spc="0" normalizeH="0" baseline="0" noProof="0" dirty="0">
              <a:ln>
                <a:noFill/>
              </a:ln>
              <a:solidFill>
                <a:srgbClr val="002060"/>
              </a:solidFill>
              <a:effectLst/>
              <a:uLnTx/>
              <a:uFillTx/>
              <a:latin typeface="Verdana"/>
              <a:ea typeface="+mn-ea"/>
              <a:cs typeface="Arial" panose="020B0604020202020204" pitchFamily="34" charset="0"/>
              <a:sym typeface="Webdings" panose="05030102010509060703" pitchFamily="18" charset="2"/>
            </a:endParaRPr>
          </a:p>
        </p:txBody>
      </p:sp>
      <p:pic>
        <p:nvPicPr>
          <p:cNvPr id="88068" name="Picture 2">
            <a:extLst>
              <a:ext uri="{FF2B5EF4-FFF2-40B4-BE49-F238E27FC236}">
                <a16:creationId xmlns:a16="http://schemas.microsoft.com/office/drawing/2014/main" id="{32756B55-1C8F-4E71-9C45-627422FAF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337" y="3794126"/>
            <a:ext cx="6858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a:extLst>
              <a:ext uri="{FF2B5EF4-FFF2-40B4-BE49-F238E27FC236}">
                <a16:creationId xmlns:a16="http://schemas.microsoft.com/office/drawing/2014/main" id="{C69DDC24-6BF6-4F1D-9CAA-AEA59E458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1351" y="4927601"/>
            <a:ext cx="9937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F32AB63-CA90-4CCC-B36D-263B4D0E68F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1208088"/>
            <a:ext cx="2955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312344"/>
            <a:ext cx="8596668" cy="1320800"/>
          </a:xfrm>
        </p:spPr>
        <p:txBody>
          <a:bodyPr/>
          <a:lstStyle/>
          <a:p>
            <a:pPr algn="l"/>
            <a:r>
              <a:rPr lang="en-US" dirty="0">
                <a:latin typeface="EC Square Sans Cond Pro" panose="020B0506040000020004" pitchFamily="34" charset="0"/>
              </a:rPr>
              <a:t>	</a:t>
            </a:r>
            <a:r>
              <a:rPr lang="en-US" b="1" dirty="0">
                <a:latin typeface="EC Square Sans Cond Pro" panose="020B0506040000020004" pitchFamily="34" charset="0"/>
              </a:rPr>
              <a:t>Opportunities for HE institutions from   </a:t>
            </a:r>
            <a:br>
              <a:rPr lang="en-US" b="1" dirty="0">
                <a:latin typeface="EC Square Sans Cond Pro" panose="020B0506040000020004" pitchFamily="34" charset="0"/>
              </a:rPr>
            </a:br>
            <a:r>
              <a:rPr lang="en-US" b="1" dirty="0">
                <a:latin typeface="EC Square Sans Cond Pro" panose="020B0506040000020004" pitchFamily="34" charset="0"/>
              </a:rPr>
              <a:t>     non-associated third countries</a:t>
            </a:r>
          </a:p>
        </p:txBody>
      </p:sp>
      <p:sp>
        <p:nvSpPr>
          <p:cNvPr id="2" name="Content Placeholder 1"/>
          <p:cNvSpPr>
            <a:spLocks noGrp="1"/>
          </p:cNvSpPr>
          <p:nvPr>
            <p:ph idx="1"/>
          </p:nvPr>
        </p:nvSpPr>
        <p:spPr>
          <a:xfrm>
            <a:off x="452674" y="1731223"/>
            <a:ext cx="11438762" cy="4814433"/>
          </a:xfrm>
        </p:spPr>
        <p:txBody>
          <a:bodyPr>
            <a:normAutofit/>
          </a:bodyPr>
          <a:lstStyle/>
          <a:p>
            <a:pPr lvl="1">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ICM</a:t>
            </a:r>
            <a:r>
              <a:rPr lang="en-US" sz="3600" dirty="0">
                <a:solidFill>
                  <a:srgbClr val="002060"/>
                </a:solidFill>
                <a:latin typeface="EC Square Sans Cond Pro" panose="020B0506040000020004" pitchFamily="34" charset="0"/>
              </a:rPr>
              <a:t>: International Credit Mobility</a:t>
            </a:r>
          </a:p>
          <a:p>
            <a:pPr lvl="1">
              <a:spcBef>
                <a:spcPts val="600"/>
              </a:spcBef>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EMJM/EMDM</a:t>
            </a:r>
            <a:r>
              <a:rPr lang="en-US" sz="3600" dirty="0">
                <a:solidFill>
                  <a:srgbClr val="002060"/>
                </a:solidFill>
                <a:latin typeface="EC Square Sans Cond Pro" panose="020B0506040000020004" pitchFamily="34" charset="0"/>
              </a:rPr>
              <a:t>: Erasmus Mundus Joint Masters &amp;  </a:t>
            </a:r>
          </a:p>
          <a:p>
            <a:pPr marL="457200" lvl="1" indent="0">
              <a:spcBef>
                <a:spcPts val="0"/>
              </a:spcBef>
              <a:buNone/>
            </a:pPr>
            <a:r>
              <a:rPr lang="en-US" sz="3600" dirty="0">
                <a:solidFill>
                  <a:srgbClr val="002060"/>
                </a:solidFill>
                <a:latin typeface="EC Square Sans Cond Pro" panose="020B0506040000020004" pitchFamily="34" charset="0"/>
              </a:rPr>
              <a:t>   Erasmus Mundus Designed Measures (</a:t>
            </a:r>
            <a:r>
              <a:rPr lang="en-US" sz="3600" dirty="0">
                <a:solidFill>
                  <a:srgbClr val="FF0000"/>
                </a:solidFill>
                <a:latin typeface="EC Square Sans Cond Pro" panose="020B0506040000020004" pitchFamily="34" charset="0"/>
              </a:rPr>
              <a:t>NEW</a:t>
            </a:r>
            <a:r>
              <a:rPr lang="en-US" sz="3600" dirty="0">
                <a:solidFill>
                  <a:srgbClr val="002060"/>
                </a:solidFill>
                <a:latin typeface="EC Square Sans Cond Pro" panose="020B0506040000020004" pitchFamily="34" charset="0"/>
              </a:rPr>
              <a:t>)</a:t>
            </a:r>
          </a:p>
          <a:p>
            <a:pPr lvl="1">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CBHE</a:t>
            </a:r>
            <a:r>
              <a:rPr lang="en-US" sz="3600" dirty="0">
                <a:solidFill>
                  <a:srgbClr val="002060"/>
                </a:solidFill>
                <a:latin typeface="EC Square Sans Cond Pro" panose="020B0506040000020004" pitchFamily="34" charset="0"/>
              </a:rPr>
              <a:t>: Capacity Building for Higher Education</a:t>
            </a:r>
          </a:p>
          <a:p>
            <a:pPr lvl="1">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CBVET</a:t>
            </a:r>
            <a:r>
              <a:rPr lang="en-US" sz="3600" dirty="0">
                <a:solidFill>
                  <a:srgbClr val="002060"/>
                </a:solidFill>
                <a:latin typeface="EC Square Sans Cond Pro" panose="020B0506040000020004" pitchFamily="34" charset="0"/>
              </a:rPr>
              <a:t>: Capacity Building for VET (</a:t>
            </a:r>
            <a:r>
              <a:rPr lang="en-US" sz="3600" dirty="0">
                <a:solidFill>
                  <a:srgbClr val="FF0000"/>
                </a:solidFill>
                <a:latin typeface="EC Square Sans Cond Pro" panose="020B0506040000020004" pitchFamily="34" charset="0"/>
              </a:rPr>
              <a:t>NEW</a:t>
            </a:r>
            <a:r>
              <a:rPr lang="en-US" sz="3600" dirty="0">
                <a:solidFill>
                  <a:srgbClr val="002060"/>
                </a:solidFill>
                <a:latin typeface="EC Square Sans Cond Pro" panose="020B0506040000020004" pitchFamily="34" charset="0"/>
              </a:rPr>
              <a:t>)</a:t>
            </a:r>
          </a:p>
          <a:p>
            <a:pPr lvl="1">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JMA</a:t>
            </a:r>
            <a:r>
              <a:rPr lang="en-US" sz="3600" dirty="0">
                <a:solidFill>
                  <a:srgbClr val="002060"/>
                </a:solidFill>
                <a:latin typeface="EC Square Sans Cond Pro" panose="020B0506040000020004" pitchFamily="34" charset="0"/>
              </a:rPr>
              <a:t>: Jean Monnet activities</a:t>
            </a:r>
          </a:p>
          <a:p>
            <a:pPr lvl="1">
              <a:buFont typeface="Wingdings" panose="05000000000000000000" pitchFamily="2" charset="2"/>
              <a:buChar char="ü"/>
            </a:pPr>
            <a:r>
              <a:rPr lang="en-US" sz="3600" dirty="0">
                <a:solidFill>
                  <a:srgbClr val="002060"/>
                </a:solidFill>
                <a:latin typeface="EC Square Sans Cond Pro" panose="020B0506040000020004" pitchFamily="34" charset="0"/>
              </a:rPr>
              <a:t> </a:t>
            </a:r>
            <a:r>
              <a:rPr lang="en-US" sz="3600" b="1" dirty="0">
                <a:solidFill>
                  <a:srgbClr val="C00000"/>
                </a:solidFill>
                <a:latin typeface="EC Square Sans Cond Pro" panose="020B0506040000020004" pitchFamily="34" charset="0"/>
              </a:rPr>
              <a:t>VE</a:t>
            </a:r>
            <a:r>
              <a:rPr lang="en-US" sz="3600" dirty="0">
                <a:solidFill>
                  <a:srgbClr val="002060"/>
                </a:solidFill>
                <a:latin typeface="EC Square Sans Cond Pro" panose="020B0506040000020004" pitchFamily="34" charset="0"/>
              </a:rPr>
              <a:t>: Virtual Exchanges (</a:t>
            </a:r>
            <a:r>
              <a:rPr lang="en-US" sz="3600" dirty="0">
                <a:solidFill>
                  <a:srgbClr val="FF0000"/>
                </a:solidFill>
                <a:latin typeface="EC Square Sans Cond Pro" panose="020B0506040000020004" pitchFamily="34" charset="0"/>
              </a:rPr>
              <a:t>NEW</a:t>
            </a:r>
            <a:r>
              <a:rPr lang="en-US" sz="3600" dirty="0">
                <a:solidFill>
                  <a:srgbClr val="002060"/>
                </a:solidFill>
                <a:latin typeface="EC Square Sans Cond Pro" panose="020B0506040000020004" pitchFamily="34" charset="0"/>
              </a:rPr>
              <a:t>)</a:t>
            </a:r>
          </a:p>
          <a:p>
            <a:pPr lvl="1">
              <a:buFont typeface="Wingdings" panose="05000000000000000000" pitchFamily="2" charset="2"/>
              <a:buChar char="ü"/>
            </a:pPr>
            <a:endParaRPr lang="en-US" sz="3600" dirty="0">
              <a:solidFill>
                <a:srgbClr val="002060"/>
              </a:solidFill>
              <a:latin typeface="EC Square Sans Cond Pro" panose="020B0506040000020004" pitchFamily="34" charset="0"/>
            </a:endParaRPr>
          </a:p>
          <a:p>
            <a:pPr lvl="1">
              <a:buFont typeface="Wingdings" panose="05000000000000000000" pitchFamily="2" charset="2"/>
              <a:buChar char="ü"/>
            </a:pPr>
            <a:endParaRPr lang="en-US" sz="2400" dirty="0">
              <a:latin typeface="EC Square Sans Cond Pro" panose="020B0506040000020004" pitchFamily="34" charset="0"/>
            </a:endParaRPr>
          </a:p>
          <a:p>
            <a:endParaRPr lang="en-US" dirty="0"/>
          </a:p>
        </p:txBody>
      </p:sp>
    </p:spTree>
    <p:extLst>
      <p:ext uri="{BB962C8B-B14F-4D97-AF65-F5344CB8AC3E}">
        <p14:creationId xmlns:p14="http://schemas.microsoft.com/office/powerpoint/2010/main" val="248274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ltLang="en-US" dirty="0">
                <a:solidFill>
                  <a:schemeClr val="bg1"/>
                </a:solidFill>
                <a:latin typeface="EC Square Sans Cond Pro" panose="020B0506040000020004" pitchFamily="34" charset="0"/>
              </a:rPr>
              <a:t>International </a:t>
            </a:r>
            <a:r>
              <a:rPr lang="fr-BE" altLang="en-US" dirty="0" err="1">
                <a:solidFill>
                  <a:schemeClr val="bg1"/>
                </a:solidFill>
                <a:latin typeface="EC Square Sans Cond Pro" panose="020B0506040000020004" pitchFamily="34" charset="0"/>
              </a:rPr>
              <a:t>credit</a:t>
            </a:r>
            <a:r>
              <a:rPr lang="fr-BE" altLang="en-US" dirty="0">
                <a:solidFill>
                  <a:schemeClr val="bg1"/>
                </a:solidFill>
                <a:latin typeface="EC Square Sans Cond Pro" panose="020B0506040000020004" pitchFamily="34" charset="0"/>
              </a:rPr>
              <a:t> </a:t>
            </a:r>
            <a:r>
              <a:rPr lang="fr-BE" altLang="en-US" dirty="0" err="1">
                <a:solidFill>
                  <a:schemeClr val="bg1"/>
                </a:solidFill>
                <a:latin typeface="EC Square Sans Cond Pro" panose="020B0506040000020004" pitchFamily="34" charset="0"/>
              </a:rPr>
              <a:t>mobility</a:t>
            </a:r>
            <a:endParaRPr lang="en-US" dirty="0">
              <a:latin typeface="EC Square Sans Cond Pro" panose="020B0506040000020004" pitchFamily="34" charset="0"/>
            </a:endParaRPr>
          </a:p>
        </p:txBody>
      </p:sp>
      <p:sp>
        <p:nvSpPr>
          <p:cNvPr id="2" name="Content Placeholder 1"/>
          <p:cNvSpPr>
            <a:spLocks noGrp="1"/>
          </p:cNvSpPr>
          <p:nvPr>
            <p:ph idx="1"/>
          </p:nvPr>
        </p:nvSpPr>
        <p:spPr/>
        <p:txBody>
          <a:bodyPr/>
          <a:lstStyle/>
          <a:p>
            <a:endParaRPr lang="en-US"/>
          </a:p>
        </p:txBody>
      </p:sp>
      <p:pic>
        <p:nvPicPr>
          <p:cNvPr id="4" name="Content Placeholder 1"/>
          <p:cNvPicPr>
            <a:picLocks noChangeAspect="1"/>
          </p:cNvPicPr>
          <p:nvPr/>
        </p:nvPicPr>
        <p:blipFill rotWithShape="1">
          <a:blip r:embed="rId3">
            <a:extLst>
              <a:ext uri="{28A0092B-C50C-407E-A947-70E740481C1C}">
                <a14:useLocalDpi xmlns:a14="http://schemas.microsoft.com/office/drawing/2010/main" val="0"/>
              </a:ext>
            </a:extLst>
          </a:blip>
          <a:srcRect l="1106" t="17483" r="460" b="27250"/>
          <a:stretch/>
        </p:blipFill>
        <p:spPr>
          <a:xfrm>
            <a:off x="56645" y="-89013"/>
            <a:ext cx="12214860" cy="6858000"/>
          </a:xfrm>
          <a:prstGeom prst="rect">
            <a:avLst/>
          </a:prstGeom>
        </p:spPr>
      </p:pic>
    </p:spTree>
    <p:extLst>
      <p:ext uri="{BB962C8B-B14F-4D97-AF65-F5344CB8AC3E}">
        <p14:creationId xmlns:p14="http://schemas.microsoft.com/office/powerpoint/2010/main" val="1992639765"/>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8" ma:contentTypeDescription="Create a new document." ma:contentTypeScope="" ma:versionID="d49c8b034079c639d275fc5aff4b7c16">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1c42ec5578e68d16b21b1b71426b7ea9"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188A70A-B5DD-4C3E-8D51-FA2FDBE03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068c-bc2d-4620-b517-6a4d82a7e161"/>
    <ds:schemaRef ds:uri="604b4288-15a6-4b36-801c-a9875e40b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b6c068c-bc2d-4620-b517-6a4d82a7e161"/>
    <ds:schemaRef ds:uri="http://purl.org/dc/terms/"/>
    <ds:schemaRef ds:uri="http://schemas.openxmlformats.org/package/2006/metadata/core-properties"/>
    <ds:schemaRef ds:uri="604b4288-15a6-4b36-801c-a9875e40b07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5179</TotalTime>
  <Words>4746</Words>
  <Application>Microsoft Office PowerPoint</Application>
  <PresentationFormat>Widescreen</PresentationFormat>
  <Paragraphs>644</Paragraphs>
  <Slides>73</Slides>
  <Notes>25</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73</vt:i4>
      </vt:variant>
    </vt:vector>
  </HeadingPairs>
  <TitlesOfParts>
    <vt:vector size="95" baseType="lpstr">
      <vt:lpstr>ＭＳ Ｐゴシック</vt:lpstr>
      <vt:lpstr>ＭＳ Ｐゴシック</vt:lpstr>
      <vt:lpstr>Arial</vt:lpstr>
      <vt:lpstr>Calibri</vt:lpstr>
      <vt:lpstr>Calibri Light</vt:lpstr>
      <vt:lpstr>EC Square Sans Cond Pro</vt:lpstr>
      <vt:lpstr>Georgia</vt:lpstr>
      <vt:lpstr>Mangal</vt:lpstr>
      <vt:lpstr>Tahoma</vt:lpstr>
      <vt:lpstr>Trebuchet MS</vt:lpstr>
      <vt:lpstr>Verdana</vt:lpstr>
      <vt:lpstr>Verdana Bold</vt:lpstr>
      <vt:lpstr>Webdings</vt:lpstr>
      <vt:lpstr>Wingdings</vt:lpstr>
      <vt:lpstr>Wingdings 3</vt:lpstr>
      <vt:lpstr>Office Theme</vt:lpstr>
      <vt:lpstr>Retrospect</vt:lpstr>
      <vt:lpstr>1_Office Theme</vt:lpstr>
      <vt:lpstr>Facet</vt:lpstr>
      <vt:lpstr>1_Facet</vt:lpstr>
      <vt:lpstr>2_Office Theme</vt:lpstr>
      <vt:lpstr>Chart</vt:lpstr>
      <vt:lpstr>          Erasmus+ 2021-2027 Work together with European higher education institutions</vt:lpstr>
      <vt:lpstr> What is Erasmus+?</vt:lpstr>
      <vt:lpstr>  Responsibility</vt:lpstr>
      <vt:lpstr>International dimension of Erasmus+ 2021-2027</vt:lpstr>
      <vt:lpstr>  33 Programme countries =&gt; EU Member States and associated third countries</vt:lpstr>
      <vt:lpstr>PowerPoint Presentation</vt:lpstr>
      <vt:lpstr>Regions</vt:lpstr>
      <vt:lpstr> Opportunities for HE institutions from         non-associated third countries</vt:lpstr>
      <vt:lpstr>International credit mobility</vt:lpstr>
      <vt:lpstr> International Credit Mobility (ICM)              Staff and student exchange  </vt:lpstr>
      <vt:lpstr>PowerPoint Presentation</vt:lpstr>
      <vt:lpstr> Erasmus Mundus Joint Masters (EMJM)         submission of a joint master programme by the consortium</vt:lpstr>
      <vt:lpstr> Erasmus Mundus Design Measures      (EMDM)</vt:lpstr>
      <vt:lpstr>Jean Monnet activities</vt:lpstr>
      <vt:lpstr>  Virtual Exchanges in HE and   Youth</vt:lpstr>
      <vt:lpstr>Who can apply?</vt:lpstr>
      <vt:lpstr>Re-cap: when to apply for what?</vt:lpstr>
      <vt:lpstr>Capacity Building for VET    </vt:lpstr>
      <vt:lpstr>PowerPoint Presentation</vt:lpstr>
      <vt:lpstr>More information </vt:lpstr>
      <vt:lpstr>PowerPoint Presentation</vt:lpstr>
      <vt:lpstr>Capacity Building  in Higher Education (CBHE)</vt:lpstr>
      <vt:lpstr>PowerPoint Presentation</vt:lpstr>
      <vt:lpstr>Regions</vt:lpstr>
      <vt:lpstr>Selection involving EaP countries</vt:lpstr>
      <vt:lpstr>Eastern Partnership results 2015-2020 </vt:lpstr>
      <vt:lpstr>PowerPoint Presentation</vt:lpstr>
      <vt:lpstr>Context</vt:lpstr>
      <vt:lpstr>Objectives</vt:lpstr>
      <vt:lpstr>New features</vt:lpstr>
      <vt:lpstr>Three strands</vt:lpstr>
      <vt:lpstr> Capacity Building for Higher Education (CBHE) 2-3 year Partnerships of HEIs from EU MS &amp; associated third countries and non-associated third countries</vt:lpstr>
      <vt:lpstr>Strand 1 - Fostering access to cooperation in                Higher education</vt:lpstr>
      <vt:lpstr>PowerPoint Presentation</vt:lpstr>
      <vt:lpstr>Strand 2 - Partnerships for transformation</vt:lpstr>
      <vt:lpstr>Strand 2 - Partnerships for transformation</vt:lpstr>
      <vt:lpstr>PowerPoint Presentation</vt:lpstr>
      <vt:lpstr>Innovation in higher education </vt:lpstr>
      <vt:lpstr>Strand 3 - Structural Reform Projects</vt:lpstr>
      <vt:lpstr>Strand 3. Structural Reform Projects</vt:lpstr>
      <vt:lpstr>Overarching priorities Strand 1 and 2 </vt:lpstr>
      <vt:lpstr>Overarching priorities</vt:lpstr>
      <vt:lpstr>CBHE</vt:lpstr>
      <vt:lpstr>Types of projects</vt:lpstr>
      <vt:lpstr>New budget type</vt:lpstr>
      <vt:lpstr>Lump sum II: approach – basic principles</vt:lpstr>
      <vt:lpstr>Lump sum II – work packages</vt:lpstr>
      <vt:lpstr>  How to apply</vt:lpstr>
      <vt:lpstr>   FTOP Funding and Tender Opportunities PORTAL</vt:lpstr>
      <vt:lpstr>PowerPoint Presentation</vt:lpstr>
      <vt:lpstr>PowerPoint Presentation</vt:lpstr>
      <vt:lpstr>PowerPoint Presentation</vt:lpstr>
      <vt:lpstr>PowerPoint Presentation</vt:lpstr>
      <vt:lpstr>  Part A</vt:lpstr>
      <vt:lpstr>PowerPoint Presentation</vt:lpstr>
      <vt:lpstr>PowerPoint Presentation</vt:lpstr>
      <vt:lpstr>  </vt:lpstr>
      <vt:lpstr>PowerPoint Presentation</vt:lpstr>
      <vt:lpstr>PowerPoint Presentation</vt:lpstr>
      <vt:lpstr>PowerPoint Presentation</vt:lpstr>
      <vt:lpstr>Logical Framework Matrix</vt:lpstr>
      <vt:lpstr>    Budget</vt:lpstr>
      <vt:lpstr>Application &amp; Evaluation Procedure</vt:lpstr>
      <vt:lpstr>Award criteria</vt:lpstr>
      <vt:lpstr>PowerPoint Presentation</vt:lpstr>
      <vt:lpstr>   Get prepared</vt:lpstr>
      <vt:lpstr>ON-line session on CBHE</vt:lpstr>
      <vt:lpstr>PowerPoint Presentation</vt:lpstr>
      <vt:lpstr>https://www.eacea.ec.europa.eu/index_en</vt:lpstr>
      <vt:lpstr>https://www.eacea.ec.europa.eu/index_en</vt:lpstr>
      <vt:lpstr>WWW.ERASMUSPLUS.AM</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User</cp:lastModifiedBy>
  <cp:revision>312</cp:revision>
  <cp:lastPrinted>2021-12-15T18:09:35Z</cp:lastPrinted>
  <dcterms:created xsi:type="dcterms:W3CDTF">2019-08-09T12:06:42Z</dcterms:created>
  <dcterms:modified xsi:type="dcterms:W3CDTF">2022-03-15T12:46:54Z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0x010100D920D94BF79903409A44EFD8C6ED4DE5</vt:lpwstr>
  </property>
</Properties>
</file>