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4"/>
  </p:notesMasterIdLst>
  <p:sldIdLst>
    <p:sldId id="256" r:id="rId2"/>
    <p:sldId id="257" r:id="rId3"/>
    <p:sldId id="265" r:id="rId4"/>
    <p:sldId id="260" r:id="rId5"/>
    <p:sldId id="271" r:id="rId6"/>
    <p:sldId id="267" r:id="rId7"/>
    <p:sldId id="269" r:id="rId8"/>
    <p:sldId id="259" r:id="rId9"/>
    <p:sldId id="272" r:id="rId10"/>
    <p:sldId id="274" r:id="rId11"/>
    <p:sldId id="263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8e9da6e98a5e1d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y-AM" sz="2000" dirty="0" smtClean="0"/>
              <a:t>Հայաստան․ </a:t>
            </a:r>
          </a:p>
          <a:p>
            <a:pPr>
              <a:defRPr/>
            </a:pPr>
            <a:r>
              <a:rPr lang="hy-AM" sz="2000" dirty="0" smtClean="0"/>
              <a:t>Արտադրված</a:t>
            </a:r>
            <a:r>
              <a:rPr lang="hy-AM" sz="2000" baseline="0" dirty="0" smtClean="0"/>
              <a:t> փրփրուն և հանգիստ գինու քանակը, </a:t>
            </a:r>
            <a:r>
              <a:rPr lang="hy-AM" sz="1800" baseline="0" dirty="0" smtClean="0"/>
              <a:t>լ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Հանգիստ գինի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</c:numCache>
            </c:numRef>
          </c:cat>
          <c:val>
            <c:numRef>
              <c:f>Sheet1!$B$2:$E$2</c:f>
              <c:numCache>
                <c:formatCode>_(* #,##0_);_(* \(#,##0\);_(* "-"??_);_(@_)</c:formatCode>
                <c:ptCount val="4"/>
                <c:pt idx="0">
                  <c:v>9891000</c:v>
                </c:pt>
                <c:pt idx="1">
                  <c:v>11665000</c:v>
                </c:pt>
                <c:pt idx="2">
                  <c:v>8877000</c:v>
                </c:pt>
                <c:pt idx="3">
                  <c:v>8852000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5-469E-ACA0-25E4B70A4D8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Փրփրուն գինի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</c:numCache>
            </c:numRef>
          </c:cat>
          <c:val>
            <c:numRef>
              <c:f>Sheet1!$B$3:$E$3</c:f>
              <c:numCache>
                <c:formatCode>_(* #,##0_);_(* \(#,##0\);_(* "-"??_);_(@_)</c:formatCode>
                <c:ptCount val="4"/>
                <c:pt idx="0">
                  <c:v>1122000</c:v>
                </c:pt>
                <c:pt idx="1">
                  <c:v>1011000</c:v>
                </c:pt>
                <c:pt idx="2">
                  <c:v>753000</c:v>
                </c:pt>
                <c:pt idx="3">
                  <c:v>863000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C5-469E-ACA0-25E4B70A4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44139184"/>
        <c:axId val="-1144141904"/>
      </c:barChart>
      <c:catAx>
        <c:axId val="-114413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44141904"/>
        <c:crosses val="autoZero"/>
        <c:auto val="1"/>
        <c:lblAlgn val="ctr"/>
        <c:lblOffset val="100"/>
        <c:noMultiLvlLbl val="0"/>
      </c:catAx>
      <c:valAx>
        <c:axId val="-114414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4413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y-AM" sz="2400" dirty="0" smtClean="0">
                <a:solidFill>
                  <a:schemeClr val="bg1"/>
                </a:solidFill>
              </a:rPr>
              <a:t>ՀԱՅԱՍՏԱՆ․</a:t>
            </a:r>
            <a:r>
              <a:rPr lang="hy-AM" sz="2400" baseline="0" dirty="0" smtClean="0">
                <a:solidFill>
                  <a:schemeClr val="bg1"/>
                </a:solidFill>
              </a:rPr>
              <a:t> </a:t>
            </a:r>
            <a:r>
              <a:rPr lang="hy-AM" sz="2400" dirty="0" smtClean="0">
                <a:solidFill>
                  <a:schemeClr val="bg1"/>
                </a:solidFill>
              </a:rPr>
              <a:t>Գինիների</a:t>
            </a:r>
            <a:r>
              <a:rPr lang="hy-AM" sz="2400" baseline="0" dirty="0" smtClean="0">
                <a:solidFill>
                  <a:schemeClr val="bg1"/>
                </a:solidFill>
              </a:rPr>
              <a:t> </a:t>
            </a:r>
            <a:r>
              <a:rPr lang="hy-AM" sz="2400" baseline="0" dirty="0">
                <a:solidFill>
                  <a:schemeClr val="bg1"/>
                </a:solidFill>
              </a:rPr>
              <a:t>ՆերմուծՈՒՄ ԵՎ ԱՐՏԱՀԱՆՈՒՄ, </a:t>
            </a:r>
            <a:r>
              <a:rPr lang="ru-RU" sz="2400" baseline="0" dirty="0">
                <a:solidFill>
                  <a:schemeClr val="bg1"/>
                </a:solidFill>
              </a:rPr>
              <a:t>2020 </a:t>
            </a:r>
            <a:r>
              <a:rPr lang="hy-AM" sz="2400" baseline="0" dirty="0">
                <a:solidFill>
                  <a:schemeClr val="bg1"/>
                </a:solidFill>
              </a:rPr>
              <a:t>թ</a:t>
            </a:r>
            <a:endParaRPr lang="en-US" sz="24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5187334403104824"/>
          <c:y val="7.82472613458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ՆԵՐՄՈՒԾՈՒՄ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Sheet1!$C$1:$D$1</c:f>
              <c:strCache>
                <c:ptCount val="2"/>
                <c:pt idx="0">
                  <c:v>ԽԱՂՈՂԻ ԳԻՆԻ, Լ</c:v>
                </c:pt>
                <c:pt idx="1">
                  <c:v>ՄՐԳԱՅԻՆ ԳԻՆԻ, Լ</c:v>
                </c:pt>
              </c:strCache>
            </c:strRef>
          </c:cat>
          <c:val>
            <c:numRef>
              <c:f>Sheet1!$C$2:$D$2</c:f>
              <c:numCache>
                <c:formatCode>_(* #,##0_);_(* \(#,##0\);_(* "-"??_);_(@_)</c:formatCode>
                <c:ptCount val="2"/>
                <c:pt idx="0">
                  <c:v>715000</c:v>
                </c:pt>
                <c:pt idx="1">
                  <c:v>62000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4D-46F9-BC18-54B3FFDAEF7D}"/>
            </c:ext>
          </c:extLst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ԱՐՏԱՀԱՆՈՒՄ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Sheet1!$C$1:$D$1</c:f>
              <c:strCache>
                <c:ptCount val="2"/>
                <c:pt idx="0">
                  <c:v>ԽԱՂՈՂԻ ԳԻՆԻ, Լ</c:v>
                </c:pt>
                <c:pt idx="1">
                  <c:v>ՄՐԳԱՅԻՆ ԳԻՆԻ, Լ</c:v>
                </c:pt>
              </c:strCache>
            </c:strRef>
          </c:cat>
          <c:val>
            <c:numRef>
              <c:f>Sheet1!$C$3:$D$3</c:f>
              <c:numCache>
                <c:formatCode>_(* #,##0_);_(* \(#,##0\);_(* "-"??_);_(@_)</c:formatCode>
                <c:ptCount val="2"/>
                <c:pt idx="0">
                  <c:v>2622000</c:v>
                </c:pt>
                <c:pt idx="1">
                  <c:v>4729500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4D-46F9-BC18-54B3FFDAEF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-1211363680"/>
        <c:axId val="-1211364768"/>
        <c:axId val="0"/>
      </c:bar3DChart>
      <c:catAx>
        <c:axId val="-1211363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11364768"/>
        <c:crosses val="autoZero"/>
        <c:auto val="1"/>
        <c:lblAlgn val="ctr"/>
        <c:lblOffset val="100"/>
        <c:noMultiLvlLbl val="0"/>
      </c:catAx>
      <c:valAx>
        <c:axId val="-1211364768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-121136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9949204221812681E-2"/>
          <c:y val="0.17067292644757434"/>
          <c:w val="0.34988882559892781"/>
          <c:h val="7.7856394711224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y-AM" dirty="0" smtClean="0"/>
              <a:t>ԱՐՏԱԴՐՎԱԾ ԽԱՂՈՂ, ՏՈՆՆԱ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Produced wine, 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Sheet1!$B$16:$E$16</c:f>
              <c:numCache>
                <c:formatCode>General</c:formatCode>
                <c:ptCount val="4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</c:numCache>
            </c:numRef>
          </c:cat>
          <c:val>
            <c:numRef>
              <c:f>Sheet1!$B$17:$E$17</c:f>
              <c:numCache>
                <c:formatCode>General</c:formatCode>
                <c:ptCount val="4"/>
                <c:pt idx="0">
                  <c:v>264000</c:v>
                </c:pt>
                <c:pt idx="1">
                  <c:v>217000</c:v>
                </c:pt>
                <c:pt idx="2">
                  <c:v>179660</c:v>
                </c:pt>
                <c:pt idx="3">
                  <c:v>209000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4D-482A-A952-4D66BFD3C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63486896"/>
        <c:axId val="-950563184"/>
      </c:barChart>
      <c:catAx>
        <c:axId val="-126348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0563184"/>
        <c:crosses val="autoZero"/>
        <c:auto val="1"/>
        <c:lblAlgn val="ctr"/>
        <c:lblOffset val="100"/>
        <c:noMultiLvlLbl val="0"/>
      </c:catAx>
      <c:valAx>
        <c:axId val="-95056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6348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5T08:28:31.822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0FBD8-D68F-4F6B-8A6C-F9724004D049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816F1-73BF-46C2-9F0B-FE28C7A0F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16F1-73BF-46C2-9F0B-FE28C7A0F0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10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974F-4835-6A4D-A56B-A5E77597E947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510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974F-4835-6A4D-A56B-A5E77597E947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94436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974F-4835-6A4D-A56B-A5E77597E947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534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F7A2-11C3-4804-B43F-455FF08FF68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324E-70E5-4421-8DC6-D93A2D05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F7A2-11C3-4804-B43F-455FF08FF68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324E-70E5-4421-8DC6-D93A2D05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2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F7A2-11C3-4804-B43F-455FF08FF68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324E-70E5-4421-8DC6-D93A2D05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5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F7A2-11C3-4804-B43F-455FF08FF68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324E-70E5-4421-8DC6-D93A2D05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0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F7A2-11C3-4804-B43F-455FF08FF68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324E-70E5-4421-8DC6-D93A2D05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6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F7A2-11C3-4804-B43F-455FF08FF68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324E-70E5-4421-8DC6-D93A2D05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4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F7A2-11C3-4804-B43F-455FF08FF68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324E-70E5-4421-8DC6-D93A2D05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6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F7A2-11C3-4804-B43F-455FF08FF68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324E-70E5-4421-8DC6-D93A2D05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8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F7A2-11C3-4804-B43F-455FF08FF68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324E-70E5-4421-8DC6-D93A2D05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3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F7A2-11C3-4804-B43F-455FF08FF68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324E-70E5-4421-8DC6-D93A2D05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3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F7A2-11C3-4804-B43F-455FF08FF68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324E-70E5-4421-8DC6-D93A2D05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8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DF7A2-11C3-4804-B43F-455FF08FF68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6324E-70E5-4421-8DC6-D93A2D05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3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2" y="-9144"/>
            <a:ext cx="10955283" cy="6838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9472" y="-9144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600" b="1" dirty="0" smtClean="0">
                <a:solidFill>
                  <a:schemeClr val="tx2">
                    <a:lumMod val="10000"/>
                  </a:schemeClr>
                </a:solidFill>
              </a:rPr>
              <a:t>Հայկական գինիներ արտահանում, խնդիրներ, հեռանկարներ </a:t>
            </a:r>
            <a:endParaRPr lang="en-US" sz="3600" b="1" dirty="0">
              <a:solidFill>
                <a:schemeClr val="tx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95544" y="5309616"/>
            <a:ext cx="7223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400" b="1" dirty="0" smtClean="0"/>
              <a:t>ԱՐՍԵՆ ՄԿՐՏՉՅԱՆ,</a:t>
            </a:r>
          </a:p>
          <a:p>
            <a:pPr algn="ctr"/>
            <a:r>
              <a:rPr lang="hy-AM" sz="2400" b="1" dirty="0" smtClean="0"/>
              <a:t> ՆՈԱ ՕՖ ԱՐԵՆԻ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0D8724-D7E4-E14E-996F-6B806BB71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883" y="5725114"/>
            <a:ext cx="1695007" cy="50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411729"/>
              </p:ext>
            </p:extLst>
          </p:nvPr>
        </p:nvGraphicFramePr>
        <p:xfrm>
          <a:off x="1402080" y="396240"/>
          <a:ext cx="83312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826284"/>
              </p:ext>
            </p:extLst>
          </p:nvPr>
        </p:nvGraphicFramePr>
        <p:xfrm>
          <a:off x="1421447" y="5246910"/>
          <a:ext cx="9876472" cy="1438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5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200">
                          <a:effectLst/>
                        </a:rPr>
                        <a:t>Հանգիստ գինի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9 891 000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11 665 000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8 877 000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8 852 000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200">
                          <a:effectLst/>
                        </a:rPr>
                        <a:t>Փրփրուն գինի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1 122 000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1 011 000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753 000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863 000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200">
                          <a:effectLst/>
                        </a:rPr>
                        <a:t>Ընդամենը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11 013 000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12 676 000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9 630 000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9 715 000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2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802570"/>
              </p:ext>
            </p:extLst>
          </p:nvPr>
        </p:nvGraphicFramePr>
        <p:xfrm>
          <a:off x="685800" y="338328"/>
          <a:ext cx="11000232" cy="6300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95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315428"/>
              </p:ext>
            </p:extLst>
          </p:nvPr>
        </p:nvGraphicFramePr>
        <p:xfrm>
          <a:off x="2885440" y="1137920"/>
          <a:ext cx="6898640" cy="402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649509"/>
              </p:ext>
            </p:extLst>
          </p:nvPr>
        </p:nvGraphicFramePr>
        <p:xfrm>
          <a:off x="1541462" y="5425440"/>
          <a:ext cx="9898697" cy="1137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4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7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1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5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2017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264 000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217 000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179 660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209 000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90320" y="406400"/>
            <a:ext cx="994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dirty="0" smtClean="0"/>
              <a:t>Արտադրված խաղողի քանակը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62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r="15972"/>
          <a:stretch>
            <a:fillRect/>
          </a:stretch>
        </p:blipFill>
        <p:spPr bwMode="auto">
          <a:xfrm>
            <a:off x="-186090" y="267463"/>
            <a:ext cx="7223341" cy="537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B3D0AAA8-DBC9-024E-A59B-0A69DC88A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9" t="10974" r="53" b="483"/>
          <a:stretch/>
        </p:blipFill>
        <p:spPr>
          <a:xfrm>
            <a:off x="7037251" y="-1"/>
            <a:ext cx="5154749" cy="6858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731987-0003-1C4B-9096-24A5FA5DCB6E}"/>
              </a:ext>
            </a:extLst>
          </p:cNvPr>
          <p:cNvSpPr txBox="1">
            <a:spLocks/>
          </p:cNvSpPr>
          <p:nvPr/>
        </p:nvSpPr>
        <p:spPr>
          <a:xfrm>
            <a:off x="441081" y="267463"/>
            <a:ext cx="3932237" cy="1131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y-AM" dirty="0"/>
              <a:t>Հայկական խաղողի տեսակները </a:t>
            </a:r>
            <a:r>
              <a:rPr lang="x-none" dirty="0"/>
              <a:t>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C66A173-492B-E44B-9D36-AEEB7C4AB80A}"/>
              </a:ext>
            </a:extLst>
          </p:cNvPr>
          <p:cNvSpPr txBox="1">
            <a:spLocks/>
          </p:cNvSpPr>
          <p:nvPr/>
        </p:nvSpPr>
        <p:spPr>
          <a:xfrm>
            <a:off x="0" y="2273111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y-AM" sz="2000" dirty="0" smtClean="0"/>
              <a:t>Հայաստանում հայտնի է խաղողի ավելի քան 600 բնիկ տեսակ, բայց մշակվում է տասն անգամ ավելի քիչ: Հիմնական գինեգործական սորտերն են՝ </a:t>
            </a:r>
            <a:endParaRPr lang="x-non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2000" b="1" dirty="0" smtClean="0"/>
              <a:t>Կարմիր՝ </a:t>
            </a:r>
            <a:r>
              <a:rPr lang="hy-AM" sz="2000" dirty="0" smtClean="0"/>
              <a:t>Արենի, Կախեթ, Խնդողնի, Թոզոտ, Մովուզ</a:t>
            </a:r>
            <a:endParaRPr lang="x-non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2000" b="1" dirty="0" smtClean="0"/>
              <a:t>Սպիտակ</a:t>
            </a:r>
            <a:r>
              <a:rPr lang="hy-AM" sz="2000" dirty="0" smtClean="0"/>
              <a:t>՝ Ոսկեհատ, Կանգուն, Գառան դմակ, Ճիլար, Խաթուն </a:t>
            </a:r>
            <a:r>
              <a:rPr lang="hy-AM" sz="2000" dirty="0" smtClean="0">
                <a:solidFill>
                  <a:schemeClr val="bg1">
                    <a:lumMod val="85000"/>
                  </a:schemeClr>
                </a:solidFill>
              </a:rPr>
              <a:t>խարջի</a:t>
            </a:r>
            <a:r>
              <a:rPr lang="x-none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x-none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E7CC7F96-9C69-7E45-9199-219E32833D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05" r="7605"/>
          <a:stretch/>
        </p:blipFill>
        <p:spPr>
          <a:xfrm>
            <a:off x="6360606" y="2020824"/>
            <a:ext cx="5337907" cy="3840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2728" y="310896"/>
            <a:ext cx="1004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NOA</a:t>
            </a:r>
            <a:r>
              <a:rPr lang="hy-AM" sz="2800" b="1" dirty="0" smtClean="0"/>
              <a:t> եւ</a:t>
            </a:r>
            <a:r>
              <a:rPr lang="en-US" sz="2800" b="1" dirty="0" smtClean="0"/>
              <a:t> ARKURI OF NOAH</a:t>
            </a:r>
            <a:r>
              <a:rPr lang="hy-AM" sz="2800" b="1" dirty="0" smtClean="0"/>
              <a:t> ապրանքանիշերը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207008"/>
            <a:ext cx="49011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y-AM" sz="2000" dirty="0" smtClean="0"/>
              <a:t>50 </a:t>
            </a:r>
            <a:r>
              <a:rPr lang="hy-AM" sz="2000" dirty="0"/>
              <a:t>հա խաղողի այգի Արենի </a:t>
            </a:r>
            <a:r>
              <a:rPr lang="hy-AM" sz="2000" dirty="0" smtClean="0"/>
              <a:t>համայնքի </a:t>
            </a:r>
            <a:r>
              <a:rPr lang="hy-AM" sz="2000" dirty="0"/>
              <a:t>Ռինդ և Աղավնաձոր </a:t>
            </a:r>
            <a:r>
              <a:rPr lang="hy-AM" sz="2000" dirty="0" smtClean="0"/>
              <a:t>գյուղերում, Վայոց ձոր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y-AM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y-AM" sz="2000" dirty="0" smtClean="0"/>
              <a:t>Առաջիկա </a:t>
            </a:r>
            <a:r>
              <a:rPr lang="hy-AM" sz="2000" dirty="0"/>
              <a:t>երկու տարիներին կհիմնվի ևս </a:t>
            </a:r>
            <a:r>
              <a:rPr lang="en-US" sz="2000" dirty="0"/>
              <a:t>20 </a:t>
            </a:r>
            <a:r>
              <a:rPr lang="en-US" sz="2000" dirty="0" err="1"/>
              <a:t>հա</a:t>
            </a:r>
            <a:r>
              <a:rPr lang="en-US" sz="2000" dirty="0"/>
              <a:t> </a:t>
            </a:r>
            <a:r>
              <a:rPr lang="en-US" sz="2000" dirty="0" err="1"/>
              <a:t>ինտենսիվ</a:t>
            </a:r>
            <a:r>
              <a:rPr lang="en-US" sz="2000" dirty="0"/>
              <a:t> </a:t>
            </a:r>
            <a:r>
              <a:rPr lang="en-US" sz="2000" dirty="0" err="1" smtClean="0"/>
              <a:t>այգի</a:t>
            </a:r>
            <a:endParaRPr lang="hy-AM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y-AM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y-AM" sz="2000" dirty="0" smtClean="0"/>
              <a:t>Մինչ </a:t>
            </a:r>
            <a:r>
              <a:rPr lang="hy-AM" sz="2000" dirty="0"/>
              <a:t>այժմ ընկերությունն իրականացրել է </a:t>
            </a:r>
            <a:r>
              <a:rPr lang="en-US" sz="2000" dirty="0"/>
              <a:t>2.5 </a:t>
            </a:r>
            <a:r>
              <a:rPr lang="en-US" sz="2000" dirty="0" err="1"/>
              <a:t>մլն</a:t>
            </a:r>
            <a:r>
              <a:rPr lang="en-US" sz="2000" dirty="0"/>
              <a:t> </a:t>
            </a:r>
            <a:r>
              <a:rPr lang="en-US" sz="2000" dirty="0" err="1"/>
              <a:t>եվրոյի</a:t>
            </a:r>
            <a:r>
              <a:rPr lang="en-US" sz="2000" dirty="0"/>
              <a:t> </a:t>
            </a:r>
            <a:r>
              <a:rPr lang="en-US" sz="2000" dirty="0" err="1"/>
              <a:t>ներդրում</a:t>
            </a:r>
            <a:r>
              <a:rPr lang="en-US" sz="2000" dirty="0"/>
              <a:t>։ </a:t>
            </a:r>
            <a:endParaRPr lang="hy-AM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y-AM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y-AM" sz="2000" dirty="0" smtClean="0"/>
              <a:t>Նոր գործարանի շինարարություն՝ ներդնելով </a:t>
            </a:r>
            <a:r>
              <a:rPr lang="en-US" sz="2000" dirty="0"/>
              <a:t>1,5 </a:t>
            </a:r>
            <a:r>
              <a:rPr lang="hy-AM" sz="2000" dirty="0" smtClean="0"/>
              <a:t>մլն եվրո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y-AM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y-AM" sz="2000" dirty="0" smtClean="0"/>
              <a:t>Արտահանում Շվեյցարիա, Գերմանիա, ՌԴ, Չինաստան, ԱՄՆ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64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F3472A-0480-5941-967F-B7EA7D72263B}"/>
              </a:ext>
            </a:extLst>
          </p:cNvPr>
          <p:cNvSpPr/>
          <p:nvPr/>
        </p:nvSpPr>
        <p:spPr>
          <a:xfrm>
            <a:off x="4651132" y="1381585"/>
            <a:ext cx="6939121" cy="407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y-AM" b="1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Բարձր </a:t>
            </a:r>
            <a:r>
              <a:rPr lang="hy-AM" b="1" dirty="0" smtClean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ինքնարժեք</a:t>
            </a:r>
            <a:endParaRPr lang="x-none" b="1" dirty="0">
              <a:solidFill>
                <a:srgbClr val="FF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y-AM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Բարձր ինքնարժեքով ստացվող խաղող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y-AM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Դրսից ներկրվող շշեր, </a:t>
            </a:r>
            <a:r>
              <a:rPr lang="hy-AM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խցաններ, կապսուլներ</a:t>
            </a:r>
            <a:endParaRPr lang="x-none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y-AM" b="1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Անհրաժեշտ կրթության անբավարար լինելը </a:t>
            </a:r>
            <a:endParaRPr lang="x-none" b="1" dirty="0">
              <a:solidFill>
                <a:srgbClr val="FF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y-AM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Կարևորվում է ագրարային կրթության բարելավման, բարձրակարգ մասնագետների պատրաստման եւ ոլորտում գիտական ներուժի արդյունավետ օգտագործումը։ </a:t>
            </a:r>
            <a:endParaRPr lang="ru-RU" dirty="0" smtClean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y-AM" b="1" dirty="0" smtClean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Գինուն հարակից ճյուղերում բիզնեսի զարգացումը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y-AM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Կարեւոր </a:t>
            </a:r>
            <a:r>
              <a:rPr lang="hy-AM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բաղադրիչներից են կրթական ծրագրերը, իսկ առանցքային ուղղությունների թվում՝ գինու տուրիզմի խթանումը</a:t>
            </a:r>
            <a:r>
              <a:rPr lang="hy-AM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x-none" b="1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y-AM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x-none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350DB-9572-454C-90A4-33F111903D3D}"/>
              </a:ext>
            </a:extLst>
          </p:cNvPr>
          <p:cNvSpPr/>
          <p:nvPr/>
        </p:nvSpPr>
        <p:spPr>
          <a:xfrm>
            <a:off x="228601" y="28523"/>
            <a:ext cx="11361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2800" b="1" dirty="0" smtClean="0"/>
              <a:t>Գինեգործության եւ խաղողագործության </a:t>
            </a:r>
            <a:r>
              <a:rPr lang="hy-AM" sz="2800" b="1" dirty="0"/>
              <a:t>ոլորտի խնդիրները Հայաստանում</a:t>
            </a:r>
            <a:endParaRPr lang="x-none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6EF62-9F0F-9147-A64E-5AE0C09E7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13" y="1064926"/>
            <a:ext cx="4047193" cy="26942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3" y="3759200"/>
            <a:ext cx="4183628" cy="209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" y="2400216"/>
            <a:ext cx="6993636" cy="46624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F3472A-0480-5941-967F-B7EA7D72263B}"/>
              </a:ext>
            </a:extLst>
          </p:cNvPr>
          <p:cNvSpPr/>
          <p:nvPr/>
        </p:nvSpPr>
        <p:spPr>
          <a:xfrm>
            <a:off x="7543800" y="1618488"/>
            <a:ext cx="4137893" cy="537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y-AM" b="1" dirty="0"/>
              <a:t>Անտոկոս վարկերի տրամադրում նոր ինտենսիվ այգիների </a:t>
            </a:r>
            <a:r>
              <a:rPr lang="hy-AM" b="1" dirty="0" smtClean="0"/>
              <a:t>եւ կաթիլային ոռոգման այգիների հիմնման համար</a:t>
            </a:r>
          </a:p>
          <a:p>
            <a:pPr lvl="0"/>
            <a:endParaRPr lang="hy-AM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y-AM" b="1" dirty="0" smtClean="0"/>
              <a:t>Անտոկոս </a:t>
            </a:r>
            <a:r>
              <a:rPr lang="hy-AM" b="1" dirty="0"/>
              <a:t>վարկերի տրամադրում գյուղտեխնիկայի ձեռքբերման </a:t>
            </a:r>
            <a:r>
              <a:rPr lang="hy-AM" b="1" dirty="0" smtClean="0"/>
              <a:t>համար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y-AM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y-AM" b="1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Գինեգործական միջազգային մրցույթներին մասնակցության աջակցություն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y-AM" b="1" dirty="0" smtClean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y-AM" b="1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Գինու ոլորտի միջազգային մասնագետների հետ հանդիպումների կազմակերպում, հայկական գինու լուսաբանում արտասահմանում</a:t>
            </a:r>
            <a:endParaRPr lang="x-none" b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y-AM" b="1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x-none" b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350DB-9572-454C-90A4-33F111903D3D}"/>
              </a:ext>
            </a:extLst>
          </p:cNvPr>
          <p:cNvSpPr/>
          <p:nvPr/>
        </p:nvSpPr>
        <p:spPr>
          <a:xfrm>
            <a:off x="1225296" y="357040"/>
            <a:ext cx="10259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2800" b="1" dirty="0"/>
              <a:t>Պետական </a:t>
            </a:r>
            <a:r>
              <a:rPr lang="hy-AM" sz="2800" b="1" dirty="0" smtClean="0"/>
              <a:t>աջակցություն խաղողագործությանը եւ գինեգործությանը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618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2240" y="357632"/>
            <a:ext cx="867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/>
              <a:t>Արտահանման հետ կապված խնդիրները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7040" y="2910840"/>
            <a:ext cx="109260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y-AM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y-AM" sz="2000" dirty="0" smtClean="0"/>
              <a:t>Հայկական գինիների ճանաչելիություն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y-AM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y-AM" sz="2000" dirty="0" smtClean="0"/>
              <a:t>Արտասահմանյան շուկաների հետ շփումների սակավություն, հատկապես անցած տարվանից ի վեր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y-AM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y-AM" sz="2000" dirty="0" smtClean="0"/>
              <a:t>Գինու նմուշների արտասահման ուղարկելը շատ թանկ է։</a:t>
            </a:r>
            <a:r>
              <a:rPr lang="en-US" sz="2000" dirty="0" smtClean="0"/>
              <a:t> </a:t>
            </a:r>
            <a:r>
              <a:rPr lang="hy-AM" sz="2000" dirty="0" smtClean="0"/>
              <a:t>Մոտ </a:t>
            </a:r>
            <a:r>
              <a:rPr lang="ru-RU" sz="2000" dirty="0" smtClean="0"/>
              <a:t>25,000 </a:t>
            </a:r>
            <a:r>
              <a:rPr lang="hy-AM" sz="2000" dirty="0" smtClean="0"/>
              <a:t>դրամ մեկ շշի համար դեպի Չինաստան, </a:t>
            </a:r>
            <a:r>
              <a:rPr lang="en-US" sz="2000" dirty="0" smtClean="0"/>
              <a:t>16,500 </a:t>
            </a:r>
            <a:r>
              <a:rPr lang="hy-AM" sz="2000" dirty="0" smtClean="0"/>
              <a:t>դրամ՝ դեպի Եվրոպա։ Գումարած մաքսազերծում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y-AM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y-AM" sz="2000" dirty="0" smtClean="0"/>
              <a:t> Արտահանման ուղիների սղություն։ Լարս՝ վատ եղանակի պայմաններում գինու փոխադրման խնդիրների առաջացում։ Երբեմն՝ ավիափոխադրում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y-AM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y-AM" sz="2000" dirty="0" smtClean="0"/>
              <a:t>Հայկական գինիների</a:t>
            </a:r>
            <a:r>
              <a:rPr lang="en-US" sz="2000" dirty="0" smtClean="0"/>
              <a:t> </a:t>
            </a:r>
            <a:r>
              <a:rPr lang="hy-AM" sz="2000" dirty="0" smtClean="0"/>
              <a:t>հարաբերական թանկություն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y-AM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AutoNum type="arabicPeriod"/>
            </a:pPr>
            <a:endParaRPr lang="hy-AM" dirty="0" smtClean="0"/>
          </a:p>
          <a:p>
            <a:pPr marL="342900" indent="-342900">
              <a:buAutoNum type="arabicPeriod"/>
            </a:pPr>
            <a:endParaRPr lang="hy-AM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61912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6536" y="366776"/>
            <a:ext cx="867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/>
              <a:t>Արտահանմանն աջակցող աշխատանքներ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8960" y="3246120"/>
            <a:ext cx="109260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y-AM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y-AM" sz="2000" dirty="0" smtClean="0"/>
              <a:t>Գինի արտադրողների մասնակցությունը </a:t>
            </a:r>
            <a:r>
              <a:rPr lang="hy-AM" sz="2000" dirty="0"/>
              <a:t>միջազգային ցուցահանդեսներին։ </a:t>
            </a:r>
            <a:endParaRPr lang="hy-AM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y-AM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y-AM" sz="2000" dirty="0" smtClean="0"/>
              <a:t>GIZ </a:t>
            </a:r>
            <a:r>
              <a:rPr lang="hy-AM" sz="2000" dirty="0"/>
              <a:t>գերմանական կազմակերպության նախաձեռնությամբ ստեղծվել է Wines of Armenia ՀԿ-ը, որի նպատակը հայկական գինիների վաճառքի խթանումն է, հատկապես արտասահմանում։ Առաջին նախագիծը միջազգային լոգիստիկ կենտրոնի ստեղծումն է </a:t>
            </a:r>
            <a:r>
              <a:rPr lang="hy-AM" sz="2000" dirty="0" smtClean="0"/>
              <a:t>Բեռլինում։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y-AM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y-AM" sz="2000" dirty="0" smtClean="0"/>
              <a:t>Հայկական </a:t>
            </a:r>
            <a:r>
              <a:rPr lang="hy-AM" sz="2000" dirty="0"/>
              <a:t>գինու ներկայացում </a:t>
            </a:r>
            <a:r>
              <a:rPr lang="hy-AM" sz="2000" dirty="0" smtClean="0"/>
              <a:t>արտասահմանում գինու մասնագետներին, լրագրողներին, սոմելյեներին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AutoNum type="arabicPeriod"/>
            </a:pPr>
            <a:endParaRPr lang="hy-AM" dirty="0" smtClean="0"/>
          </a:p>
          <a:p>
            <a:pPr marL="342900" indent="-342900">
              <a:buAutoNum type="arabicPeriod"/>
            </a:pPr>
            <a:endParaRPr lang="hy-AM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61912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81280"/>
            <a:ext cx="2788919" cy="5859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1479" y="376936"/>
            <a:ext cx="9240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/>
              <a:t>Գինու սպառումն </a:t>
            </a:r>
            <a:r>
              <a:rPr lang="en-US" sz="2800" b="1" dirty="0" smtClean="0"/>
              <a:t>1 </a:t>
            </a:r>
            <a:r>
              <a:rPr lang="hy-AM" sz="2800" b="1" dirty="0" smtClean="0"/>
              <a:t>անձի հաշվով ըստ երկրների</a:t>
            </a:r>
            <a:r>
              <a:rPr lang="en-US" sz="2800" b="1" dirty="0" smtClean="0"/>
              <a:t>, 2019 </a:t>
            </a:r>
            <a:r>
              <a:rPr lang="hy-AM" sz="2800" b="1" dirty="0" smtClean="0"/>
              <a:t>թ․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58" y="1777364"/>
            <a:ext cx="7363889" cy="490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640" y="132080"/>
            <a:ext cx="1116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/>
              <a:t>Գինու սպառումը ըստ երկրների՝ </a:t>
            </a:r>
            <a:r>
              <a:rPr lang="ru-RU" sz="2800" b="1" dirty="0" smtClean="0"/>
              <a:t>2019 </a:t>
            </a:r>
            <a:r>
              <a:rPr lang="hy-AM" sz="2800" b="1" dirty="0" smtClean="0"/>
              <a:t>եւ </a:t>
            </a:r>
            <a:r>
              <a:rPr lang="en-US" sz="2800" b="1" dirty="0" smtClean="0"/>
              <a:t>2020</a:t>
            </a:r>
            <a:r>
              <a:rPr lang="hy-AM" sz="2800" b="1" dirty="0" smtClean="0"/>
              <a:t> թթ․ համեմատական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947650"/>
            <a:ext cx="8646159" cy="56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</TotalTime>
  <Words>441</Words>
  <Application>Microsoft Office PowerPoint</Application>
  <PresentationFormat>Widescreen</PresentationFormat>
  <Paragraphs>95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Gayane Makaryan</cp:lastModifiedBy>
  <cp:revision>35</cp:revision>
  <dcterms:created xsi:type="dcterms:W3CDTF">2021-06-24T08:12:01Z</dcterms:created>
  <dcterms:modified xsi:type="dcterms:W3CDTF">2021-06-28T09:48:04Z</dcterms:modified>
</cp:coreProperties>
</file>