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sldIdLst>
    <p:sldId id="306" r:id="rId2"/>
    <p:sldId id="539" r:id="rId3"/>
    <p:sldId id="297" r:id="rId4"/>
    <p:sldId id="532" r:id="rId5"/>
    <p:sldId id="499" r:id="rId6"/>
    <p:sldId id="514" r:id="rId7"/>
    <p:sldId id="515" r:id="rId8"/>
    <p:sldId id="533" r:id="rId9"/>
    <p:sldId id="488" r:id="rId10"/>
    <p:sldId id="487" r:id="rId11"/>
    <p:sldId id="429" r:id="rId12"/>
    <p:sldId id="540" r:id="rId13"/>
    <p:sldId id="541" r:id="rId14"/>
    <p:sldId id="542"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D5A"/>
    <a:srgbClr val="5EC2B4"/>
    <a:srgbClr val="D5A561"/>
    <a:srgbClr val="FF3300"/>
    <a:srgbClr val="6C0000"/>
    <a:srgbClr val="99D55A"/>
    <a:srgbClr val="4AB567"/>
    <a:srgbClr val="97D751"/>
    <a:srgbClr val="029390"/>
    <a:srgbClr val="2FC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1" autoAdjust="0"/>
    <p:restoredTop sz="94660"/>
  </p:normalViewPr>
  <p:slideViewPr>
    <p:cSldViewPr snapToGrid="0">
      <p:cViewPr varScale="1">
        <p:scale>
          <a:sx n="88" d="100"/>
          <a:sy n="88"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425615157480314"/>
          <c:y val="0.23140887050135683"/>
          <c:w val="0.31607103018372701"/>
          <c:h val="0.68571342141554337"/>
        </c:manualLayout>
      </c:layout>
      <c:pieChart>
        <c:varyColors val="1"/>
        <c:ser>
          <c:idx val="0"/>
          <c:order val="0"/>
          <c:tx>
            <c:strRef>
              <c:f>Sheet1!$B$1</c:f>
              <c:strCache>
                <c:ptCount val="1"/>
                <c:pt idx="0">
                  <c:v>Composition of country's residential waste by weight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AF-3F41-ABE7-3C3A163A36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6BAF-3F41-ABE7-3C3A163A36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6BAF-3F41-ABE7-3C3A163A36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6BAF-3F41-ABE7-3C3A163A367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6BAF-3F41-ABE7-3C3A163A367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4-6BAF-3F41-ABE7-3C3A163A367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6BAF-3F41-ABE7-3C3A163A367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2-6BAF-3F41-ABE7-3C3A163A367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6BAF-3F41-ABE7-3C3A163A3676}"/>
              </c:ext>
            </c:extLst>
          </c:dPt>
          <c:dLbls>
            <c:dLbl>
              <c:idx val="0"/>
              <c:layout>
                <c:manualLayout>
                  <c:x val="3.5416666666666666E-2"/>
                  <c:y val="-5.423728813559321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BAF-3F41-ABE7-3C3A163A3676}"/>
                </c:ext>
              </c:extLst>
            </c:dLbl>
            <c:dLbl>
              <c:idx val="1"/>
              <c:layout>
                <c:manualLayout>
                  <c:x val="-3.5416666666666666E-2"/>
                  <c:y val="2.860784538247958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6BAF-3F41-ABE7-3C3A163A3676}"/>
                </c:ext>
              </c:extLst>
            </c:dLbl>
            <c:dLbl>
              <c:idx val="2"/>
              <c:layout>
                <c:manualLayout>
                  <c:x val="-2.8125000000000039E-2"/>
                  <c:y val="2.3839871152066465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BAF-3F41-ABE7-3C3A163A3676}"/>
                </c:ext>
              </c:extLst>
            </c:dLbl>
            <c:dLbl>
              <c:idx val="3"/>
              <c:layout>
                <c:manualLayout>
                  <c:x val="-4.2708333333333334E-2"/>
                  <c:y val="2.860784538247975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BAF-3F41-ABE7-3C3A163A3676}"/>
                </c:ext>
              </c:extLst>
            </c:dLbl>
            <c:dLbl>
              <c:idx val="4"/>
              <c:layout>
                <c:manualLayout>
                  <c:x val="-4.2708333333333334E-2"/>
                  <c:y val="2.3839871152065593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6BAF-3F41-ABE7-3C3A163A3676}"/>
                </c:ext>
              </c:extLst>
            </c:dLbl>
            <c:dLbl>
              <c:idx val="5"/>
              <c:layout>
                <c:manualLayout>
                  <c:x val="-1.8749999999999999E-2"/>
                  <c:y val="-2.076965471675587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6BAF-3F41-ABE7-3C3A163A3676}"/>
                </c:ext>
              </c:extLst>
            </c:dLbl>
            <c:dLbl>
              <c:idx val="6"/>
              <c:layout>
                <c:manualLayout>
                  <c:x val="-0.05"/>
                  <c:y val="-5.192413679188974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BAF-3F41-ABE7-3C3A163A3676}"/>
                </c:ext>
              </c:extLst>
            </c:dLbl>
            <c:dLbl>
              <c:idx val="7"/>
              <c:layout>
                <c:manualLayout>
                  <c:x val="-2.6041666666666668E-2"/>
                  <c:y val="-0.14066913074573748"/>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6BAF-3F41-ABE7-3C3A163A3676}"/>
                </c:ext>
              </c:extLst>
            </c:dLbl>
            <c:dLbl>
              <c:idx val="8"/>
              <c:layout>
                <c:manualLayout>
                  <c:x val="-6.2500000000000385E-3"/>
                  <c:y val="-5.108269940833667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05625"/>
                      <c:h val="0.11160645065615961"/>
                    </c:manualLayout>
                  </c15:layout>
                </c:ext>
                <c:ext xmlns:c16="http://schemas.microsoft.com/office/drawing/2014/chart" uri="{C3380CC4-5D6E-409C-BE32-E72D297353CC}">
                  <c16:uniqueId val="{00000009-6BAF-3F41-ABE7-3C3A163A367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Organic</c:v>
                </c:pt>
                <c:pt idx="1">
                  <c:v>Paper and cardboard</c:v>
                </c:pt>
                <c:pt idx="2">
                  <c:v>Plastics</c:v>
                </c:pt>
                <c:pt idx="3">
                  <c:v>Glass</c:v>
                </c:pt>
                <c:pt idx="4">
                  <c:v>Metals</c:v>
                </c:pt>
                <c:pt idx="5">
                  <c:v>Other inorganics</c:v>
                </c:pt>
                <c:pt idx="6">
                  <c:v>Hazardous </c:v>
                </c:pt>
                <c:pt idx="7">
                  <c:v>Mixed WEEE</c:v>
                </c:pt>
                <c:pt idx="8">
                  <c:v>Other</c:v>
                </c:pt>
              </c:strCache>
            </c:strRef>
          </c:cat>
          <c:val>
            <c:numRef>
              <c:f>Sheet1!$B$2:$B$10</c:f>
              <c:numCache>
                <c:formatCode>General</c:formatCode>
                <c:ptCount val="9"/>
                <c:pt idx="0">
                  <c:v>0.56284646911320058</c:v>
                </c:pt>
                <c:pt idx="1">
                  <c:v>5.1987679183485798E-2</c:v>
                </c:pt>
                <c:pt idx="2">
                  <c:v>0.13145309818273257</c:v>
                </c:pt>
                <c:pt idx="3">
                  <c:v>3.5588259289411034E-2</c:v>
                </c:pt>
                <c:pt idx="4">
                  <c:v>1.1489115007754545E-2</c:v>
                </c:pt>
                <c:pt idx="5">
                  <c:v>4.4862777215165364E-2</c:v>
                </c:pt>
                <c:pt idx="6">
                  <c:v>4.7527592746893447E-3</c:v>
                </c:pt>
                <c:pt idx="7">
                  <c:v>2.0417235604614507E-3</c:v>
                </c:pt>
                <c:pt idx="8">
                  <c:v>0.15499157650405201</c:v>
                </c:pt>
              </c:numCache>
            </c:numRef>
          </c:val>
          <c:extLst>
            <c:ext xmlns:c16="http://schemas.microsoft.com/office/drawing/2014/chart" uri="{C3380CC4-5D6E-409C-BE32-E72D297353CC}">
              <c16:uniqueId val="{00000000-6BAF-3F41-ABE7-3C3A163A3676}"/>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CC5A-B44A-BF12-8A87F2AE5D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CC5A-B44A-BF12-8A87F2AE5D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CC5A-B44A-BF12-8A87F2AE5D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CC5A-B44A-BF12-8A87F2AE5D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B-CC5A-B44A-BF12-8A87F2AE5D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D-CC5A-B44A-BF12-8A87F2AE5DA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F-CC5A-B44A-BF12-8A87F2AE5DA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1-CC5A-B44A-BF12-8A87F2AE5DA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3-CC5A-B44A-BF12-8A87F2AE5DAA}"/>
              </c:ext>
            </c:extLst>
          </c:dPt>
          <c:cat>
            <c:strRef>
              <c:f>Sheet1!$A$2:$A$10</c:f>
              <c:strCache>
                <c:ptCount val="9"/>
                <c:pt idx="0">
                  <c:v>Organic</c:v>
                </c:pt>
                <c:pt idx="1">
                  <c:v>Paper and cardboard</c:v>
                </c:pt>
                <c:pt idx="2">
                  <c:v>Plastics</c:v>
                </c:pt>
                <c:pt idx="3">
                  <c:v>Glass</c:v>
                </c:pt>
                <c:pt idx="4">
                  <c:v>Metals</c:v>
                </c:pt>
                <c:pt idx="5">
                  <c:v>Other inorganics</c:v>
                </c:pt>
                <c:pt idx="6">
                  <c:v>Hazardous </c:v>
                </c:pt>
                <c:pt idx="7">
                  <c:v>Mixed WEEE</c:v>
                </c:pt>
                <c:pt idx="8">
                  <c:v>Other</c:v>
                </c:pt>
              </c:strCache>
            </c:strRef>
          </c:cat>
          <c:val>
            <c:numRef>
              <c:f>Sheet1!$C$2:$C$10</c:f>
              <c:numCache>
                <c:formatCode>General</c:formatCode>
                <c:ptCount val="9"/>
              </c:numCache>
            </c:numRef>
          </c:val>
          <c:extLst>
            <c:ext xmlns:c16="http://schemas.microsoft.com/office/drawing/2014/chart" uri="{C3380CC4-5D6E-409C-BE32-E72D297353CC}">
              <c16:uniqueId val="{0000000A-6BAF-3F41-ABE7-3C3A163A36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030F4-FAF8-436F-B445-944FA3ADE5CB}"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9FAFC-8377-490D-A34F-B02AAE933BE2}" type="slidenum">
              <a:rPr lang="en-US" smtClean="0"/>
              <a:t>‹#›</a:t>
            </a:fld>
            <a:endParaRPr lang="en-US"/>
          </a:p>
        </p:txBody>
      </p:sp>
    </p:spTree>
    <p:extLst>
      <p:ext uri="{BB962C8B-B14F-4D97-AF65-F5344CB8AC3E}">
        <p14:creationId xmlns:p14="http://schemas.microsoft.com/office/powerpoint/2010/main" val="268654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6EB911-EA38-D64F-AB85-B3EE2B89403A}" type="datetime1">
              <a:rPr lang="en-US" smtClean="0"/>
              <a:t>6/28/2021</a:t>
            </a:fld>
            <a:endParaRPr lang="en-US"/>
          </a:p>
        </p:txBody>
      </p:sp>
      <p:sp>
        <p:nvSpPr>
          <p:cNvPr id="5" name="Footer Placeholder 4"/>
          <p:cNvSpPr>
            <a:spLocks noGrp="1"/>
          </p:cNvSpPr>
          <p:nvPr>
            <p:ph type="ftr" sz="quarter" idx="11"/>
          </p:nvPr>
        </p:nvSpPr>
        <p:spPr/>
        <p:txBody>
          <a:bodyPr/>
          <a:lstStyle/>
          <a:p>
            <a:r>
              <a:rPr lang="en-US"/>
              <a:t>Nov 22, 2019 Draft (For internal review only)</a:t>
            </a:r>
            <a:endParaRPr lang="en-US" dirty="0"/>
          </a:p>
        </p:txBody>
      </p:sp>
      <p:sp>
        <p:nvSpPr>
          <p:cNvPr id="6" name="Slide Number Placeholder 5"/>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418545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2536B-B755-C647-802C-8BFB48559406}" type="datetime1">
              <a:rPr lang="en-US" smtClean="0"/>
              <a:t>6/28/2021</a:t>
            </a:fld>
            <a:endParaRPr lang="en-US"/>
          </a:p>
        </p:txBody>
      </p:sp>
      <p:sp>
        <p:nvSpPr>
          <p:cNvPr id="5" name="Footer Placeholder 4"/>
          <p:cNvSpPr>
            <a:spLocks noGrp="1"/>
          </p:cNvSpPr>
          <p:nvPr>
            <p:ph type="ftr" sz="quarter" idx="11"/>
          </p:nvPr>
        </p:nvSpPr>
        <p:spPr/>
        <p:txBody>
          <a:bodyPr/>
          <a:lstStyle/>
          <a:p>
            <a:r>
              <a:rPr lang="en-US"/>
              <a:t>Nov 22, 2019 Draft (For internal review only)</a:t>
            </a:r>
          </a:p>
        </p:txBody>
      </p:sp>
      <p:sp>
        <p:nvSpPr>
          <p:cNvPr id="6" name="Slide Number Placeholder 5"/>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387980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E144B-A43E-2D4E-9A3D-74E66B3600B5}" type="datetime1">
              <a:rPr lang="en-US" smtClean="0"/>
              <a:t>6/28/2021</a:t>
            </a:fld>
            <a:endParaRPr lang="en-US"/>
          </a:p>
        </p:txBody>
      </p:sp>
      <p:sp>
        <p:nvSpPr>
          <p:cNvPr id="5" name="Footer Placeholder 4"/>
          <p:cNvSpPr>
            <a:spLocks noGrp="1"/>
          </p:cNvSpPr>
          <p:nvPr>
            <p:ph type="ftr" sz="quarter" idx="11"/>
          </p:nvPr>
        </p:nvSpPr>
        <p:spPr/>
        <p:txBody>
          <a:bodyPr/>
          <a:lstStyle/>
          <a:p>
            <a:r>
              <a:rPr lang="en-US"/>
              <a:t>Nov 22, 2019 Draft (For internal review only)</a:t>
            </a:r>
          </a:p>
        </p:txBody>
      </p:sp>
      <p:sp>
        <p:nvSpPr>
          <p:cNvPr id="6" name="Slide Number Placeholder 5"/>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286790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43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08DEE-A29B-D844-8073-508F92E72004}" type="datetime1">
              <a:rPr lang="en-US" smtClean="0"/>
              <a:t>6/28/2021</a:t>
            </a:fld>
            <a:endParaRPr lang="en-US"/>
          </a:p>
        </p:txBody>
      </p:sp>
      <p:sp>
        <p:nvSpPr>
          <p:cNvPr id="5" name="Footer Placeholder 4"/>
          <p:cNvSpPr>
            <a:spLocks noGrp="1"/>
          </p:cNvSpPr>
          <p:nvPr>
            <p:ph type="ftr" sz="quarter" idx="11"/>
          </p:nvPr>
        </p:nvSpPr>
        <p:spPr/>
        <p:txBody>
          <a:bodyPr/>
          <a:lstStyle/>
          <a:p>
            <a:r>
              <a:rPr lang="en-US"/>
              <a:t>Nov 22, 2019 Draft (For internal review only)</a:t>
            </a:r>
          </a:p>
        </p:txBody>
      </p:sp>
      <p:sp>
        <p:nvSpPr>
          <p:cNvPr id="6" name="Slide Number Placeholder 5"/>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286785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F5BA4-2D88-274C-875C-16645377D495}" type="datetime1">
              <a:rPr lang="en-US" smtClean="0"/>
              <a:t>6/28/2021</a:t>
            </a:fld>
            <a:endParaRPr lang="en-US"/>
          </a:p>
        </p:txBody>
      </p:sp>
      <p:sp>
        <p:nvSpPr>
          <p:cNvPr id="5" name="Footer Placeholder 4"/>
          <p:cNvSpPr>
            <a:spLocks noGrp="1"/>
          </p:cNvSpPr>
          <p:nvPr>
            <p:ph type="ftr" sz="quarter" idx="11"/>
          </p:nvPr>
        </p:nvSpPr>
        <p:spPr/>
        <p:txBody>
          <a:bodyPr/>
          <a:lstStyle/>
          <a:p>
            <a:r>
              <a:rPr lang="en-US"/>
              <a:t>Nov 22, 2019 Draft (For internal review only)</a:t>
            </a:r>
          </a:p>
        </p:txBody>
      </p:sp>
      <p:sp>
        <p:nvSpPr>
          <p:cNvPr id="6" name="Slide Number Placeholder 5"/>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208583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D1DA97-DB54-3F43-B3B0-24C32B1B6AD4}" type="datetime1">
              <a:rPr lang="en-US" smtClean="0"/>
              <a:t>6/28/2021</a:t>
            </a:fld>
            <a:endParaRPr lang="en-US"/>
          </a:p>
        </p:txBody>
      </p:sp>
      <p:sp>
        <p:nvSpPr>
          <p:cNvPr id="6" name="Footer Placeholder 5"/>
          <p:cNvSpPr>
            <a:spLocks noGrp="1"/>
          </p:cNvSpPr>
          <p:nvPr>
            <p:ph type="ftr" sz="quarter" idx="11"/>
          </p:nvPr>
        </p:nvSpPr>
        <p:spPr/>
        <p:txBody>
          <a:bodyPr/>
          <a:lstStyle/>
          <a:p>
            <a:r>
              <a:rPr lang="en-US"/>
              <a:t>Nov 22, 2019 Draft (For internal review only)</a:t>
            </a:r>
          </a:p>
        </p:txBody>
      </p:sp>
      <p:sp>
        <p:nvSpPr>
          <p:cNvPr id="7" name="Slide Number Placeholder 6"/>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377332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1F8C77-AF8E-904B-AE6F-8000AA3F9C56}" type="datetime1">
              <a:rPr lang="en-US" smtClean="0"/>
              <a:t>6/28/2021</a:t>
            </a:fld>
            <a:endParaRPr lang="en-US"/>
          </a:p>
        </p:txBody>
      </p:sp>
      <p:sp>
        <p:nvSpPr>
          <p:cNvPr id="8" name="Footer Placeholder 7"/>
          <p:cNvSpPr>
            <a:spLocks noGrp="1"/>
          </p:cNvSpPr>
          <p:nvPr>
            <p:ph type="ftr" sz="quarter" idx="11"/>
          </p:nvPr>
        </p:nvSpPr>
        <p:spPr/>
        <p:txBody>
          <a:bodyPr/>
          <a:lstStyle/>
          <a:p>
            <a:r>
              <a:rPr lang="en-US"/>
              <a:t>Nov 22, 2019 Draft (For internal review only)</a:t>
            </a:r>
          </a:p>
        </p:txBody>
      </p:sp>
      <p:sp>
        <p:nvSpPr>
          <p:cNvPr id="9" name="Slide Number Placeholder 8"/>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19142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0DFF7-F97F-674B-AAE8-865415ECDD9E}" type="datetime1">
              <a:rPr lang="en-US" smtClean="0"/>
              <a:t>6/28/2021</a:t>
            </a:fld>
            <a:endParaRPr lang="en-US"/>
          </a:p>
        </p:txBody>
      </p:sp>
      <p:sp>
        <p:nvSpPr>
          <p:cNvPr id="4" name="Footer Placeholder 3"/>
          <p:cNvSpPr>
            <a:spLocks noGrp="1"/>
          </p:cNvSpPr>
          <p:nvPr>
            <p:ph type="ftr" sz="quarter" idx="11"/>
          </p:nvPr>
        </p:nvSpPr>
        <p:spPr/>
        <p:txBody>
          <a:bodyPr/>
          <a:lstStyle/>
          <a:p>
            <a:r>
              <a:rPr lang="en-US"/>
              <a:t>Nov 22, 2019 Draft (For internal review only)</a:t>
            </a:r>
          </a:p>
        </p:txBody>
      </p:sp>
      <p:sp>
        <p:nvSpPr>
          <p:cNvPr id="5" name="Slide Number Placeholder 4"/>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340176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3ECA-C36F-764F-8823-AB1306E35923}" type="datetime1">
              <a:rPr lang="en-US" smtClean="0"/>
              <a:t>6/28/2021</a:t>
            </a:fld>
            <a:endParaRPr lang="en-US"/>
          </a:p>
        </p:txBody>
      </p:sp>
      <p:sp>
        <p:nvSpPr>
          <p:cNvPr id="3" name="Footer Placeholder 2"/>
          <p:cNvSpPr>
            <a:spLocks noGrp="1"/>
          </p:cNvSpPr>
          <p:nvPr>
            <p:ph type="ftr" sz="quarter" idx="11"/>
          </p:nvPr>
        </p:nvSpPr>
        <p:spPr/>
        <p:txBody>
          <a:bodyPr/>
          <a:lstStyle/>
          <a:p>
            <a:r>
              <a:rPr lang="en-US"/>
              <a:t>Nov 22, 2019 Draft (For internal review only)</a:t>
            </a:r>
            <a:endParaRPr lang="en-US" dirty="0"/>
          </a:p>
        </p:txBody>
      </p:sp>
      <p:sp>
        <p:nvSpPr>
          <p:cNvPr id="4" name="Slide Number Placeholder 3"/>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399594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03AEA2-637C-1744-A185-F9661082E48F}" type="datetime1">
              <a:rPr lang="en-US" smtClean="0"/>
              <a:t>6/28/2021</a:t>
            </a:fld>
            <a:endParaRPr lang="en-US"/>
          </a:p>
        </p:txBody>
      </p:sp>
      <p:sp>
        <p:nvSpPr>
          <p:cNvPr id="6" name="Footer Placeholder 5"/>
          <p:cNvSpPr>
            <a:spLocks noGrp="1"/>
          </p:cNvSpPr>
          <p:nvPr>
            <p:ph type="ftr" sz="quarter" idx="11"/>
          </p:nvPr>
        </p:nvSpPr>
        <p:spPr/>
        <p:txBody>
          <a:bodyPr/>
          <a:lstStyle/>
          <a:p>
            <a:r>
              <a:rPr lang="en-US"/>
              <a:t>Nov 22, 2019 Draft (For internal review only)</a:t>
            </a:r>
          </a:p>
        </p:txBody>
      </p:sp>
      <p:sp>
        <p:nvSpPr>
          <p:cNvPr id="7" name="Slide Number Placeholder 6"/>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144878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2D3A3-FB77-C74E-9EF9-DFB046B1DD8A}" type="datetime1">
              <a:rPr lang="en-US" smtClean="0"/>
              <a:t>6/28/2021</a:t>
            </a:fld>
            <a:endParaRPr lang="en-US"/>
          </a:p>
        </p:txBody>
      </p:sp>
      <p:sp>
        <p:nvSpPr>
          <p:cNvPr id="6" name="Footer Placeholder 5"/>
          <p:cNvSpPr>
            <a:spLocks noGrp="1"/>
          </p:cNvSpPr>
          <p:nvPr>
            <p:ph type="ftr" sz="quarter" idx="11"/>
          </p:nvPr>
        </p:nvSpPr>
        <p:spPr/>
        <p:txBody>
          <a:bodyPr/>
          <a:lstStyle/>
          <a:p>
            <a:r>
              <a:rPr lang="en-US"/>
              <a:t>Nov 22, 2019 Draft (For internal review only)</a:t>
            </a:r>
          </a:p>
        </p:txBody>
      </p:sp>
      <p:sp>
        <p:nvSpPr>
          <p:cNvPr id="7" name="Slide Number Placeholder 6"/>
          <p:cNvSpPr>
            <a:spLocks noGrp="1"/>
          </p:cNvSpPr>
          <p:nvPr>
            <p:ph type="sldNum" sz="quarter" idx="12"/>
          </p:nvPr>
        </p:nvSpPr>
        <p:spPr/>
        <p:txBody>
          <a:bodyPr/>
          <a:lstStyle/>
          <a:p>
            <a:fld id="{350DB6A1-D84B-4646-9483-DD9B872DC740}" type="slidenum">
              <a:rPr lang="en-US" smtClean="0"/>
              <a:t>‹#›</a:t>
            </a:fld>
            <a:endParaRPr lang="en-US"/>
          </a:p>
        </p:txBody>
      </p:sp>
    </p:spTree>
    <p:extLst>
      <p:ext uri="{BB962C8B-B14F-4D97-AF65-F5344CB8AC3E}">
        <p14:creationId xmlns:p14="http://schemas.microsoft.com/office/powerpoint/2010/main" val="116272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DEA44-0A64-2444-AEA3-1AA305310F7A}" type="datetime1">
              <a:rPr lang="en-US" smtClean="0"/>
              <a:t>6/28/2021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Nov 22, 2019 Draft (For internal review only)</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DB6A1-D84B-4646-9483-DD9B872DC740}" type="slidenum">
              <a:rPr lang="en-US" smtClean="0"/>
              <a:t>‹#›</a:t>
            </a:fld>
            <a:endParaRPr lang="en-US"/>
          </a:p>
        </p:txBody>
      </p:sp>
    </p:spTree>
    <p:extLst>
      <p:ext uri="{BB962C8B-B14F-4D97-AF65-F5344CB8AC3E}">
        <p14:creationId xmlns:p14="http://schemas.microsoft.com/office/powerpoint/2010/main" val="359702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commission/presscorner/detail/en/fs_19_672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987" y="607773"/>
            <a:ext cx="9115931" cy="1776612"/>
          </a:xfrm>
        </p:spPr>
        <p:txBody>
          <a:bodyPr>
            <a:noAutofit/>
          </a:bodyPr>
          <a:lstStyle/>
          <a:p>
            <a:r>
              <a:rPr lang="en-US" sz="3200" b="1" dirty="0">
                <a:latin typeface="+mn-lt"/>
              </a:rPr>
              <a:t>Environmental Considerations in a </a:t>
            </a:r>
            <a:br>
              <a:rPr lang="en-US" sz="3200" b="1" dirty="0">
                <a:latin typeface="+mn-lt"/>
              </a:rPr>
            </a:br>
            <a:r>
              <a:rPr lang="en-US" sz="3200" b="1" dirty="0">
                <a:latin typeface="+mn-lt"/>
              </a:rPr>
              <a:t>Competitive Agricultural Sector</a:t>
            </a:r>
          </a:p>
        </p:txBody>
      </p:sp>
      <p:sp>
        <p:nvSpPr>
          <p:cNvPr id="3" name="Subtitle 2"/>
          <p:cNvSpPr>
            <a:spLocks noGrp="1"/>
          </p:cNvSpPr>
          <p:nvPr>
            <p:ph type="subTitle" idx="1"/>
          </p:nvPr>
        </p:nvSpPr>
        <p:spPr>
          <a:xfrm>
            <a:off x="1555952" y="2919132"/>
            <a:ext cx="9144000" cy="1655762"/>
          </a:xfrm>
        </p:spPr>
        <p:txBody>
          <a:bodyPr>
            <a:normAutofit/>
          </a:bodyPr>
          <a:lstStyle/>
          <a:p>
            <a:r>
              <a:rPr lang="en-US" dirty="0"/>
              <a:t>Alen Amirkhanian</a:t>
            </a:r>
          </a:p>
          <a:p>
            <a:r>
              <a:rPr lang="en-US" dirty="0"/>
              <a:t>June 25, 2021</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l="7461" t="13385" r="4936" b="19385"/>
          <a:stretch/>
        </p:blipFill>
        <p:spPr>
          <a:xfrm>
            <a:off x="217425" y="5771604"/>
            <a:ext cx="4213186" cy="925976"/>
          </a:xfrm>
          <a:prstGeom prst="rect">
            <a:avLst/>
          </a:prstGeom>
        </p:spPr>
      </p:pic>
      <p:sp>
        <p:nvSpPr>
          <p:cNvPr id="9" name="Slide Number Placeholder 8">
            <a:extLst>
              <a:ext uri="{FF2B5EF4-FFF2-40B4-BE49-F238E27FC236}">
                <a16:creationId xmlns:a16="http://schemas.microsoft.com/office/drawing/2014/main" id="{526F2CA6-EA5D-FB49-8FA1-611B4DB06E73}"/>
              </a:ext>
            </a:extLst>
          </p:cNvPr>
          <p:cNvSpPr>
            <a:spLocks noGrp="1"/>
          </p:cNvSpPr>
          <p:nvPr>
            <p:ph type="sldNum" sz="quarter" idx="12"/>
          </p:nvPr>
        </p:nvSpPr>
        <p:spPr/>
        <p:txBody>
          <a:bodyPr/>
          <a:lstStyle/>
          <a:p>
            <a:fld id="{350DB6A1-D84B-4646-9483-DD9B872DC740}" type="slidenum">
              <a:rPr lang="en-US" smtClean="0"/>
              <a:t>1</a:t>
            </a:fld>
            <a:endParaRPr lang="en-US"/>
          </a:p>
        </p:txBody>
      </p:sp>
    </p:spTree>
    <p:extLst>
      <p:ext uri="{BB962C8B-B14F-4D97-AF65-F5344CB8AC3E}">
        <p14:creationId xmlns:p14="http://schemas.microsoft.com/office/powerpoint/2010/main" val="378852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0DB6A1-D84B-4646-9483-DD9B872DC740}" type="slidenum">
              <a:rPr lang="en-US" smtClean="0"/>
              <a:t>10</a:t>
            </a:fld>
            <a:endParaRPr lang="en-US"/>
          </a:p>
        </p:txBody>
      </p:sp>
      <p:pic>
        <p:nvPicPr>
          <p:cNvPr id="5" name="Picture 4">
            <a:extLst>
              <a:ext uri="{FF2B5EF4-FFF2-40B4-BE49-F238E27FC236}">
                <a16:creationId xmlns:a16="http://schemas.microsoft.com/office/drawing/2014/main" id="{E8AC950D-5A7A-F545-A635-5BB3DF5301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430448" cy="1430448"/>
          </a:xfrm>
          <a:prstGeom prst="rect">
            <a:avLst/>
          </a:prstGeom>
        </p:spPr>
      </p:pic>
      <p:sp>
        <p:nvSpPr>
          <p:cNvPr id="10" name="Rectangle 9">
            <a:extLst>
              <a:ext uri="{FF2B5EF4-FFF2-40B4-BE49-F238E27FC236}">
                <a16:creationId xmlns:a16="http://schemas.microsoft.com/office/drawing/2014/main" id="{23D5B2FA-4EA5-8B40-AAD6-94ED022533C1}"/>
              </a:ext>
            </a:extLst>
          </p:cNvPr>
          <p:cNvSpPr/>
          <p:nvPr/>
        </p:nvSpPr>
        <p:spPr>
          <a:xfrm>
            <a:off x="1600995" y="176615"/>
            <a:ext cx="7115537"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Key findings</a:t>
            </a:r>
            <a:endParaRPr lang="hy-AM" sz="3200" b="1" dirty="0">
              <a:solidFill>
                <a:schemeClr val="accent6"/>
              </a:solidFill>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Technology and infrastructure</a:t>
            </a:r>
            <a:endParaRPr lang="hy-AM" sz="3200" b="1" dirty="0">
              <a:latin typeface="GHEA Grapalat" panose="02000506050000020003" pitchFamily="2" charset="0"/>
              <a:cs typeface="Calibri" panose="020F0502020204030204" pitchFamily="34" charset="0"/>
            </a:endParaRPr>
          </a:p>
        </p:txBody>
      </p:sp>
      <p:sp>
        <p:nvSpPr>
          <p:cNvPr id="8" name="TextBox 7"/>
          <p:cNvSpPr txBox="1"/>
          <p:nvPr/>
        </p:nvSpPr>
        <p:spPr>
          <a:xfrm>
            <a:off x="10488705" y="0"/>
            <a:ext cx="1712259" cy="338554"/>
          </a:xfrm>
          <a:prstGeom prst="rect">
            <a:avLst/>
          </a:prstGeom>
          <a:solidFill>
            <a:srgbClr val="0C3D5A"/>
          </a:solidFill>
        </p:spPr>
        <p:txBody>
          <a:bodyPr wrap="square" rtlCol="0">
            <a:spAutoFit/>
          </a:bodyPr>
          <a:lstStyle/>
          <a:p>
            <a:pPr algn="ctr"/>
            <a:r>
              <a:rPr lang="en-US" sz="1600" b="1" dirty="0">
                <a:solidFill>
                  <a:schemeClr val="bg1"/>
                </a:solidFill>
              </a:rPr>
              <a:t>Key Findings</a:t>
            </a:r>
          </a:p>
        </p:txBody>
      </p:sp>
      <p:sp>
        <p:nvSpPr>
          <p:cNvPr id="11" name="Rectangle 10"/>
          <p:cNvSpPr/>
          <p:nvPr/>
        </p:nvSpPr>
        <p:spPr>
          <a:xfrm>
            <a:off x="562824" y="1684088"/>
            <a:ext cx="6847626" cy="830997"/>
          </a:xfrm>
          <a:prstGeom prst="rect">
            <a:avLst/>
          </a:prstGeom>
        </p:spPr>
        <p:txBody>
          <a:bodyPr wrap="square">
            <a:spAutoFit/>
          </a:bodyPr>
          <a:lstStyle/>
          <a:p>
            <a:r>
              <a:rPr lang="en-US" sz="2400" b="1" dirty="0"/>
              <a:t>Hazardous waste treatment infrastructure </a:t>
            </a:r>
          </a:p>
          <a:p>
            <a:r>
              <a:rPr lang="en-US" sz="2400" b="1" dirty="0"/>
              <a:t>(including WEEE, batteries, mercury lamps, etc.)</a:t>
            </a:r>
          </a:p>
        </p:txBody>
      </p:sp>
      <p:sp>
        <p:nvSpPr>
          <p:cNvPr id="3" name="TextBox 2"/>
          <p:cNvSpPr txBox="1"/>
          <p:nvPr/>
        </p:nvSpPr>
        <p:spPr>
          <a:xfrm>
            <a:off x="7176304" y="1545192"/>
            <a:ext cx="4675841" cy="4616648"/>
          </a:xfrm>
          <a:prstGeom prst="rect">
            <a:avLst/>
          </a:prstGeom>
          <a:solidFill>
            <a:srgbClr val="0C3D5A"/>
          </a:solidFill>
        </p:spPr>
        <p:txBody>
          <a:bodyPr wrap="square" rtlCol="0">
            <a:spAutoFit/>
          </a:bodyPr>
          <a:lstStyle/>
          <a:p>
            <a:r>
              <a:rPr lang="en-US" b="1" dirty="0">
                <a:solidFill>
                  <a:schemeClr val="bg1"/>
                </a:solidFill>
              </a:rPr>
              <a:t>MERCURY</a:t>
            </a:r>
            <a:r>
              <a:rPr lang="en-US" sz="1200" b="1" dirty="0">
                <a:solidFill>
                  <a:schemeClr val="bg1"/>
                </a:solidFill>
              </a:rPr>
              <a:t/>
            </a:r>
            <a:br>
              <a:rPr lang="en-US" sz="1200" b="1" dirty="0">
                <a:solidFill>
                  <a:schemeClr val="bg1"/>
                </a:solidFill>
              </a:rPr>
            </a:br>
            <a:r>
              <a:rPr lang="en-US" sz="1200" b="1" dirty="0">
                <a:solidFill>
                  <a:schemeClr val="bg1"/>
                </a:solidFill>
              </a:rPr>
              <a:t/>
            </a:r>
            <a:br>
              <a:rPr lang="en-US" sz="1200" b="1" dirty="0">
                <a:solidFill>
                  <a:schemeClr val="bg1"/>
                </a:solidFill>
              </a:rPr>
            </a:br>
            <a:r>
              <a:rPr lang="en-US" sz="1200" b="1" dirty="0" err="1">
                <a:solidFill>
                  <a:schemeClr val="bg1"/>
                </a:solidFill>
              </a:rPr>
              <a:t>Mercury</a:t>
            </a:r>
            <a:r>
              <a:rPr lang="en-US" sz="1200" b="1" dirty="0">
                <a:solidFill>
                  <a:schemeClr val="bg1"/>
                </a:solidFill>
              </a:rPr>
              <a:t> and most of its compounds are extremely toxic and must be handled with care. </a:t>
            </a:r>
          </a:p>
          <a:p>
            <a:endParaRPr lang="en-US" sz="1200" b="1" dirty="0">
              <a:solidFill>
                <a:schemeClr val="bg1"/>
              </a:solidFill>
            </a:endParaRPr>
          </a:p>
          <a:p>
            <a:r>
              <a:rPr lang="en-US" sz="1200" b="1" dirty="0">
                <a:solidFill>
                  <a:schemeClr val="bg1"/>
                </a:solidFill>
              </a:rPr>
              <a:t>The </a:t>
            </a:r>
            <a:r>
              <a:rPr lang="en-US" sz="1200" b="1" dirty="0" err="1">
                <a:solidFill>
                  <a:schemeClr val="bg1"/>
                </a:solidFill>
              </a:rPr>
              <a:t>Minamata</a:t>
            </a:r>
            <a:r>
              <a:rPr lang="en-US" sz="1200" b="1" dirty="0">
                <a:solidFill>
                  <a:schemeClr val="bg1"/>
                </a:solidFill>
              </a:rPr>
              <a:t> Convention on Mercury is an international treaty designed to protect human health and the environment from anthropogenic emissions and releases of mercury and mercury compounds. Armenia has joined this Convention, which controls over a myriad of products containing mercury, the manufacture, import and export of which will be altogether prohibited by 2020. </a:t>
            </a:r>
          </a:p>
          <a:p>
            <a:endParaRPr lang="en-US" sz="1200" b="1" dirty="0">
              <a:solidFill>
                <a:schemeClr val="bg1"/>
              </a:solidFill>
            </a:endParaRPr>
          </a:p>
          <a:p>
            <a:r>
              <a:rPr lang="en-US" sz="1200" b="1" dirty="0">
                <a:solidFill>
                  <a:schemeClr val="bg1"/>
                </a:solidFill>
              </a:rPr>
              <a:t>These products include certain types of batteries, compact fluorescent lamps, relays, soaps and cosmetics, thermometers, and blood pressure devices. </a:t>
            </a:r>
          </a:p>
          <a:p>
            <a:endParaRPr lang="en-US" sz="1200" b="1" dirty="0">
              <a:solidFill>
                <a:schemeClr val="bg1"/>
              </a:solidFill>
            </a:endParaRPr>
          </a:p>
          <a:p>
            <a:r>
              <a:rPr lang="en-US" sz="1200" b="1" dirty="0">
                <a:solidFill>
                  <a:schemeClr val="bg1"/>
                </a:solidFill>
              </a:rPr>
              <a:t>Currently in Armenia, the Ministry of Emergency Situations has an official mercury storage site. Also, the Ministry is mandated to respond to citizen calls and requests to remove and dispose mercury containing products or mercury spills. </a:t>
            </a:r>
          </a:p>
          <a:p>
            <a:endParaRPr lang="en-US" sz="1200" b="1" dirty="0">
              <a:solidFill>
                <a:schemeClr val="bg1"/>
              </a:solidFill>
            </a:endParaRPr>
          </a:p>
          <a:p>
            <a:r>
              <a:rPr lang="en-US" sz="1200" b="1" dirty="0">
                <a:solidFill>
                  <a:schemeClr val="bg1"/>
                </a:solidFill>
              </a:rPr>
              <a:t>Mercury risks awareness campaigns are needed. Further efforts and infrastructure on dealing with mercury may be developed as Armenia begins compliance with the </a:t>
            </a:r>
            <a:r>
              <a:rPr lang="en-US" sz="1200" b="1" dirty="0" err="1">
                <a:solidFill>
                  <a:schemeClr val="bg1"/>
                </a:solidFill>
              </a:rPr>
              <a:t>Minimata</a:t>
            </a:r>
            <a:r>
              <a:rPr lang="en-US" sz="1200" b="1" dirty="0">
                <a:solidFill>
                  <a:schemeClr val="bg1"/>
                </a:solidFill>
              </a:rPr>
              <a:t> Convention.  </a:t>
            </a:r>
          </a:p>
        </p:txBody>
      </p:sp>
      <p:sp>
        <p:nvSpPr>
          <p:cNvPr id="9" name="Rectangle 8"/>
          <p:cNvSpPr/>
          <p:nvPr/>
        </p:nvSpPr>
        <p:spPr>
          <a:xfrm>
            <a:off x="848574" y="3019277"/>
            <a:ext cx="5628426" cy="2308324"/>
          </a:xfrm>
          <a:prstGeom prst="rect">
            <a:avLst/>
          </a:prstGeom>
        </p:spPr>
        <p:txBody>
          <a:bodyPr wrap="square">
            <a:spAutoFit/>
          </a:bodyPr>
          <a:lstStyle/>
          <a:p>
            <a:pPr marL="285750" indent="-285750">
              <a:buFont typeface="Arial" panose="020B0604020202020204" pitchFamily="34" charset="0"/>
              <a:buChar char="•"/>
            </a:pPr>
            <a:r>
              <a:rPr lang="en-US" b="1" dirty="0"/>
              <a:t>No infrastructure to sort out hazardous objects and substances from municipal waste stream</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No infrastructure (special landfills) for hazardous waste storage and disposal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Municipal waste contaminated with hazardous substances ends-up in landfills </a:t>
            </a:r>
          </a:p>
        </p:txBody>
      </p:sp>
      <p:pic>
        <p:nvPicPr>
          <p:cNvPr id="12" name="Picture 11">
            <a:extLst>
              <a:ext uri="{FF2B5EF4-FFF2-40B4-BE49-F238E27FC236}">
                <a16:creationId xmlns:a16="http://schemas.microsoft.com/office/drawing/2014/main" id="{D29EA791-380E-1943-B090-71609FCC5B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167718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
            <a:extLst>
              <a:ext uri="{FF2B5EF4-FFF2-40B4-BE49-F238E27FC236}">
                <a16:creationId xmlns:a16="http://schemas.microsoft.com/office/drawing/2014/main" id="{E82BEC92-E919-CD4D-A42C-687523605CB9}"/>
              </a:ext>
            </a:extLst>
          </p:cNvPr>
          <p:cNvGrpSpPr>
            <a:grpSpLocks/>
          </p:cNvGrpSpPr>
          <p:nvPr/>
        </p:nvGrpSpPr>
        <p:grpSpPr bwMode="auto">
          <a:xfrm>
            <a:off x="275965" y="-436730"/>
            <a:ext cx="11225956" cy="7765576"/>
            <a:chOff x="-2024433" y="-433602"/>
            <a:chExt cx="8092467" cy="5581827"/>
          </a:xfrm>
        </p:grpSpPr>
        <p:grpSp>
          <p:nvGrpSpPr>
            <p:cNvPr id="34818" name="Group 2">
              <a:extLst>
                <a:ext uri="{FF2B5EF4-FFF2-40B4-BE49-F238E27FC236}">
                  <a16:creationId xmlns:a16="http://schemas.microsoft.com/office/drawing/2014/main" id="{A76E9EA2-EEE2-1148-90B0-42C1B3C5A477}"/>
                </a:ext>
              </a:extLst>
            </p:cNvPr>
            <p:cNvGrpSpPr>
              <a:grpSpLocks/>
            </p:cNvGrpSpPr>
            <p:nvPr/>
          </p:nvGrpSpPr>
          <p:grpSpPr bwMode="auto">
            <a:xfrm>
              <a:off x="-2024433" y="-433602"/>
              <a:ext cx="8092467" cy="5581827"/>
              <a:chOff x="-1968553" y="-433602"/>
              <a:chExt cx="8092467" cy="5581827"/>
            </a:xfrm>
          </p:grpSpPr>
          <p:pic>
            <p:nvPicPr>
              <p:cNvPr id="34820" name="Picture 4" descr="Alen:Users:alen:Desktop:2014 River quality.jpg">
                <a:extLst>
                  <a:ext uri="{FF2B5EF4-FFF2-40B4-BE49-F238E27FC236}">
                    <a16:creationId xmlns:a16="http://schemas.microsoft.com/office/drawing/2014/main" id="{8C1C154A-BF2E-0848-96AA-B70B78CECD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749" y="-433602"/>
                <a:ext cx="4309165" cy="558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3">
                <a:extLst>
                  <a:ext uri="{FF2B5EF4-FFF2-40B4-BE49-F238E27FC236}">
                    <a16:creationId xmlns:a16="http://schemas.microsoft.com/office/drawing/2014/main" id="{F317672A-82FE-F046-905E-CF2F1F503DD0}"/>
                  </a:ext>
                </a:extLst>
              </p:cNvPr>
              <p:cNvSpPr txBox="1"/>
              <p:nvPr/>
            </p:nvSpPr>
            <p:spPr>
              <a:xfrm>
                <a:off x="-1968553" y="589830"/>
                <a:ext cx="3636849" cy="457574"/>
              </a:xfrm>
              <a:prstGeom prst="rect">
                <a:avLst/>
              </a:prstGeom>
              <a:solidFill>
                <a:schemeClr val="bg1"/>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defRPr/>
                </a:pPr>
                <a:r>
                  <a:rPr lang="en-US" sz="2400" b="1" dirty="0">
                    <a:latin typeface="Helvetica"/>
                    <a:ea typeface="Yu Mincho"/>
                    <a:cs typeface="Times New Roman"/>
                  </a:rPr>
                  <a:t>River quality map, </a:t>
                </a:r>
              </a:p>
              <a:p>
                <a:pPr>
                  <a:defRPr/>
                </a:pPr>
                <a:r>
                  <a:rPr lang="en-US" sz="2400" b="1" dirty="0">
                    <a:latin typeface="Helvetica"/>
                    <a:ea typeface="Yu Mincho"/>
                    <a:cs typeface="Times New Roman"/>
                  </a:rPr>
                  <a:t>annual averages, 2014</a:t>
                </a:r>
                <a:endParaRPr lang="en-US" sz="2400" b="1" dirty="0">
                  <a:ea typeface="Yu Mincho"/>
                  <a:cs typeface="Times New Roman"/>
                </a:endParaRPr>
              </a:p>
            </p:txBody>
          </p:sp>
        </p:grpSp>
        <p:sp>
          <p:nvSpPr>
            <p:cNvPr id="4" name="Text Box 35">
              <a:extLst>
                <a:ext uri="{FF2B5EF4-FFF2-40B4-BE49-F238E27FC236}">
                  <a16:creationId xmlns:a16="http://schemas.microsoft.com/office/drawing/2014/main" id="{43128833-9649-874A-A40D-DC0E386E48E9}"/>
                </a:ext>
              </a:extLst>
            </p:cNvPr>
            <p:cNvSpPr txBox="1"/>
            <p:nvPr/>
          </p:nvSpPr>
          <p:spPr>
            <a:xfrm>
              <a:off x="1973084" y="4281466"/>
              <a:ext cx="2944497" cy="29782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defRPr/>
              </a:pPr>
              <a:r>
                <a:rPr lang="en-US" sz="800" b="1" dirty="0">
                  <a:ea typeface="Yu Mincho"/>
                  <a:cs typeface="Times New Roman"/>
                </a:rPr>
                <a:t>Source:</a:t>
              </a:r>
              <a:r>
                <a:rPr lang="en-US" sz="800" dirty="0">
                  <a:ea typeface="Yu Mincho"/>
                  <a:cs typeface="Times New Roman"/>
                </a:rPr>
                <a:t> Mapped by the AUA Acopian Center for the Environment using data provided by the Environmental Impact Monitoring Center of the RA Ministry of Nature Protection</a:t>
              </a:r>
              <a:endParaRPr lang="en-US" sz="1200" dirty="0">
                <a:ea typeface="Yu Mincho"/>
                <a:cs typeface="Times New Roman"/>
              </a:endParaRPr>
            </a:p>
          </p:txBody>
        </p:sp>
      </p:grpSp>
      <p:pic>
        <p:nvPicPr>
          <p:cNvPr id="8" name="Picture 7">
            <a:extLst>
              <a:ext uri="{FF2B5EF4-FFF2-40B4-BE49-F238E27FC236}">
                <a16:creationId xmlns:a16="http://schemas.microsoft.com/office/drawing/2014/main" id="{3824FD93-DEB7-2C41-9593-5AF11F56BB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347870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505DE8-CB33-2E4F-831D-FBA968F82FE3}"/>
              </a:ext>
            </a:extLst>
          </p:cNvPr>
          <p:cNvGrpSpPr/>
          <p:nvPr/>
        </p:nvGrpSpPr>
        <p:grpSpPr>
          <a:xfrm>
            <a:off x="609600" y="1372721"/>
            <a:ext cx="11136924" cy="4461799"/>
            <a:chOff x="609600" y="1372721"/>
            <a:chExt cx="11136924" cy="4461799"/>
          </a:xfrm>
        </p:grpSpPr>
        <p:sp>
          <p:nvSpPr>
            <p:cNvPr id="7" name="Rectangle 6">
              <a:extLst>
                <a:ext uri="{FF2B5EF4-FFF2-40B4-BE49-F238E27FC236}">
                  <a16:creationId xmlns:a16="http://schemas.microsoft.com/office/drawing/2014/main" id="{4B05C683-72E6-9443-AFFB-B4EC817B0288}"/>
                </a:ext>
              </a:extLst>
            </p:cNvPr>
            <p:cNvSpPr/>
            <p:nvPr/>
          </p:nvSpPr>
          <p:spPr>
            <a:xfrm>
              <a:off x="609600" y="1735015"/>
              <a:ext cx="3188677" cy="586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9AF653-0E58-2041-899B-27100D12FE84}"/>
                </a:ext>
              </a:extLst>
            </p:cNvPr>
            <p:cNvSpPr/>
            <p:nvPr/>
          </p:nvSpPr>
          <p:spPr>
            <a:xfrm>
              <a:off x="4548554" y="1372721"/>
              <a:ext cx="7197970" cy="4461799"/>
            </a:xfrm>
            <a:prstGeom prst="rect">
              <a:avLst/>
            </a:prstGeom>
            <a:ln>
              <a:solidFill>
                <a:schemeClr val="tx1"/>
              </a:solidFill>
            </a:ln>
          </p:spPr>
          <p:txBody>
            <a:bodyPr wrap="square">
              <a:spAutoFit/>
            </a:bodyPr>
            <a:lstStyle/>
            <a:p>
              <a:pPr>
                <a:lnSpc>
                  <a:spcPct val="107000"/>
                </a:lnSpc>
                <a:spcBef>
                  <a:spcPts val="1200"/>
                </a:spcBef>
              </a:pPr>
              <a:r>
                <a:rPr lang="en-US" sz="1400" b="1" kern="0"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From Farm to Fork</a:t>
              </a:r>
              <a:endParaRPr lang="en-US"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pPr>
              <a:endParaRPr lang="en-US" sz="1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400" dirty="0">
                  <a:latin typeface="Calibri" panose="020F0502020204030204" pitchFamily="34" charset="0"/>
                  <a:ea typeface="Calibri" panose="020F0502020204030204" pitchFamily="34" charset="0"/>
                  <a:cs typeface="Calibri" panose="020F0502020204030204" pitchFamily="34" charset="0"/>
                </a:rPr>
                <a:t>This focus will identify ways to ensure more sustainable food systems. This includes: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Making sure Europeans have access to healthy, affordable and sustainable food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Tackling food-related climate impact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Protecting the environment and preserving biodiversity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Ensuring a fair economic return in the supply chain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Increasing organic farming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400" dirty="0">
                  <a:latin typeface="Calibri" panose="020F0502020204030204" pitchFamily="34" charset="0"/>
                  <a:ea typeface="Calibri" panose="020F0502020204030204" pitchFamily="34" charset="0"/>
                  <a:cs typeface="Calibri" panose="020F0502020204030204" pitchFamily="34" charset="0"/>
                </a:rPr>
                <a:t>The EU Green Deal has set ambitious targets for making progress toward the above goals. These include: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Taking action to reduce the use and risk of chemical and more hazardous pesticides by 50%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Reducing excess of nutrients in the environment that are a major source of air, soil and water pollution, leading to negative biodiversity and climate impacts. To achieve this, the Commission targets reducing nutrient losses by at least 50% with soil fertility loss and reducing fertilizer use by at least 20%. This is an important part of meeting the aims of, among others, the EU Water Framework Directive and the Nitrates Directive.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Reduce the sale of antimicrobials for farmed animals and in aquaculture by 50%.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By 2030 25 % of total farmland being used for organic farming by 2030.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FEA6773-DB15-484D-B060-6333E289D365}"/>
                </a:ext>
              </a:extLst>
            </p:cNvPr>
            <p:cNvCxnSpPr>
              <a:cxnSpLocks/>
              <a:stCxn id="7" idx="3"/>
            </p:cNvCxnSpPr>
            <p:nvPr/>
          </p:nvCxnSpPr>
          <p:spPr>
            <a:xfrm>
              <a:off x="3798277" y="2028092"/>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17FD6BB-6108-9546-96A9-EAB9A0B3D908}"/>
              </a:ext>
            </a:extLst>
          </p:cNvPr>
          <p:cNvSpPr>
            <a:spLocks noGrp="1"/>
          </p:cNvSpPr>
          <p:nvPr>
            <p:ph type="sldNum" sz="quarter" idx="12"/>
          </p:nvPr>
        </p:nvSpPr>
        <p:spPr/>
        <p:txBody>
          <a:bodyPr/>
          <a:lstStyle/>
          <a:p>
            <a:fld id="{350DB6A1-D84B-4646-9483-DD9B872DC740}" type="slidenum">
              <a:rPr lang="en-US" smtClean="0"/>
              <a:t>12</a:t>
            </a:fld>
            <a:endParaRPr lang="en-US"/>
          </a:p>
        </p:txBody>
      </p:sp>
      <p:sp>
        <p:nvSpPr>
          <p:cNvPr id="4" name="Rectangle 3">
            <a:extLst>
              <a:ext uri="{FF2B5EF4-FFF2-40B4-BE49-F238E27FC236}">
                <a16:creationId xmlns:a16="http://schemas.microsoft.com/office/drawing/2014/main" id="{B73BDDE1-1A57-BB42-A2F6-383761F3E437}"/>
              </a:ext>
            </a:extLst>
          </p:cNvPr>
          <p:cNvSpPr/>
          <p:nvPr/>
        </p:nvSpPr>
        <p:spPr>
          <a:xfrm>
            <a:off x="750276" y="1301495"/>
            <a:ext cx="3247292" cy="4801314"/>
          </a:xfrm>
          <a:prstGeom prst="rect">
            <a:avLst/>
          </a:prstGeom>
        </p:spPr>
        <p:txBody>
          <a:bodyPr wrap="square">
            <a:spAutoFit/>
          </a:bodyPr>
          <a:lstStyle/>
          <a:p>
            <a:pPr marL="342900" indent="-342900">
              <a:buFont typeface="+mj-lt"/>
              <a:buAutoNum type="arabicPeriod"/>
            </a:pPr>
            <a:r>
              <a:rPr lang="en-US" dirty="0"/>
              <a:t>Biodiversity</a:t>
            </a:r>
          </a:p>
          <a:p>
            <a:pPr marL="342900" indent="-342900">
              <a:buFont typeface="+mj-lt"/>
              <a:buAutoNum type="arabicPeriod"/>
            </a:pPr>
            <a:endParaRPr lang="en-US" dirty="0"/>
          </a:p>
          <a:p>
            <a:pPr marL="342900" indent="-342900">
              <a:buFont typeface="+mj-lt"/>
              <a:buAutoNum type="arabicPeriod"/>
            </a:pPr>
            <a:r>
              <a:rPr lang="en-US" dirty="0"/>
              <a:t>From Farm to Fork</a:t>
            </a:r>
          </a:p>
          <a:p>
            <a:pPr marL="342900" indent="-342900">
              <a:buFont typeface="+mj-lt"/>
              <a:buAutoNum type="arabicPeriod"/>
            </a:pPr>
            <a:endParaRPr lang="en-US" dirty="0"/>
          </a:p>
          <a:p>
            <a:pPr marL="342900" indent="-342900">
              <a:buFont typeface="+mj-lt"/>
              <a:buAutoNum type="arabicPeriod"/>
            </a:pPr>
            <a:r>
              <a:rPr lang="en-US" dirty="0"/>
              <a:t>Sustainable agriculture</a:t>
            </a:r>
          </a:p>
          <a:p>
            <a:pPr marL="342900" indent="-342900">
              <a:buFont typeface="+mj-lt"/>
              <a:buAutoNum type="arabicPeriod"/>
            </a:pPr>
            <a:endParaRPr lang="en-US" dirty="0"/>
          </a:p>
          <a:p>
            <a:pPr marL="342900" indent="-342900">
              <a:buFont typeface="+mj-lt"/>
              <a:buAutoNum type="arabicPeriod"/>
            </a:pPr>
            <a:r>
              <a:rPr lang="en-US" dirty="0"/>
              <a:t>Clean energy</a:t>
            </a:r>
          </a:p>
          <a:p>
            <a:pPr marL="342900" indent="-342900">
              <a:buFont typeface="+mj-lt"/>
              <a:buAutoNum type="arabicPeriod"/>
            </a:pPr>
            <a:endParaRPr lang="en-US" dirty="0"/>
          </a:p>
          <a:p>
            <a:pPr marL="342900" indent="-342900">
              <a:buFont typeface="+mj-lt"/>
              <a:buAutoNum type="arabicPeriod"/>
            </a:pPr>
            <a:r>
              <a:rPr lang="en-US" dirty="0"/>
              <a:t>Sustainable industry</a:t>
            </a:r>
          </a:p>
          <a:p>
            <a:pPr marL="342900" indent="-342900">
              <a:buFont typeface="+mj-lt"/>
              <a:buAutoNum type="arabicPeriod"/>
            </a:pPr>
            <a:endParaRPr lang="en-US" dirty="0"/>
          </a:p>
          <a:p>
            <a:pPr marL="342900" indent="-342900">
              <a:buFont typeface="+mj-lt"/>
              <a:buAutoNum type="arabicPeriod"/>
            </a:pPr>
            <a:r>
              <a:rPr lang="en-US" dirty="0"/>
              <a:t>Building and renovating</a:t>
            </a:r>
          </a:p>
          <a:p>
            <a:pPr marL="342900" indent="-342900">
              <a:buFont typeface="+mj-lt"/>
              <a:buAutoNum type="arabicPeriod"/>
            </a:pPr>
            <a:endParaRPr lang="en-US" dirty="0"/>
          </a:p>
          <a:p>
            <a:pPr marL="342900" indent="-342900">
              <a:buFont typeface="+mj-lt"/>
              <a:buAutoNum type="arabicPeriod"/>
            </a:pPr>
            <a:r>
              <a:rPr lang="en-US" dirty="0"/>
              <a:t>Sustainable mobility</a:t>
            </a:r>
          </a:p>
          <a:p>
            <a:pPr marL="342900" indent="-342900">
              <a:buFont typeface="+mj-lt"/>
              <a:buAutoNum type="arabicPeriod"/>
            </a:pPr>
            <a:endParaRPr lang="en-US" dirty="0"/>
          </a:p>
          <a:p>
            <a:pPr marL="342900" indent="-342900">
              <a:buFont typeface="+mj-lt"/>
              <a:buAutoNum type="arabicPeriod"/>
            </a:pPr>
            <a:r>
              <a:rPr lang="en-US" dirty="0"/>
              <a:t>Eliminating pollution</a:t>
            </a:r>
          </a:p>
          <a:p>
            <a:pPr marL="342900" indent="-342900">
              <a:buFont typeface="+mj-lt"/>
              <a:buAutoNum type="arabicPeriod"/>
            </a:pPr>
            <a:endParaRPr lang="en-US" dirty="0"/>
          </a:p>
          <a:p>
            <a:pPr marL="342900" indent="-342900">
              <a:buFont typeface="+mj-lt"/>
              <a:buAutoNum type="arabicPeriod"/>
            </a:pPr>
            <a:r>
              <a:rPr lang="en-US" dirty="0"/>
              <a:t>Climate action</a:t>
            </a:r>
          </a:p>
        </p:txBody>
      </p:sp>
      <p:sp>
        <p:nvSpPr>
          <p:cNvPr id="5" name="Rectangle 4">
            <a:extLst>
              <a:ext uri="{FF2B5EF4-FFF2-40B4-BE49-F238E27FC236}">
                <a16:creationId xmlns:a16="http://schemas.microsoft.com/office/drawing/2014/main" id="{E636E183-6E18-2843-B1BD-485936811E91}"/>
              </a:ext>
            </a:extLst>
          </p:cNvPr>
          <p:cNvSpPr/>
          <p:nvPr/>
        </p:nvSpPr>
        <p:spPr>
          <a:xfrm>
            <a:off x="0" y="329016"/>
            <a:ext cx="12191999" cy="584775"/>
          </a:xfrm>
          <a:prstGeom prst="rect">
            <a:avLst/>
          </a:prstGeom>
        </p:spPr>
        <p:txBody>
          <a:bodyPr wrap="square">
            <a:spAutoFit/>
          </a:bodyPr>
          <a:lstStyle/>
          <a:p>
            <a:pPr algn="ctr"/>
            <a:r>
              <a:rPr lang="en-US" sz="3200" b="1" dirty="0">
                <a:solidFill>
                  <a:schemeClr val="accent6"/>
                </a:solidFill>
                <a:latin typeface="Calibri" panose="020F0502020204030204" pitchFamily="34" charset="0"/>
                <a:cs typeface="Calibri" panose="020F0502020204030204" pitchFamily="34" charset="0"/>
              </a:rPr>
              <a:t>European Green Deal</a:t>
            </a:r>
            <a:endParaRPr lang="hy-AM" sz="3200" b="1" dirty="0">
              <a:solidFill>
                <a:schemeClr val="accent6"/>
              </a:solidFill>
              <a:latin typeface="GHEA Grapalat" panose="02000506050000020003" pitchFamily="2" charset="0"/>
              <a:cs typeface="Calibri" panose="020F0502020204030204" pitchFamily="34" charset="0"/>
            </a:endParaRPr>
          </a:p>
        </p:txBody>
      </p:sp>
      <p:pic>
        <p:nvPicPr>
          <p:cNvPr id="12" name="Picture 11">
            <a:extLst>
              <a:ext uri="{FF2B5EF4-FFF2-40B4-BE49-F238E27FC236}">
                <a16:creationId xmlns:a16="http://schemas.microsoft.com/office/drawing/2014/main" id="{DFA6E8C7-0A0A-CE40-A24E-4A3F22563E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19709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505DE8-CB33-2E4F-831D-FBA968F82FE3}"/>
              </a:ext>
            </a:extLst>
          </p:cNvPr>
          <p:cNvGrpSpPr/>
          <p:nvPr/>
        </p:nvGrpSpPr>
        <p:grpSpPr>
          <a:xfrm>
            <a:off x="609600" y="1372721"/>
            <a:ext cx="11136924" cy="2692725"/>
            <a:chOff x="609600" y="1372721"/>
            <a:chExt cx="11136924" cy="2692725"/>
          </a:xfrm>
        </p:grpSpPr>
        <p:sp>
          <p:nvSpPr>
            <p:cNvPr id="7" name="Rectangle 6">
              <a:extLst>
                <a:ext uri="{FF2B5EF4-FFF2-40B4-BE49-F238E27FC236}">
                  <a16:creationId xmlns:a16="http://schemas.microsoft.com/office/drawing/2014/main" id="{4B05C683-72E6-9443-AFFB-B4EC817B0288}"/>
                </a:ext>
              </a:extLst>
            </p:cNvPr>
            <p:cNvSpPr/>
            <p:nvPr/>
          </p:nvSpPr>
          <p:spPr>
            <a:xfrm>
              <a:off x="609600" y="2267282"/>
              <a:ext cx="3188677" cy="586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69AF653-0E58-2041-899B-27100D12FE84}"/>
                </a:ext>
              </a:extLst>
            </p:cNvPr>
            <p:cNvSpPr/>
            <p:nvPr/>
          </p:nvSpPr>
          <p:spPr>
            <a:xfrm>
              <a:off x="4548554" y="1372721"/>
              <a:ext cx="7197970" cy="2692725"/>
            </a:xfrm>
            <a:prstGeom prst="rect">
              <a:avLst/>
            </a:prstGeom>
            <a:ln>
              <a:solidFill>
                <a:schemeClr val="tx1"/>
              </a:solidFill>
            </a:ln>
          </p:spPr>
          <p:txBody>
            <a:bodyPr wrap="square">
              <a:spAutoFit/>
            </a:bodyPr>
            <a:lstStyle/>
            <a:p>
              <a:pPr>
                <a:lnSpc>
                  <a:spcPct val="107000"/>
                </a:lnSpc>
                <a:spcBef>
                  <a:spcPts val="1200"/>
                </a:spcBef>
              </a:pPr>
              <a:r>
                <a:rPr lang="en-US" sz="1400" b="1" kern="0" dirty="0">
                  <a:solidFill>
                    <a:srgbClr val="2E74B5"/>
                  </a:solidFill>
                  <a:latin typeface="Calibri Light" panose="020F0302020204030204" pitchFamily="34" charset="0"/>
                  <a:cs typeface="Times New Roman" panose="02020603050405020304" pitchFamily="18" charset="0"/>
                </a:rPr>
                <a:t>Sustainable agriculture</a:t>
              </a:r>
            </a:p>
            <a:p>
              <a:r>
                <a:rPr lang="en-US" sz="1400" dirty="0"/>
                <a:t>Sustainability in EU agriculture and rural areas hinges on the EU common agricultural policy (CAP). The CAP aims to ensure that agriculture and forestry in the EU is socially, economically and environmentally sustainable. CAP aims to:</a:t>
              </a:r>
            </a:p>
            <a:p>
              <a:pPr lvl="0"/>
              <a:endParaRPr lang="en-US" sz="1400" dirty="0"/>
            </a:p>
            <a:p>
              <a:pPr marL="285750" lvl="0" indent="-285750">
                <a:buFont typeface="Arial" panose="020B0604020202020204" pitchFamily="34" charset="0"/>
                <a:buChar char="•"/>
              </a:pPr>
              <a:r>
                <a:rPr lang="en-US" sz="1400" dirty="0"/>
                <a:t>Support farmers and improve agricultural productivity, ensuring a stable supply of affordable food</a:t>
              </a:r>
            </a:p>
            <a:p>
              <a:pPr marL="285750" lvl="0" indent="-285750">
                <a:buFont typeface="Arial" panose="020B0604020202020204" pitchFamily="34" charset="0"/>
                <a:buChar char="•"/>
              </a:pPr>
              <a:r>
                <a:rPr lang="en-US" sz="1400" dirty="0"/>
                <a:t>Safeguard European Union farmers to make a reasonable living</a:t>
              </a:r>
            </a:p>
            <a:p>
              <a:pPr marL="285750" lvl="0" indent="-285750">
                <a:buFont typeface="Arial" panose="020B0604020202020204" pitchFamily="34" charset="0"/>
                <a:buChar char="•"/>
              </a:pPr>
              <a:r>
                <a:rPr lang="en-US" sz="1400" dirty="0"/>
                <a:t>Help tackle climate change and the sustainable management of natural resources</a:t>
              </a:r>
            </a:p>
            <a:p>
              <a:pPr marL="285750" lvl="0" indent="-285750">
                <a:buFont typeface="Arial" panose="020B0604020202020204" pitchFamily="34" charset="0"/>
                <a:buChar char="•"/>
              </a:pPr>
              <a:r>
                <a:rPr lang="en-US" sz="1400" dirty="0"/>
                <a:t>Maintain rural areas and landscapes across the EU</a:t>
              </a:r>
            </a:p>
            <a:p>
              <a:pPr marL="285750" lvl="0" indent="-285750">
                <a:buFont typeface="Arial" panose="020B0604020202020204" pitchFamily="34" charset="0"/>
                <a:buChar char="•"/>
              </a:pPr>
              <a:r>
                <a:rPr lang="en-US" sz="1400" dirty="0"/>
                <a:t>Keep the rural economy alive by promoting jobs in farming, agri-foods industries and associated sectors</a:t>
              </a:r>
            </a:p>
          </p:txBody>
        </p:sp>
        <p:cxnSp>
          <p:nvCxnSpPr>
            <p:cNvPr id="9" name="Straight Connector 8">
              <a:extLst>
                <a:ext uri="{FF2B5EF4-FFF2-40B4-BE49-F238E27FC236}">
                  <a16:creationId xmlns:a16="http://schemas.microsoft.com/office/drawing/2014/main" id="{AFEA6773-DB15-484D-B060-6333E289D365}"/>
                </a:ext>
              </a:extLst>
            </p:cNvPr>
            <p:cNvCxnSpPr>
              <a:cxnSpLocks/>
              <a:stCxn id="7" idx="3"/>
            </p:cNvCxnSpPr>
            <p:nvPr/>
          </p:nvCxnSpPr>
          <p:spPr>
            <a:xfrm>
              <a:off x="3798277" y="2560359"/>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17FD6BB-6108-9546-96A9-EAB9A0B3D908}"/>
              </a:ext>
            </a:extLst>
          </p:cNvPr>
          <p:cNvSpPr>
            <a:spLocks noGrp="1"/>
          </p:cNvSpPr>
          <p:nvPr>
            <p:ph type="sldNum" sz="quarter" idx="12"/>
          </p:nvPr>
        </p:nvSpPr>
        <p:spPr/>
        <p:txBody>
          <a:bodyPr/>
          <a:lstStyle/>
          <a:p>
            <a:fld id="{350DB6A1-D84B-4646-9483-DD9B872DC740}" type="slidenum">
              <a:rPr lang="en-US" smtClean="0"/>
              <a:t>13</a:t>
            </a:fld>
            <a:endParaRPr lang="en-US"/>
          </a:p>
        </p:txBody>
      </p:sp>
      <p:sp>
        <p:nvSpPr>
          <p:cNvPr id="4" name="Rectangle 3">
            <a:extLst>
              <a:ext uri="{FF2B5EF4-FFF2-40B4-BE49-F238E27FC236}">
                <a16:creationId xmlns:a16="http://schemas.microsoft.com/office/drawing/2014/main" id="{B73BDDE1-1A57-BB42-A2F6-383761F3E437}"/>
              </a:ext>
            </a:extLst>
          </p:cNvPr>
          <p:cNvSpPr/>
          <p:nvPr/>
        </p:nvSpPr>
        <p:spPr>
          <a:xfrm>
            <a:off x="750276" y="1301495"/>
            <a:ext cx="3247292" cy="4801314"/>
          </a:xfrm>
          <a:prstGeom prst="rect">
            <a:avLst/>
          </a:prstGeom>
        </p:spPr>
        <p:txBody>
          <a:bodyPr wrap="square">
            <a:spAutoFit/>
          </a:bodyPr>
          <a:lstStyle/>
          <a:p>
            <a:pPr marL="342900" indent="-342900">
              <a:buFont typeface="+mj-lt"/>
              <a:buAutoNum type="arabicPeriod"/>
            </a:pPr>
            <a:r>
              <a:rPr lang="en-US" dirty="0"/>
              <a:t>Biodiversity</a:t>
            </a:r>
          </a:p>
          <a:p>
            <a:pPr marL="342900" indent="-342900">
              <a:buFont typeface="+mj-lt"/>
              <a:buAutoNum type="arabicPeriod"/>
            </a:pPr>
            <a:endParaRPr lang="en-US" dirty="0"/>
          </a:p>
          <a:p>
            <a:pPr marL="342900" indent="-342900">
              <a:buFont typeface="+mj-lt"/>
              <a:buAutoNum type="arabicPeriod"/>
            </a:pPr>
            <a:r>
              <a:rPr lang="en-US" dirty="0"/>
              <a:t>From Farm to Fork</a:t>
            </a:r>
          </a:p>
          <a:p>
            <a:pPr marL="342900" indent="-342900">
              <a:buFont typeface="+mj-lt"/>
              <a:buAutoNum type="arabicPeriod"/>
            </a:pPr>
            <a:endParaRPr lang="en-US" dirty="0"/>
          </a:p>
          <a:p>
            <a:pPr marL="342900" indent="-342900">
              <a:buFont typeface="+mj-lt"/>
              <a:buAutoNum type="arabicPeriod"/>
            </a:pPr>
            <a:r>
              <a:rPr lang="en-US" dirty="0"/>
              <a:t>Sustainable agriculture</a:t>
            </a:r>
          </a:p>
          <a:p>
            <a:pPr marL="342900" indent="-342900">
              <a:buFont typeface="+mj-lt"/>
              <a:buAutoNum type="arabicPeriod"/>
            </a:pPr>
            <a:endParaRPr lang="en-US" dirty="0"/>
          </a:p>
          <a:p>
            <a:pPr marL="342900" indent="-342900">
              <a:buFont typeface="+mj-lt"/>
              <a:buAutoNum type="arabicPeriod"/>
            </a:pPr>
            <a:r>
              <a:rPr lang="en-US" dirty="0"/>
              <a:t>Clean energy</a:t>
            </a:r>
          </a:p>
          <a:p>
            <a:pPr marL="342900" indent="-342900">
              <a:buFont typeface="+mj-lt"/>
              <a:buAutoNum type="arabicPeriod"/>
            </a:pPr>
            <a:endParaRPr lang="en-US" dirty="0"/>
          </a:p>
          <a:p>
            <a:pPr marL="342900" indent="-342900">
              <a:buFont typeface="+mj-lt"/>
              <a:buAutoNum type="arabicPeriod"/>
            </a:pPr>
            <a:r>
              <a:rPr lang="en-US" dirty="0"/>
              <a:t>Sustainable industry</a:t>
            </a:r>
          </a:p>
          <a:p>
            <a:pPr marL="342900" indent="-342900">
              <a:buFont typeface="+mj-lt"/>
              <a:buAutoNum type="arabicPeriod"/>
            </a:pPr>
            <a:endParaRPr lang="en-US" dirty="0"/>
          </a:p>
          <a:p>
            <a:pPr marL="342900" indent="-342900">
              <a:buFont typeface="+mj-lt"/>
              <a:buAutoNum type="arabicPeriod"/>
            </a:pPr>
            <a:r>
              <a:rPr lang="en-US" dirty="0"/>
              <a:t>Building and renovating</a:t>
            </a:r>
          </a:p>
          <a:p>
            <a:pPr marL="342900" indent="-342900">
              <a:buFont typeface="+mj-lt"/>
              <a:buAutoNum type="arabicPeriod"/>
            </a:pPr>
            <a:endParaRPr lang="en-US" dirty="0"/>
          </a:p>
          <a:p>
            <a:pPr marL="342900" indent="-342900">
              <a:buFont typeface="+mj-lt"/>
              <a:buAutoNum type="arabicPeriod"/>
            </a:pPr>
            <a:r>
              <a:rPr lang="en-US" dirty="0"/>
              <a:t>Sustainable mobility</a:t>
            </a:r>
          </a:p>
          <a:p>
            <a:pPr marL="342900" indent="-342900">
              <a:buFont typeface="+mj-lt"/>
              <a:buAutoNum type="arabicPeriod"/>
            </a:pPr>
            <a:endParaRPr lang="en-US" dirty="0"/>
          </a:p>
          <a:p>
            <a:pPr marL="342900" indent="-342900">
              <a:buFont typeface="+mj-lt"/>
              <a:buAutoNum type="arabicPeriod"/>
            </a:pPr>
            <a:r>
              <a:rPr lang="en-US" dirty="0"/>
              <a:t>Eliminating pollution</a:t>
            </a:r>
          </a:p>
          <a:p>
            <a:pPr marL="342900" indent="-342900">
              <a:buFont typeface="+mj-lt"/>
              <a:buAutoNum type="arabicPeriod"/>
            </a:pPr>
            <a:endParaRPr lang="en-US" dirty="0"/>
          </a:p>
          <a:p>
            <a:pPr marL="342900" indent="-342900">
              <a:buFont typeface="+mj-lt"/>
              <a:buAutoNum type="arabicPeriod"/>
            </a:pPr>
            <a:r>
              <a:rPr lang="en-US" dirty="0"/>
              <a:t>Climate action</a:t>
            </a:r>
          </a:p>
        </p:txBody>
      </p:sp>
      <p:sp>
        <p:nvSpPr>
          <p:cNvPr id="5" name="Rectangle 4">
            <a:extLst>
              <a:ext uri="{FF2B5EF4-FFF2-40B4-BE49-F238E27FC236}">
                <a16:creationId xmlns:a16="http://schemas.microsoft.com/office/drawing/2014/main" id="{E636E183-6E18-2843-B1BD-485936811E91}"/>
              </a:ext>
            </a:extLst>
          </p:cNvPr>
          <p:cNvSpPr/>
          <p:nvPr/>
        </p:nvSpPr>
        <p:spPr>
          <a:xfrm>
            <a:off x="0" y="329016"/>
            <a:ext cx="12191999" cy="584775"/>
          </a:xfrm>
          <a:prstGeom prst="rect">
            <a:avLst/>
          </a:prstGeom>
        </p:spPr>
        <p:txBody>
          <a:bodyPr wrap="square">
            <a:spAutoFit/>
          </a:bodyPr>
          <a:lstStyle/>
          <a:p>
            <a:pPr algn="ctr"/>
            <a:r>
              <a:rPr lang="en-US" sz="3200" b="1" dirty="0">
                <a:solidFill>
                  <a:schemeClr val="accent6"/>
                </a:solidFill>
                <a:latin typeface="Calibri" panose="020F0502020204030204" pitchFamily="34" charset="0"/>
                <a:cs typeface="Calibri" panose="020F0502020204030204" pitchFamily="34" charset="0"/>
              </a:rPr>
              <a:t>European Green Deal</a:t>
            </a:r>
            <a:endParaRPr lang="hy-AM" sz="3200" b="1" dirty="0">
              <a:solidFill>
                <a:schemeClr val="accent6"/>
              </a:solidFill>
              <a:latin typeface="GHEA Grapalat" panose="02000506050000020003" pitchFamily="2" charset="0"/>
              <a:cs typeface="Calibri" panose="020F0502020204030204" pitchFamily="34" charset="0"/>
            </a:endParaRPr>
          </a:p>
        </p:txBody>
      </p:sp>
      <p:pic>
        <p:nvPicPr>
          <p:cNvPr id="11" name="Picture 10">
            <a:extLst>
              <a:ext uri="{FF2B5EF4-FFF2-40B4-BE49-F238E27FC236}">
                <a16:creationId xmlns:a16="http://schemas.microsoft.com/office/drawing/2014/main" id="{0008A42D-71B4-9A41-BDDA-496D3C64BE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33324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505DE8-CB33-2E4F-831D-FBA968F82FE3}"/>
              </a:ext>
            </a:extLst>
          </p:cNvPr>
          <p:cNvGrpSpPr/>
          <p:nvPr/>
        </p:nvGrpSpPr>
        <p:grpSpPr>
          <a:xfrm>
            <a:off x="609600" y="1113409"/>
            <a:ext cx="11136924" cy="5493492"/>
            <a:chOff x="609600" y="1113409"/>
            <a:chExt cx="11136924" cy="5493492"/>
          </a:xfrm>
        </p:grpSpPr>
        <p:sp>
          <p:nvSpPr>
            <p:cNvPr id="7" name="Rectangle 6">
              <a:extLst>
                <a:ext uri="{FF2B5EF4-FFF2-40B4-BE49-F238E27FC236}">
                  <a16:creationId xmlns:a16="http://schemas.microsoft.com/office/drawing/2014/main" id="{4B05C683-72E6-9443-AFFB-B4EC817B0288}"/>
                </a:ext>
              </a:extLst>
            </p:cNvPr>
            <p:cNvSpPr/>
            <p:nvPr/>
          </p:nvSpPr>
          <p:spPr>
            <a:xfrm>
              <a:off x="609600" y="5010490"/>
              <a:ext cx="3188677" cy="586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69AF653-0E58-2041-899B-27100D12FE84}"/>
                </a:ext>
              </a:extLst>
            </p:cNvPr>
            <p:cNvSpPr/>
            <p:nvPr/>
          </p:nvSpPr>
          <p:spPr>
            <a:xfrm>
              <a:off x="4548554" y="1113409"/>
              <a:ext cx="7197970" cy="5493492"/>
            </a:xfrm>
            <a:prstGeom prst="rect">
              <a:avLst/>
            </a:prstGeom>
            <a:ln>
              <a:solidFill>
                <a:schemeClr val="tx1"/>
              </a:solidFill>
            </a:ln>
          </p:spPr>
          <p:txBody>
            <a:bodyPr wrap="square">
              <a:spAutoFit/>
            </a:bodyPr>
            <a:lstStyle/>
            <a:p>
              <a:pPr>
                <a:lnSpc>
                  <a:spcPct val="107000"/>
                </a:lnSpc>
                <a:spcBef>
                  <a:spcPts val="1200"/>
                </a:spcBef>
              </a:pPr>
              <a:r>
                <a:rPr lang="en-US" sz="1400" b="1" kern="0" dirty="0">
                  <a:solidFill>
                    <a:srgbClr val="2E74B5"/>
                  </a:solidFill>
                  <a:latin typeface="Calibri Light" panose="020F0302020204030204" pitchFamily="34" charset="0"/>
                  <a:cs typeface="Times New Roman" panose="02020603050405020304" pitchFamily="18" charset="0"/>
                </a:rPr>
                <a:t>Eliminating pollution</a:t>
              </a:r>
            </a:p>
            <a:p>
              <a:endParaRPr lang="en-US" sz="1400" dirty="0"/>
            </a:p>
            <a:p>
              <a:r>
                <a:rPr lang="en-US" sz="1400" dirty="0"/>
                <a:t>Measures will be put in place to cut pollution rapidly and efficiently. To protect Europe’s citizens and ecosystems, the Commission will adopt the zero-pollution action plan to prevent pollution of air, water and soil (</a:t>
              </a:r>
              <a:r>
                <a:rPr lang="en-US" sz="1400" u="sng" dirty="0">
                  <a:hlinkClick r:id="rId2"/>
                </a:rPr>
                <a:t>Eliminating Pollution: The European Green Deal</a:t>
              </a:r>
              <a:r>
                <a:rPr lang="en-US" sz="1400" dirty="0"/>
                <a:t>, December 2020). </a:t>
              </a:r>
            </a:p>
            <a:p>
              <a:pPr lvl="0"/>
              <a:endParaRPr lang="en-US" sz="1400" dirty="0"/>
            </a:p>
            <a:p>
              <a:pPr lvl="0"/>
              <a:r>
                <a:rPr lang="en-US" sz="1400" dirty="0"/>
                <a:t>Clean Water</a:t>
              </a:r>
            </a:p>
            <a:p>
              <a:pPr marL="285750" lvl="0" indent="-285750">
                <a:buFont typeface="Arial" panose="020B0604020202020204" pitchFamily="34" charset="0"/>
                <a:buChar char="•"/>
              </a:pPr>
              <a:r>
                <a:rPr lang="en-US" sz="1400" dirty="0"/>
                <a:t>Preserve biodiversity in our lakes, rivers and wetlands</a:t>
              </a:r>
            </a:p>
            <a:p>
              <a:pPr marL="285750" lvl="0" indent="-285750">
                <a:buFont typeface="Arial" panose="020B0604020202020204" pitchFamily="34" charset="0"/>
                <a:buChar char="•"/>
              </a:pPr>
              <a:r>
                <a:rPr lang="en-US" sz="1400" dirty="0"/>
                <a:t>Reduce pollution from excess nutrients thanks to the Farm to Fork strategy</a:t>
              </a:r>
            </a:p>
            <a:p>
              <a:pPr marL="285750" lvl="0" indent="-285750">
                <a:buFont typeface="Arial" panose="020B0604020202020204" pitchFamily="34" charset="0"/>
                <a:buChar char="•"/>
              </a:pPr>
              <a:r>
                <a:rPr lang="en-US" sz="1400" dirty="0"/>
                <a:t>Reduce particularly harmful pollution from micro-plastics and pharmaceuticals</a:t>
              </a:r>
            </a:p>
            <a:p>
              <a:r>
                <a:rPr lang="en-US" sz="1400" dirty="0"/>
                <a:t> </a:t>
              </a:r>
            </a:p>
            <a:p>
              <a:pPr lvl="0"/>
              <a:r>
                <a:rPr lang="en-US" sz="1400" dirty="0"/>
                <a:t>Clean Air</a:t>
              </a:r>
            </a:p>
            <a:p>
              <a:pPr marL="285750" lvl="0" indent="-285750">
                <a:buFont typeface="Arial" panose="020B0604020202020204" pitchFamily="34" charset="0"/>
                <a:buChar char="•"/>
              </a:pPr>
              <a:r>
                <a:rPr lang="en-US" sz="1400" dirty="0"/>
                <a:t>Review air quality standards in line with the World Health Organization guidelines</a:t>
              </a:r>
            </a:p>
            <a:p>
              <a:pPr marL="285750" lvl="0" indent="-285750">
                <a:buFont typeface="Arial" panose="020B0604020202020204" pitchFamily="34" charset="0"/>
                <a:buChar char="•"/>
              </a:pPr>
              <a:r>
                <a:rPr lang="en-US" sz="1400" dirty="0"/>
                <a:t>Support to local authorities to achieve cleaner air for our citizens</a:t>
              </a:r>
            </a:p>
            <a:p>
              <a:r>
                <a:rPr lang="en-US" sz="1400" dirty="0"/>
                <a:t> </a:t>
              </a:r>
            </a:p>
            <a:p>
              <a:pPr lvl="0"/>
              <a:r>
                <a:rPr lang="en-US" sz="1400" dirty="0"/>
                <a:t>Industry </a:t>
              </a:r>
            </a:p>
            <a:p>
              <a:pPr marL="285750" lvl="0" indent="-285750">
                <a:buFont typeface="Arial" panose="020B0604020202020204" pitchFamily="34" charset="0"/>
                <a:buChar char="•"/>
              </a:pPr>
              <a:r>
                <a:rPr lang="en-US" sz="1400" dirty="0"/>
                <a:t>Reduce pollution from large industrial installations </a:t>
              </a:r>
            </a:p>
            <a:p>
              <a:pPr marL="285750" lvl="0" indent="-285750">
                <a:buFont typeface="Arial" panose="020B0604020202020204" pitchFamily="34" charset="0"/>
                <a:buChar char="•"/>
              </a:pPr>
              <a:r>
                <a:rPr lang="en-US" sz="1400" dirty="0"/>
                <a:t>Improve prevention of industrial accidents</a:t>
              </a:r>
            </a:p>
            <a:p>
              <a:r>
                <a:rPr lang="en-US" sz="1400" dirty="0"/>
                <a:t> </a:t>
              </a:r>
            </a:p>
            <a:p>
              <a:pPr lvl="0"/>
              <a:r>
                <a:rPr lang="en-US" sz="1400" dirty="0"/>
                <a:t>Chemicals</a:t>
              </a:r>
            </a:p>
            <a:p>
              <a:pPr marL="285750" lvl="0" indent="-285750">
                <a:buFont typeface="Arial" panose="020B0604020202020204" pitchFamily="34" charset="0"/>
                <a:buChar char="•"/>
              </a:pPr>
              <a:r>
                <a:rPr lang="en-US" sz="1400" dirty="0"/>
                <a:t>Protect citizens against dangerous chemicals with a new chemicals strategy for sustainability for a toxic-free environment</a:t>
              </a:r>
            </a:p>
            <a:p>
              <a:pPr marL="285750" lvl="0" indent="-285750">
                <a:buFont typeface="Arial" panose="020B0604020202020204" pitchFamily="34" charset="0"/>
                <a:buChar char="•"/>
              </a:pPr>
              <a:r>
                <a:rPr lang="en-US" sz="1400" dirty="0"/>
                <a:t>Combine better health protection with increased global competitiveness</a:t>
              </a:r>
            </a:p>
            <a:p>
              <a:pPr marL="285750" lvl="0" indent="-285750">
                <a:buFont typeface="Arial" panose="020B0604020202020204" pitchFamily="34" charset="0"/>
                <a:buChar char="•"/>
              </a:pPr>
              <a:r>
                <a:rPr lang="en-US" sz="1400" dirty="0"/>
                <a:t>Develop more sustainable alternatives</a:t>
              </a:r>
            </a:p>
            <a:p>
              <a:pPr marL="285750" lvl="0" indent="-285750">
                <a:buFont typeface="Arial" panose="020B0604020202020204" pitchFamily="34" charset="0"/>
                <a:buChar char="•"/>
              </a:pPr>
              <a:r>
                <a:rPr lang="en-US" sz="1400" dirty="0"/>
                <a:t>Improve rules on assessment of substances launched on the market</a:t>
              </a:r>
            </a:p>
          </p:txBody>
        </p:sp>
        <p:cxnSp>
          <p:nvCxnSpPr>
            <p:cNvPr id="9" name="Straight Connector 8">
              <a:extLst>
                <a:ext uri="{FF2B5EF4-FFF2-40B4-BE49-F238E27FC236}">
                  <a16:creationId xmlns:a16="http://schemas.microsoft.com/office/drawing/2014/main" id="{AFEA6773-DB15-484D-B060-6333E289D365}"/>
                </a:ext>
              </a:extLst>
            </p:cNvPr>
            <p:cNvCxnSpPr>
              <a:cxnSpLocks/>
              <a:stCxn id="7" idx="3"/>
            </p:cNvCxnSpPr>
            <p:nvPr/>
          </p:nvCxnSpPr>
          <p:spPr>
            <a:xfrm>
              <a:off x="3798277" y="5303567"/>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17FD6BB-6108-9546-96A9-EAB9A0B3D908}"/>
              </a:ext>
            </a:extLst>
          </p:cNvPr>
          <p:cNvSpPr>
            <a:spLocks noGrp="1"/>
          </p:cNvSpPr>
          <p:nvPr>
            <p:ph type="sldNum" sz="quarter" idx="12"/>
          </p:nvPr>
        </p:nvSpPr>
        <p:spPr/>
        <p:txBody>
          <a:bodyPr/>
          <a:lstStyle/>
          <a:p>
            <a:fld id="{350DB6A1-D84B-4646-9483-DD9B872DC740}" type="slidenum">
              <a:rPr lang="en-US" smtClean="0"/>
              <a:t>14</a:t>
            </a:fld>
            <a:endParaRPr lang="en-US"/>
          </a:p>
        </p:txBody>
      </p:sp>
      <p:sp>
        <p:nvSpPr>
          <p:cNvPr id="4" name="Rectangle 3">
            <a:extLst>
              <a:ext uri="{FF2B5EF4-FFF2-40B4-BE49-F238E27FC236}">
                <a16:creationId xmlns:a16="http://schemas.microsoft.com/office/drawing/2014/main" id="{B73BDDE1-1A57-BB42-A2F6-383761F3E437}"/>
              </a:ext>
            </a:extLst>
          </p:cNvPr>
          <p:cNvSpPr/>
          <p:nvPr/>
        </p:nvSpPr>
        <p:spPr>
          <a:xfrm>
            <a:off x="750276" y="1301495"/>
            <a:ext cx="3247292" cy="4801314"/>
          </a:xfrm>
          <a:prstGeom prst="rect">
            <a:avLst/>
          </a:prstGeom>
        </p:spPr>
        <p:txBody>
          <a:bodyPr wrap="square">
            <a:spAutoFit/>
          </a:bodyPr>
          <a:lstStyle/>
          <a:p>
            <a:pPr marL="342900" indent="-342900">
              <a:buFont typeface="+mj-lt"/>
              <a:buAutoNum type="arabicPeriod"/>
            </a:pPr>
            <a:r>
              <a:rPr lang="en-US" dirty="0"/>
              <a:t>Biodiversity</a:t>
            </a:r>
          </a:p>
          <a:p>
            <a:pPr marL="342900" indent="-342900">
              <a:buFont typeface="+mj-lt"/>
              <a:buAutoNum type="arabicPeriod"/>
            </a:pPr>
            <a:endParaRPr lang="en-US" dirty="0"/>
          </a:p>
          <a:p>
            <a:pPr marL="342900" indent="-342900">
              <a:buFont typeface="+mj-lt"/>
              <a:buAutoNum type="arabicPeriod"/>
            </a:pPr>
            <a:r>
              <a:rPr lang="en-US" dirty="0"/>
              <a:t>From Farm to Fork</a:t>
            </a:r>
          </a:p>
          <a:p>
            <a:pPr marL="342900" indent="-342900">
              <a:buFont typeface="+mj-lt"/>
              <a:buAutoNum type="arabicPeriod"/>
            </a:pPr>
            <a:endParaRPr lang="en-US" dirty="0"/>
          </a:p>
          <a:p>
            <a:pPr marL="342900" indent="-342900">
              <a:buFont typeface="+mj-lt"/>
              <a:buAutoNum type="arabicPeriod"/>
            </a:pPr>
            <a:r>
              <a:rPr lang="en-US" dirty="0"/>
              <a:t>Sustainable agriculture</a:t>
            </a:r>
          </a:p>
          <a:p>
            <a:pPr marL="342900" indent="-342900">
              <a:buFont typeface="+mj-lt"/>
              <a:buAutoNum type="arabicPeriod"/>
            </a:pPr>
            <a:endParaRPr lang="en-US" dirty="0"/>
          </a:p>
          <a:p>
            <a:pPr marL="342900" indent="-342900">
              <a:buFont typeface="+mj-lt"/>
              <a:buAutoNum type="arabicPeriod"/>
            </a:pPr>
            <a:r>
              <a:rPr lang="en-US" dirty="0"/>
              <a:t>Clean energy</a:t>
            </a:r>
          </a:p>
          <a:p>
            <a:pPr marL="342900" indent="-342900">
              <a:buFont typeface="+mj-lt"/>
              <a:buAutoNum type="arabicPeriod"/>
            </a:pPr>
            <a:endParaRPr lang="en-US" dirty="0"/>
          </a:p>
          <a:p>
            <a:pPr marL="342900" indent="-342900">
              <a:buFont typeface="+mj-lt"/>
              <a:buAutoNum type="arabicPeriod"/>
            </a:pPr>
            <a:r>
              <a:rPr lang="en-US" dirty="0"/>
              <a:t>Sustainable industry</a:t>
            </a:r>
          </a:p>
          <a:p>
            <a:pPr marL="342900" indent="-342900">
              <a:buFont typeface="+mj-lt"/>
              <a:buAutoNum type="arabicPeriod"/>
            </a:pPr>
            <a:endParaRPr lang="en-US" dirty="0"/>
          </a:p>
          <a:p>
            <a:pPr marL="342900" indent="-342900">
              <a:buFont typeface="+mj-lt"/>
              <a:buAutoNum type="arabicPeriod"/>
            </a:pPr>
            <a:r>
              <a:rPr lang="en-US" dirty="0"/>
              <a:t>Building and renovating</a:t>
            </a:r>
          </a:p>
          <a:p>
            <a:pPr marL="342900" indent="-342900">
              <a:buFont typeface="+mj-lt"/>
              <a:buAutoNum type="arabicPeriod"/>
            </a:pPr>
            <a:endParaRPr lang="en-US" dirty="0"/>
          </a:p>
          <a:p>
            <a:pPr marL="342900" indent="-342900">
              <a:buFont typeface="+mj-lt"/>
              <a:buAutoNum type="arabicPeriod"/>
            </a:pPr>
            <a:r>
              <a:rPr lang="en-US" dirty="0"/>
              <a:t>Sustainable mobility</a:t>
            </a:r>
          </a:p>
          <a:p>
            <a:pPr marL="342900" indent="-342900">
              <a:buFont typeface="+mj-lt"/>
              <a:buAutoNum type="arabicPeriod"/>
            </a:pPr>
            <a:endParaRPr lang="en-US" dirty="0"/>
          </a:p>
          <a:p>
            <a:pPr marL="342900" indent="-342900">
              <a:buFont typeface="+mj-lt"/>
              <a:buAutoNum type="arabicPeriod"/>
            </a:pPr>
            <a:r>
              <a:rPr lang="en-US" dirty="0"/>
              <a:t>Eliminating pollution</a:t>
            </a:r>
          </a:p>
          <a:p>
            <a:pPr marL="342900" indent="-342900">
              <a:buFont typeface="+mj-lt"/>
              <a:buAutoNum type="arabicPeriod"/>
            </a:pPr>
            <a:endParaRPr lang="en-US" dirty="0"/>
          </a:p>
          <a:p>
            <a:pPr marL="342900" indent="-342900">
              <a:buFont typeface="+mj-lt"/>
              <a:buAutoNum type="arabicPeriod"/>
            </a:pPr>
            <a:r>
              <a:rPr lang="en-US" dirty="0"/>
              <a:t>Climate action</a:t>
            </a:r>
          </a:p>
        </p:txBody>
      </p:sp>
      <p:sp>
        <p:nvSpPr>
          <p:cNvPr id="5" name="Rectangle 4">
            <a:extLst>
              <a:ext uri="{FF2B5EF4-FFF2-40B4-BE49-F238E27FC236}">
                <a16:creationId xmlns:a16="http://schemas.microsoft.com/office/drawing/2014/main" id="{E636E183-6E18-2843-B1BD-485936811E91}"/>
              </a:ext>
            </a:extLst>
          </p:cNvPr>
          <p:cNvSpPr/>
          <p:nvPr/>
        </p:nvSpPr>
        <p:spPr>
          <a:xfrm>
            <a:off x="0" y="329016"/>
            <a:ext cx="12191999" cy="584775"/>
          </a:xfrm>
          <a:prstGeom prst="rect">
            <a:avLst/>
          </a:prstGeom>
        </p:spPr>
        <p:txBody>
          <a:bodyPr wrap="square">
            <a:spAutoFit/>
          </a:bodyPr>
          <a:lstStyle/>
          <a:p>
            <a:pPr algn="ctr"/>
            <a:r>
              <a:rPr lang="en-US" sz="3200" b="1" dirty="0">
                <a:solidFill>
                  <a:schemeClr val="accent6"/>
                </a:solidFill>
                <a:latin typeface="Calibri" panose="020F0502020204030204" pitchFamily="34" charset="0"/>
                <a:cs typeface="Calibri" panose="020F0502020204030204" pitchFamily="34" charset="0"/>
              </a:rPr>
              <a:t>European Green Deal</a:t>
            </a:r>
            <a:endParaRPr lang="hy-AM" sz="3200" b="1" dirty="0">
              <a:solidFill>
                <a:schemeClr val="accent6"/>
              </a:solidFill>
              <a:latin typeface="GHEA Grapalat" panose="02000506050000020003" pitchFamily="2" charset="0"/>
              <a:cs typeface="Calibri" panose="020F0502020204030204" pitchFamily="34" charset="0"/>
            </a:endParaRPr>
          </a:p>
        </p:txBody>
      </p:sp>
      <p:pic>
        <p:nvPicPr>
          <p:cNvPr id="11" name="Picture 10">
            <a:extLst>
              <a:ext uri="{FF2B5EF4-FFF2-40B4-BE49-F238E27FC236}">
                <a16:creationId xmlns:a16="http://schemas.microsoft.com/office/drawing/2014/main" id="{82AD0405-CBA7-DC48-BEB4-C1230C1070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411241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8435ED-4C1A-3441-8EAA-CAECBA2E919C}"/>
              </a:ext>
            </a:extLst>
          </p:cNvPr>
          <p:cNvSpPr>
            <a:spLocks noGrp="1"/>
          </p:cNvSpPr>
          <p:nvPr>
            <p:ph type="sldNum" sz="quarter" idx="12"/>
          </p:nvPr>
        </p:nvSpPr>
        <p:spPr/>
        <p:txBody>
          <a:bodyPr/>
          <a:lstStyle/>
          <a:p>
            <a:fld id="{350DB6A1-D84B-4646-9483-DD9B872DC740}" type="slidenum">
              <a:rPr lang="en-US" smtClean="0"/>
              <a:t>15</a:t>
            </a:fld>
            <a:endParaRPr lang="en-US"/>
          </a:p>
        </p:txBody>
      </p:sp>
      <p:sp>
        <p:nvSpPr>
          <p:cNvPr id="4" name="Rectangle 3">
            <a:extLst>
              <a:ext uri="{FF2B5EF4-FFF2-40B4-BE49-F238E27FC236}">
                <a16:creationId xmlns:a16="http://schemas.microsoft.com/office/drawing/2014/main" id="{BDBA5B24-8FC7-754F-9CDE-24F7BEE1F780}"/>
              </a:ext>
            </a:extLst>
          </p:cNvPr>
          <p:cNvSpPr/>
          <p:nvPr/>
        </p:nvSpPr>
        <p:spPr>
          <a:xfrm>
            <a:off x="327546" y="1164134"/>
            <a:ext cx="10918209" cy="5693866"/>
          </a:xfrm>
          <a:prstGeom prst="rect">
            <a:avLst/>
          </a:prstGeom>
        </p:spPr>
        <p:txBody>
          <a:bodyPr wrap="square">
            <a:spAutoFit/>
          </a:bodyPr>
          <a:lstStyle/>
          <a:p>
            <a:r>
              <a:rPr lang="en-US" sz="1200" b="1" dirty="0">
                <a:solidFill>
                  <a:srgbClr val="222222"/>
                </a:solidFill>
                <a:latin typeface="Arial" panose="020B0604020202020204" pitchFamily="34" charset="0"/>
              </a:rPr>
              <a:t>AGENDA</a:t>
            </a:r>
            <a:endParaRPr lang="en-US" sz="1200" dirty="0"/>
          </a:p>
          <a:p>
            <a:r>
              <a:rPr lang="en-US" sz="1200" dirty="0"/>
              <a:t> </a:t>
            </a:r>
          </a:p>
          <a:p>
            <a:pPr>
              <a:tabLst>
                <a:tab pos="2957513" algn="l"/>
              </a:tabLst>
            </a:pPr>
            <a:r>
              <a:rPr lang="en-US" sz="1200" b="1" dirty="0">
                <a:solidFill>
                  <a:srgbClr val="222222"/>
                </a:solidFill>
                <a:latin typeface="Arial" panose="020B0604020202020204" pitchFamily="34" charset="0"/>
              </a:rPr>
              <a:t>Day 1 &amp; 2 -- October 4-5</a:t>
            </a:r>
            <a:endParaRPr lang="en-US" sz="1200" dirty="0"/>
          </a:p>
          <a:p>
            <a:r>
              <a:rPr lang="en-US" sz="1200" dirty="0"/>
              <a:t> </a:t>
            </a:r>
          </a:p>
          <a:p>
            <a:pPr marL="457200"/>
            <a:r>
              <a:rPr lang="en-US" sz="1200" b="1" dirty="0">
                <a:solidFill>
                  <a:srgbClr val="222222"/>
                </a:solidFill>
                <a:latin typeface="Arial" panose="020B0604020202020204" pitchFamily="34" charset="0"/>
              </a:rPr>
              <a:t>Keynote 1 </a:t>
            </a:r>
            <a:endParaRPr lang="en-US" sz="1200" dirty="0"/>
          </a:p>
          <a:p>
            <a:pPr marL="457200"/>
            <a:r>
              <a:rPr lang="en-US" sz="1200" b="1" dirty="0">
                <a:solidFill>
                  <a:srgbClr val="222222"/>
                </a:solidFill>
                <a:latin typeface="Arial" panose="020B0604020202020204" pitchFamily="34" charset="0"/>
              </a:rPr>
              <a:t>Speaker: </a:t>
            </a:r>
            <a:r>
              <a:rPr lang="en-US" sz="1200" dirty="0">
                <a:solidFill>
                  <a:srgbClr val="222222"/>
                </a:solidFill>
                <a:latin typeface="Arial" panose="020B0604020202020204" pitchFamily="34" charset="0"/>
              </a:rPr>
              <a:t>Sara Scherr, </a:t>
            </a:r>
            <a:r>
              <a:rPr lang="en-US" sz="1200" dirty="0" err="1">
                <a:solidFill>
                  <a:srgbClr val="222222"/>
                </a:solidFill>
                <a:latin typeface="Arial" panose="020B0604020202020204" pitchFamily="34" charset="0"/>
              </a:rPr>
              <a:t>EcoAgriculture</a:t>
            </a:r>
            <a:r>
              <a:rPr lang="en-US" sz="1200" dirty="0">
                <a:solidFill>
                  <a:srgbClr val="222222"/>
                </a:solidFill>
                <a:latin typeface="Arial" panose="020B0604020202020204" pitchFamily="34" charset="0"/>
              </a:rPr>
              <a:t> Partners, Oakton, Virginia, U.S. </a:t>
            </a:r>
            <a:endParaRPr lang="en-US" sz="1200" dirty="0"/>
          </a:p>
          <a:p>
            <a:pPr marL="457200"/>
            <a:r>
              <a:rPr lang="en-US" sz="1200" b="1" dirty="0">
                <a:solidFill>
                  <a:srgbClr val="222222"/>
                </a:solidFill>
                <a:latin typeface="Arial" panose="020B0604020202020204" pitchFamily="34" charset="0"/>
              </a:rPr>
              <a:t>Topic:</a:t>
            </a:r>
            <a:r>
              <a:rPr lang="en-US" sz="1200" dirty="0">
                <a:solidFill>
                  <a:srgbClr val="222222"/>
                </a:solidFill>
                <a:latin typeface="Arial" panose="020B0604020202020204" pitchFamily="34" charset="0"/>
              </a:rPr>
              <a:t> Integrated Landscape Management and </a:t>
            </a:r>
            <a:r>
              <a:rPr lang="en-US" sz="1200" dirty="0" err="1">
                <a:solidFill>
                  <a:srgbClr val="222222"/>
                </a:solidFill>
                <a:latin typeface="Arial" panose="020B0604020202020204" pitchFamily="34" charset="0"/>
              </a:rPr>
              <a:t>Ecoagriculture</a:t>
            </a:r>
            <a:r>
              <a:rPr lang="en-US" sz="1200" dirty="0">
                <a:solidFill>
                  <a:srgbClr val="222222"/>
                </a:solidFill>
                <a:latin typeface="Arial" panose="020B0604020202020204" pitchFamily="34" charset="0"/>
              </a:rPr>
              <a:t>: An Inclusive Approach to Sustainable Development</a:t>
            </a:r>
            <a:endParaRPr lang="en-US" sz="1200" dirty="0"/>
          </a:p>
          <a:p>
            <a:pPr marL="914400" lvl="1"/>
            <a:r>
              <a:rPr lang="en-US" sz="1200" dirty="0"/>
              <a:t/>
            </a:r>
            <a:br>
              <a:rPr lang="en-US" sz="1200" dirty="0"/>
            </a:br>
            <a:r>
              <a:rPr lang="en-US" sz="1200" b="1" u="sng" dirty="0">
                <a:solidFill>
                  <a:srgbClr val="222222"/>
                </a:solidFill>
                <a:latin typeface="Arial" panose="020B0604020202020204" pitchFamily="34" charset="0"/>
              </a:rPr>
              <a:t>Questions that would interest an Armenian policy audience:</a:t>
            </a:r>
            <a:r>
              <a:rPr lang="en-US" sz="1200" dirty="0">
                <a:solidFill>
                  <a:srgbClr val="222222"/>
                </a:solidFill>
                <a:latin typeface="Arial" panose="020B0604020202020204" pitchFamily="34" charset="0"/>
              </a:rPr>
              <a:t> How do we ensure exponential economic growth that is socially inclusive and environmentally caring? What policy, legal, and institutional changes are needed? Are there special technologies or know-how required? </a:t>
            </a:r>
            <a:endParaRPr lang="en-US" sz="1200" dirty="0"/>
          </a:p>
          <a:p>
            <a:pPr marL="458788"/>
            <a:r>
              <a:rPr lang="en-US" sz="1200" dirty="0"/>
              <a:t/>
            </a:r>
            <a:br>
              <a:rPr lang="en-US" sz="1200" dirty="0"/>
            </a:br>
            <a:r>
              <a:rPr lang="en-US" sz="1200" b="1" dirty="0">
                <a:solidFill>
                  <a:srgbClr val="222222"/>
                </a:solidFill>
                <a:latin typeface="Arial" panose="020B0604020202020204" pitchFamily="34" charset="0"/>
              </a:rPr>
              <a:t>Keynote 2 </a:t>
            </a:r>
            <a:endParaRPr lang="en-US" sz="1200" dirty="0"/>
          </a:p>
          <a:p>
            <a:pPr marL="457200"/>
            <a:r>
              <a:rPr lang="en-US" sz="1200" b="1" dirty="0">
                <a:solidFill>
                  <a:srgbClr val="222222"/>
                </a:solidFill>
                <a:latin typeface="Arial" panose="020B0604020202020204" pitchFamily="34" charset="0"/>
              </a:rPr>
              <a:t>Speaker:</a:t>
            </a:r>
            <a:r>
              <a:rPr lang="en-US" sz="1200" dirty="0">
                <a:solidFill>
                  <a:srgbClr val="222222"/>
                </a:solidFill>
                <a:latin typeface="Arial" panose="020B0604020202020204" pitchFamily="34" charset="0"/>
              </a:rPr>
              <a:t> Prof. Dr. </a:t>
            </a:r>
            <a:r>
              <a:rPr lang="en-US" sz="1200" dirty="0" err="1">
                <a:solidFill>
                  <a:srgbClr val="222222"/>
                </a:solidFill>
                <a:latin typeface="Arial" panose="020B0604020202020204" pitchFamily="34" charset="0"/>
              </a:rPr>
              <a:t>Joern</a:t>
            </a:r>
            <a:r>
              <a:rPr lang="en-US" sz="1200" dirty="0">
                <a:solidFill>
                  <a:srgbClr val="222222"/>
                </a:solidFill>
                <a:latin typeface="Arial" panose="020B0604020202020204" pitchFamily="34" charset="0"/>
              </a:rPr>
              <a:t> Fischer, </a:t>
            </a:r>
            <a:r>
              <a:rPr lang="en-US" sz="1200" dirty="0" err="1">
                <a:solidFill>
                  <a:srgbClr val="222222"/>
                </a:solidFill>
                <a:latin typeface="Arial" panose="020B0604020202020204" pitchFamily="34" charset="0"/>
              </a:rPr>
              <a:t>Leuphana</a:t>
            </a:r>
            <a:r>
              <a:rPr lang="en-US" sz="1200" dirty="0">
                <a:solidFill>
                  <a:srgbClr val="222222"/>
                </a:solidFill>
                <a:latin typeface="Arial" panose="020B0604020202020204" pitchFamily="34" charset="0"/>
              </a:rPr>
              <a:t> University of </a:t>
            </a:r>
            <a:r>
              <a:rPr lang="en-US" sz="1200" dirty="0" err="1">
                <a:solidFill>
                  <a:srgbClr val="222222"/>
                </a:solidFill>
                <a:latin typeface="Arial" panose="020B0604020202020204" pitchFamily="34" charset="0"/>
              </a:rPr>
              <a:t>Lüneburg</a:t>
            </a:r>
            <a:r>
              <a:rPr lang="en-US" sz="1200" dirty="0">
                <a:solidFill>
                  <a:srgbClr val="222222"/>
                </a:solidFill>
                <a:latin typeface="Arial" panose="020B0604020202020204" pitchFamily="34" charset="0"/>
              </a:rPr>
              <a:t>, Germany</a:t>
            </a:r>
            <a:endParaRPr lang="en-US" sz="1200" dirty="0"/>
          </a:p>
          <a:p>
            <a:pPr marL="457200"/>
            <a:r>
              <a:rPr lang="en-US" sz="1200" b="1" dirty="0">
                <a:solidFill>
                  <a:srgbClr val="222222"/>
                </a:solidFill>
                <a:latin typeface="Arial" panose="020B0604020202020204" pitchFamily="34" charset="0"/>
              </a:rPr>
              <a:t>Topic: </a:t>
            </a:r>
            <a:r>
              <a:rPr lang="en-US" sz="1200" dirty="0">
                <a:solidFill>
                  <a:srgbClr val="222222"/>
                </a:solidFill>
                <a:latin typeface="Arial" panose="020B0604020202020204" pitchFamily="34" charset="0"/>
              </a:rPr>
              <a:t>Sustainable Landscapes and the Socio-Ecological Approach: Participatory Success in Post-Communist Romania </a:t>
            </a:r>
            <a:endParaRPr lang="en-US" sz="1200" dirty="0"/>
          </a:p>
          <a:p>
            <a:pPr marL="914400" lvl="1">
              <a:spcBef>
                <a:spcPts val="1200"/>
              </a:spcBef>
              <a:spcAft>
                <a:spcPts val="1200"/>
              </a:spcAft>
            </a:pPr>
            <a:r>
              <a:rPr lang="en-US" sz="1200" b="1" u="sng" dirty="0">
                <a:solidFill>
                  <a:srgbClr val="222222"/>
                </a:solidFill>
                <a:latin typeface="Arial" panose="020B0604020202020204" pitchFamily="34" charset="0"/>
              </a:rPr>
              <a:t>Questions to be addressed could include</a:t>
            </a:r>
            <a:r>
              <a:rPr lang="en-US" sz="1200" b="1" dirty="0">
                <a:solidFill>
                  <a:srgbClr val="222222"/>
                </a:solidFill>
                <a:latin typeface="Arial" panose="020B0604020202020204" pitchFamily="34" charset="0"/>
              </a:rPr>
              <a:t>: </a:t>
            </a:r>
            <a:r>
              <a:rPr lang="en-US" sz="1200" dirty="0">
                <a:solidFill>
                  <a:srgbClr val="222222"/>
                </a:solidFill>
                <a:latin typeface="Arial" panose="020B0604020202020204" pitchFamily="34" charset="0"/>
              </a:rPr>
              <a:t>what is the value of the socio-ecological approach; how can scientific research have real, short/medium-term social and environmental impact; how does the researcher establish trust?</a:t>
            </a:r>
            <a:endParaRPr lang="en-US" sz="1200" dirty="0"/>
          </a:p>
          <a:p>
            <a:pPr marL="469900" lvl="1"/>
            <a:r>
              <a:rPr lang="en-US" sz="1200" b="1" dirty="0">
                <a:solidFill>
                  <a:srgbClr val="222222"/>
                </a:solidFill>
                <a:latin typeface="Arial" panose="020B0604020202020204" pitchFamily="34" charset="0"/>
              </a:rPr>
              <a:t>Keynote 3 </a:t>
            </a:r>
            <a:endParaRPr lang="en-US" sz="1200" dirty="0"/>
          </a:p>
          <a:p>
            <a:pPr marL="457200"/>
            <a:r>
              <a:rPr lang="en-US" sz="1200" b="1" dirty="0">
                <a:solidFill>
                  <a:srgbClr val="222222"/>
                </a:solidFill>
                <a:latin typeface="Arial" panose="020B0604020202020204" pitchFamily="34" charset="0"/>
              </a:rPr>
              <a:t>Speaker: </a:t>
            </a:r>
            <a:r>
              <a:rPr lang="en-US" sz="1200" dirty="0">
                <a:solidFill>
                  <a:srgbClr val="222222"/>
                </a:solidFill>
                <a:latin typeface="Arial" panose="020B0604020202020204" pitchFamily="34" charset="0"/>
              </a:rPr>
              <a:t>Prof.</a:t>
            </a:r>
            <a:r>
              <a:rPr lang="en-US" sz="1200" dirty="0">
                <a:solidFill>
                  <a:srgbClr val="222222"/>
                </a:solidFill>
                <a:latin typeface="Times New Roman" panose="02020603050405020304" pitchFamily="18" charset="0"/>
              </a:rPr>
              <a:t> </a:t>
            </a:r>
            <a:r>
              <a:rPr lang="en-US" sz="1200" dirty="0">
                <a:solidFill>
                  <a:srgbClr val="222222"/>
                </a:solidFill>
                <a:latin typeface="Arial" panose="020B0604020202020204" pitchFamily="34" charset="0"/>
              </a:rPr>
              <a:t>Nora </a:t>
            </a:r>
            <a:r>
              <a:rPr lang="en-US" sz="1200" dirty="0" err="1">
                <a:solidFill>
                  <a:srgbClr val="222222"/>
                </a:solidFill>
                <a:latin typeface="Arial" panose="020B0604020202020204" pitchFamily="34" charset="0"/>
              </a:rPr>
              <a:t>Fagerholm</a:t>
            </a:r>
            <a:r>
              <a:rPr lang="en-US" sz="1200" dirty="0">
                <a:solidFill>
                  <a:srgbClr val="222222"/>
                </a:solidFill>
                <a:latin typeface="Arial" panose="020B0604020202020204" pitchFamily="34" charset="0"/>
              </a:rPr>
              <a:t>, University of Turku, Finland</a:t>
            </a:r>
            <a:endParaRPr lang="en-US" sz="1200" dirty="0"/>
          </a:p>
          <a:p>
            <a:pPr marL="457200"/>
            <a:r>
              <a:rPr lang="en-US" sz="1200" b="1" dirty="0">
                <a:solidFill>
                  <a:srgbClr val="222222"/>
                </a:solidFill>
                <a:latin typeface="Arial" panose="020B0604020202020204" pitchFamily="34" charset="0"/>
              </a:rPr>
              <a:t>Topic:</a:t>
            </a:r>
            <a:r>
              <a:rPr lang="en-US" sz="1200" dirty="0">
                <a:solidFill>
                  <a:srgbClr val="222222"/>
                </a:solidFill>
                <a:latin typeface="Arial" panose="020B0604020202020204" pitchFamily="34" charset="0"/>
              </a:rPr>
              <a:t> Urban Landscapes and Green Infrastructure: Impact of 3D Public Participation GIS</a:t>
            </a:r>
            <a:endParaRPr lang="en-US" sz="1200" dirty="0"/>
          </a:p>
          <a:p>
            <a:pPr marL="914400" lvl="1">
              <a:spcBef>
                <a:spcPts val="1200"/>
              </a:spcBef>
              <a:spcAft>
                <a:spcPts val="1200"/>
              </a:spcAft>
            </a:pPr>
            <a:r>
              <a:rPr lang="en-US" sz="1200" b="1" u="sng" dirty="0">
                <a:solidFill>
                  <a:srgbClr val="222222"/>
                </a:solidFill>
                <a:latin typeface="Arial" panose="020B0604020202020204" pitchFamily="34" charset="0"/>
              </a:rPr>
              <a:t>Questions to be addressed could include</a:t>
            </a:r>
            <a:r>
              <a:rPr lang="en-US" sz="1200" b="1" dirty="0">
                <a:solidFill>
                  <a:srgbClr val="222222"/>
                </a:solidFill>
                <a:latin typeface="Arial" panose="020B0604020202020204" pitchFamily="34" charset="0"/>
              </a:rPr>
              <a:t>: </a:t>
            </a:r>
            <a:r>
              <a:rPr lang="en-US" sz="1200" dirty="0">
                <a:solidFill>
                  <a:srgbClr val="222222"/>
                </a:solidFill>
                <a:latin typeface="Arial" panose="020B0604020202020204" pitchFamily="34" charset="0"/>
              </a:rPr>
              <a:t>How can such technologies be used to create impact at the community level? For instance, what landscapes and urban green infrastructures offer in terms of ecosystem services and nature-based solutions the benefits of which communities value (e.g., human wellbeing)? How do these tools help with better environmental planning, e.g., better conceptualizing and planning the urban/nonurban landscape continuum? How effective are these tools for a  transdisciplinary approach, integrating urban dwellers and multiple stakeholders?</a:t>
            </a:r>
            <a:r>
              <a:rPr lang="en-US" sz="1200" dirty="0">
                <a:solidFill>
                  <a:srgbClr val="222222"/>
                </a:solidFill>
                <a:latin typeface="Calibri" panose="020F0502020204030204" pitchFamily="34" charset="0"/>
              </a:rPr>
              <a:t> How new techs can be applied to participatory methods in order to create an impact in decision making and management at a community level?</a:t>
            </a:r>
            <a:r>
              <a:rPr lang="en-US" sz="1200" dirty="0"/>
              <a:t> </a:t>
            </a:r>
          </a:p>
          <a:p>
            <a:r>
              <a:rPr lang="en-US" sz="1200" b="1" dirty="0">
                <a:solidFill>
                  <a:srgbClr val="222222"/>
                </a:solidFill>
                <a:latin typeface="Arial" panose="020B0604020202020204" pitchFamily="34" charset="0"/>
              </a:rPr>
              <a:t>Day 3 -- October 6 (STUDENT DAY)</a:t>
            </a:r>
            <a:endParaRPr lang="en-US" sz="1200" dirty="0"/>
          </a:p>
          <a:p>
            <a:endParaRPr lang="en-US" sz="1200" dirty="0"/>
          </a:p>
        </p:txBody>
      </p:sp>
      <p:sp>
        <p:nvSpPr>
          <p:cNvPr id="5" name="Rectangle 4">
            <a:extLst>
              <a:ext uri="{FF2B5EF4-FFF2-40B4-BE49-F238E27FC236}">
                <a16:creationId xmlns:a16="http://schemas.microsoft.com/office/drawing/2014/main" id="{420321DA-DD2A-6F42-A5D9-14D338C7A184}"/>
              </a:ext>
            </a:extLst>
          </p:cNvPr>
          <p:cNvSpPr/>
          <p:nvPr/>
        </p:nvSpPr>
        <p:spPr>
          <a:xfrm>
            <a:off x="0" y="0"/>
            <a:ext cx="12191999" cy="1200329"/>
          </a:xfrm>
          <a:prstGeom prst="rect">
            <a:avLst/>
          </a:prstGeom>
        </p:spPr>
        <p:txBody>
          <a:bodyPr wrap="square">
            <a:spAutoFit/>
          </a:bodyPr>
          <a:lstStyle/>
          <a:p>
            <a:pPr algn="ctr"/>
            <a:r>
              <a:rPr lang="en-US" sz="2400" b="1" dirty="0">
                <a:solidFill>
                  <a:schemeClr val="accent6"/>
                </a:solidFill>
                <a:latin typeface="Calibri" panose="020F0502020204030204" pitchFamily="34" charset="0"/>
                <a:cs typeface="Calibri" panose="020F0502020204030204" pitchFamily="34" charset="0"/>
              </a:rPr>
              <a:t>Integrated Landscape Management – </a:t>
            </a:r>
          </a:p>
          <a:p>
            <a:pPr algn="ctr"/>
            <a:r>
              <a:rPr lang="en-US" sz="2400" b="1" dirty="0">
                <a:solidFill>
                  <a:schemeClr val="accent6"/>
                </a:solidFill>
                <a:latin typeface="Calibri" panose="020F0502020204030204" pitchFamily="34" charset="0"/>
                <a:cs typeface="Calibri" panose="020F0502020204030204" pitchFamily="34" charset="0"/>
              </a:rPr>
              <a:t>a 3-day conference in October 2021 </a:t>
            </a:r>
          </a:p>
          <a:p>
            <a:pPr algn="ctr"/>
            <a:r>
              <a:rPr lang="en-US" sz="2400" b="1" dirty="0">
                <a:solidFill>
                  <a:schemeClr val="accent6"/>
                </a:solidFill>
                <a:latin typeface="Calibri" panose="020F0502020204030204" pitchFamily="34" charset="0"/>
                <a:cs typeface="Calibri" panose="020F0502020204030204" pitchFamily="34" charset="0"/>
              </a:rPr>
              <a:t>(part of our </a:t>
            </a:r>
            <a:r>
              <a:rPr lang="en-US" sz="2400" b="1" dirty="0" err="1">
                <a:solidFill>
                  <a:schemeClr val="accent6"/>
                </a:solidFill>
                <a:latin typeface="Calibri" panose="020F0502020204030204" pitchFamily="34" charset="0"/>
                <a:cs typeface="Calibri" panose="020F0502020204030204" pitchFamily="34" charset="0"/>
              </a:rPr>
              <a:t>GAtES</a:t>
            </a:r>
            <a:r>
              <a:rPr lang="en-US" sz="2400" b="1" dirty="0">
                <a:solidFill>
                  <a:schemeClr val="accent6"/>
                </a:solidFill>
                <a:latin typeface="Calibri" panose="020F0502020204030204" pitchFamily="34" charset="0"/>
                <a:cs typeface="Calibri" panose="020F0502020204030204" pitchFamily="34" charset="0"/>
              </a:rPr>
              <a:t> project with the University of Hohenheim)</a:t>
            </a:r>
            <a:endParaRPr lang="hy-AM" sz="2400" b="1" dirty="0">
              <a:solidFill>
                <a:schemeClr val="accent6"/>
              </a:solidFill>
              <a:latin typeface="GHEA Grapalat" panose="02000506050000020003" pitchFamily="2" charset="0"/>
              <a:cs typeface="Calibri" panose="020F0502020204030204" pitchFamily="34" charset="0"/>
            </a:endParaRPr>
          </a:p>
        </p:txBody>
      </p:sp>
      <p:pic>
        <p:nvPicPr>
          <p:cNvPr id="6" name="Picture 5">
            <a:extLst>
              <a:ext uri="{FF2B5EF4-FFF2-40B4-BE49-F238E27FC236}">
                <a16:creationId xmlns:a16="http://schemas.microsoft.com/office/drawing/2014/main" id="{939CFAF2-45D1-0446-806F-CE85AF5A78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461" t="13385" r="4936" b="19385"/>
          <a:stretch/>
        </p:blipFill>
        <p:spPr>
          <a:xfrm>
            <a:off x="9047527" y="6267094"/>
            <a:ext cx="2020808" cy="444134"/>
          </a:xfrm>
          <a:prstGeom prst="rect">
            <a:avLst/>
          </a:prstGeom>
        </p:spPr>
      </p:pic>
    </p:spTree>
    <p:extLst>
      <p:ext uri="{BB962C8B-B14F-4D97-AF65-F5344CB8AC3E}">
        <p14:creationId xmlns:p14="http://schemas.microsoft.com/office/powerpoint/2010/main" val="191908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0DB6A1-D84B-4646-9483-DD9B872DC740}" type="slidenum">
              <a:rPr lang="en-US" smtClean="0"/>
              <a:t>2</a:t>
            </a:fld>
            <a:endParaRPr lang="en-US" dirty="0"/>
          </a:p>
        </p:txBody>
      </p:sp>
      <p:sp>
        <p:nvSpPr>
          <p:cNvPr id="10" name="Rectangle 9">
            <a:extLst>
              <a:ext uri="{FF2B5EF4-FFF2-40B4-BE49-F238E27FC236}">
                <a16:creationId xmlns:a16="http://schemas.microsoft.com/office/drawing/2014/main" id="{23D5B2FA-4EA5-8B40-AAD6-94ED022533C1}"/>
              </a:ext>
            </a:extLst>
          </p:cNvPr>
          <p:cNvSpPr/>
          <p:nvPr/>
        </p:nvSpPr>
        <p:spPr>
          <a:xfrm>
            <a:off x="159057" y="94553"/>
            <a:ext cx="7115537" cy="584775"/>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Key Elements</a:t>
            </a:r>
            <a:endParaRPr lang="hy-AM" sz="3200" b="1" dirty="0">
              <a:solidFill>
                <a:schemeClr val="accent6"/>
              </a:solidFill>
              <a:latin typeface="GHEA Grapalat" panose="02000506050000020003" pitchFamily="2" charset="0"/>
              <a:cs typeface="Calibri" panose="020F0502020204030204" pitchFamily="34" charset="0"/>
            </a:endParaRPr>
          </a:p>
        </p:txBody>
      </p:sp>
      <p:sp>
        <p:nvSpPr>
          <p:cNvPr id="9" name="Rectangle 8"/>
          <p:cNvSpPr/>
          <p:nvPr/>
        </p:nvSpPr>
        <p:spPr>
          <a:xfrm>
            <a:off x="3699284" y="1071569"/>
            <a:ext cx="5851875" cy="454983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800" b="1" dirty="0"/>
              <a:t>Soil and nutrient</a:t>
            </a:r>
          </a:p>
          <a:p>
            <a:pPr marL="342900" indent="-342900">
              <a:lnSpc>
                <a:spcPct val="150000"/>
              </a:lnSpc>
              <a:buFont typeface="Arial" panose="020B0604020202020204" pitchFamily="34" charset="0"/>
              <a:buChar char="•"/>
            </a:pPr>
            <a:r>
              <a:rPr lang="en-US" sz="2800" b="1" dirty="0"/>
              <a:t>Water</a:t>
            </a:r>
          </a:p>
          <a:p>
            <a:pPr marL="342900" indent="-342900">
              <a:lnSpc>
                <a:spcPct val="150000"/>
              </a:lnSpc>
              <a:buFont typeface="Arial" panose="020B0604020202020204" pitchFamily="34" charset="0"/>
              <a:buChar char="•"/>
            </a:pPr>
            <a:r>
              <a:rPr lang="en-US" sz="2800" b="1" dirty="0"/>
              <a:t>Climate </a:t>
            </a:r>
          </a:p>
          <a:p>
            <a:pPr marL="342900" indent="-342900">
              <a:lnSpc>
                <a:spcPct val="150000"/>
              </a:lnSpc>
              <a:buFont typeface="Arial" panose="020B0604020202020204" pitchFamily="34" charset="0"/>
              <a:buChar char="•"/>
            </a:pPr>
            <a:r>
              <a:rPr lang="en-US" sz="2800" b="1" dirty="0"/>
              <a:t>Biodiversity</a:t>
            </a:r>
          </a:p>
          <a:p>
            <a:pPr marL="342900" indent="-342900">
              <a:lnSpc>
                <a:spcPct val="150000"/>
              </a:lnSpc>
              <a:buFont typeface="Arial" panose="020B0604020202020204" pitchFamily="34" charset="0"/>
              <a:buChar char="•"/>
            </a:pPr>
            <a:r>
              <a:rPr lang="en-US" sz="2800" b="1" dirty="0"/>
              <a:t>Energy</a:t>
            </a:r>
          </a:p>
          <a:p>
            <a:pPr marL="342900" indent="-342900">
              <a:lnSpc>
                <a:spcPct val="150000"/>
              </a:lnSpc>
              <a:buFont typeface="Arial" panose="020B0604020202020204" pitchFamily="34" charset="0"/>
              <a:buChar char="•"/>
            </a:pPr>
            <a:r>
              <a:rPr lang="en-US" sz="2800" b="1" dirty="0"/>
              <a:t>Managing hazardous waste</a:t>
            </a:r>
          </a:p>
          <a:p>
            <a:pPr marL="342900" indent="-342900">
              <a:lnSpc>
                <a:spcPct val="150000"/>
              </a:lnSpc>
              <a:buFont typeface="Arial" panose="020B0604020202020204" pitchFamily="34" charset="0"/>
              <a:buChar char="•"/>
            </a:pPr>
            <a:r>
              <a:rPr lang="en-US" sz="2800" b="1" dirty="0"/>
              <a:t>Circular economy thinking</a:t>
            </a:r>
          </a:p>
        </p:txBody>
      </p:sp>
      <p:pic>
        <p:nvPicPr>
          <p:cNvPr id="20" name="Picture 19">
            <a:extLst>
              <a:ext uri="{FF2B5EF4-FFF2-40B4-BE49-F238E27FC236}">
                <a16:creationId xmlns:a16="http://schemas.microsoft.com/office/drawing/2014/main" id="{A75E1CAD-69BD-9341-A5D0-7E243EB75E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29324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3C053A-8747-9349-B3FB-C14AE05C6105}"/>
              </a:ext>
            </a:extLst>
          </p:cNvPr>
          <p:cNvSpPr txBox="1"/>
          <p:nvPr/>
        </p:nvSpPr>
        <p:spPr>
          <a:xfrm>
            <a:off x="8517210" y="61141"/>
            <a:ext cx="3425939" cy="400110"/>
          </a:xfrm>
          <a:prstGeom prst="rect">
            <a:avLst/>
          </a:prstGeom>
          <a:noFill/>
        </p:spPr>
        <p:txBody>
          <a:bodyPr wrap="none" rtlCol="0">
            <a:spAutoFit/>
          </a:bodyPr>
          <a:lstStyle/>
          <a:p>
            <a:pPr lvl="0" algn="r"/>
            <a:r>
              <a:rPr lang="hy-AM" sz="2000" b="1" dirty="0">
                <a:solidFill>
                  <a:prstClr val="black"/>
                </a:solidFill>
                <a:latin typeface="GHEA Grapalat" panose="02000506050000020003" pitchFamily="2" charset="0"/>
                <a:ea typeface="Calibri" panose="020F0502020204030204" pitchFamily="34" charset="0"/>
                <a:cs typeface="Calibri" panose="020F0502020204030204" pitchFamily="34" charset="0"/>
              </a:rPr>
              <a:t>ՇՐՋԱՆԱՁԵՎ ՀԱՅԱՍՏԱՆ</a:t>
            </a:r>
            <a:endParaRPr lang="en-US" sz="2000" b="1" dirty="0">
              <a:solidFill>
                <a:prstClr val="black"/>
              </a:solidFill>
              <a:latin typeface="GHEA Grapalat" panose="02000506050000020003" pitchFamily="2"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F248C7F-4BD7-B343-B626-2AE615842EF8}"/>
              </a:ext>
            </a:extLst>
          </p:cNvPr>
          <p:cNvGrpSpPr/>
          <p:nvPr/>
        </p:nvGrpSpPr>
        <p:grpSpPr>
          <a:xfrm>
            <a:off x="1039423" y="444073"/>
            <a:ext cx="10070282" cy="5832180"/>
            <a:chOff x="2586494" y="1824924"/>
            <a:chExt cx="6870975" cy="3968014"/>
          </a:xfrm>
        </p:grpSpPr>
        <p:pic>
          <p:nvPicPr>
            <p:cNvPr id="4" name="Picture 3" descr="flow for report">
              <a:extLst>
                <a:ext uri="{FF2B5EF4-FFF2-40B4-BE49-F238E27FC236}">
                  <a16:creationId xmlns:a16="http://schemas.microsoft.com/office/drawing/2014/main" id="{0AB2CEAD-EFFD-1141-9ADB-D92055A7DBBF}"/>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86494" y="2468792"/>
              <a:ext cx="6870975" cy="3324146"/>
            </a:xfrm>
            <a:prstGeom prst="rect">
              <a:avLst/>
            </a:prstGeom>
            <a:noFill/>
          </p:spPr>
        </p:pic>
        <p:sp>
          <p:nvSpPr>
            <p:cNvPr id="5" name="Տեխնիկական նյութեր. Մենք սպառող չենք, այլ օգտագործող…">
              <a:extLst>
                <a:ext uri="{FF2B5EF4-FFF2-40B4-BE49-F238E27FC236}">
                  <a16:creationId xmlns:a16="http://schemas.microsoft.com/office/drawing/2014/main" id="{68A46995-A604-6F4D-ACAC-935988184BA9}"/>
                </a:ext>
              </a:extLst>
            </p:cNvPr>
            <p:cNvSpPr txBox="1"/>
            <p:nvPr/>
          </p:nvSpPr>
          <p:spPr>
            <a:xfrm>
              <a:off x="4224179" y="1824924"/>
              <a:ext cx="1797803" cy="691022"/>
            </a:xfrm>
            <a:prstGeom prst="rect">
              <a:avLst/>
            </a:prstGeom>
            <a:solidFill>
              <a:schemeClr val="bg1"/>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defPPr>
                <a:defRPr lang="en-US"/>
              </a:defPPr>
              <a:lvl1pPr>
                <a:defRPr sz="1300" b="1">
                  <a:latin typeface="GHEA Grapalat" panose="02000506050000020003" pitchFamily="2" charset="0"/>
                </a:defRPr>
              </a:lvl1pPr>
            </a:lstStyle>
            <a:p>
              <a:pPr algn="r"/>
              <a:r>
                <a:rPr lang="en-US" sz="2000" dirty="0">
                  <a:solidFill>
                    <a:schemeClr val="accent6">
                      <a:lumMod val="75000"/>
                    </a:schemeClr>
                  </a:solidFill>
                </a:rPr>
                <a:t>Biological flows</a:t>
              </a:r>
            </a:p>
            <a:p>
              <a:pPr algn="r"/>
              <a:r>
                <a:rPr lang="hy-AM" sz="2000" dirty="0">
                  <a:solidFill>
                    <a:schemeClr val="accent6">
                      <a:lumMod val="75000"/>
                    </a:schemeClr>
                  </a:solidFill>
                </a:rPr>
                <a:t>Կենսաբանական </a:t>
              </a:r>
            </a:p>
            <a:p>
              <a:pPr algn="r"/>
              <a:r>
                <a:rPr lang="hy-AM" sz="2000" dirty="0">
                  <a:solidFill>
                    <a:schemeClr val="accent6">
                      <a:lumMod val="75000"/>
                    </a:schemeClr>
                  </a:solidFill>
                </a:rPr>
                <a:t>նյութեր</a:t>
              </a:r>
            </a:p>
          </p:txBody>
        </p:sp>
        <p:sp>
          <p:nvSpPr>
            <p:cNvPr id="6" name="Տեխնիկական նյութեր. Մենք սպառող չենք, այլ օգտագործող…">
              <a:extLst>
                <a:ext uri="{FF2B5EF4-FFF2-40B4-BE49-F238E27FC236}">
                  <a16:creationId xmlns:a16="http://schemas.microsoft.com/office/drawing/2014/main" id="{C96885E9-4A5B-4A44-A78E-B57B816445D3}"/>
                </a:ext>
              </a:extLst>
            </p:cNvPr>
            <p:cNvSpPr txBox="1"/>
            <p:nvPr/>
          </p:nvSpPr>
          <p:spPr>
            <a:xfrm>
              <a:off x="6258390" y="1824924"/>
              <a:ext cx="1482231" cy="691022"/>
            </a:xfrm>
            <a:prstGeom prst="rect">
              <a:avLst/>
            </a:prstGeom>
            <a:solidFill>
              <a:schemeClr val="bg1"/>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defPPr>
                <a:defRPr lang="en-US"/>
              </a:defPPr>
              <a:lvl1pPr algn="ctr">
                <a:defRPr sz="2000" b="1">
                  <a:solidFill>
                    <a:schemeClr val="accent6">
                      <a:lumMod val="75000"/>
                    </a:schemeClr>
                  </a:solidFill>
                  <a:latin typeface="GHEA Grapalat" panose="02000506050000020003" pitchFamily="2" charset="0"/>
                </a:defRPr>
              </a:lvl1pPr>
            </a:lstStyle>
            <a:p>
              <a:pPr algn="l"/>
              <a:r>
                <a:rPr lang="en-US" dirty="0">
                  <a:solidFill>
                    <a:schemeClr val="accent5">
                      <a:lumMod val="75000"/>
                    </a:schemeClr>
                  </a:solidFill>
                </a:rPr>
                <a:t>Technical flows</a:t>
              </a:r>
            </a:p>
            <a:p>
              <a:pPr algn="l"/>
              <a:r>
                <a:rPr lang="hy-AM" dirty="0">
                  <a:solidFill>
                    <a:schemeClr val="accent5">
                      <a:lumMod val="75000"/>
                    </a:schemeClr>
                  </a:solidFill>
                </a:rPr>
                <a:t>Տեխնիկական </a:t>
              </a:r>
            </a:p>
            <a:p>
              <a:pPr algn="l"/>
              <a:r>
                <a:rPr lang="hy-AM" dirty="0">
                  <a:solidFill>
                    <a:schemeClr val="accent5">
                      <a:lumMod val="75000"/>
                    </a:schemeClr>
                  </a:solidFill>
                </a:rPr>
                <a:t>նյութեր</a:t>
              </a:r>
              <a:endParaRPr dirty="0">
                <a:solidFill>
                  <a:schemeClr val="accent5">
                    <a:lumMod val="75000"/>
                  </a:schemeClr>
                </a:solidFill>
              </a:endParaRPr>
            </a:p>
          </p:txBody>
        </p:sp>
      </p:grpSp>
      <p:sp>
        <p:nvSpPr>
          <p:cNvPr id="8" name="Rectangle 7">
            <a:extLst>
              <a:ext uri="{FF2B5EF4-FFF2-40B4-BE49-F238E27FC236}">
                <a16:creationId xmlns:a16="http://schemas.microsoft.com/office/drawing/2014/main" id="{8F1AB5C3-62A4-6E4D-B41F-8E9471E5296D}"/>
              </a:ext>
            </a:extLst>
          </p:cNvPr>
          <p:cNvSpPr/>
          <p:nvPr/>
        </p:nvSpPr>
        <p:spPr>
          <a:xfrm>
            <a:off x="412466" y="2086387"/>
            <a:ext cx="1651001" cy="682682"/>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pPr algn="r"/>
            <a:r>
              <a:rPr lang="hy-AM" sz="1400" dirty="0">
                <a:solidFill>
                  <a:schemeClr val="bg1">
                    <a:lumMod val="95000"/>
                  </a:schemeClr>
                </a:solidFill>
                <a:latin typeface="GHEA Grapalat" panose="02000506050000020003" pitchFamily="2" charset="0"/>
              </a:rPr>
              <a:t>ՕՌՎԱԿՕ</a:t>
            </a:r>
          </a:p>
          <a:p>
            <a:pPr algn="r"/>
            <a:r>
              <a:rPr lang="hy-AM" sz="1400" dirty="0">
                <a:solidFill>
                  <a:schemeClr val="bg1">
                    <a:lumMod val="95000"/>
                  </a:schemeClr>
                </a:solidFill>
                <a:latin typeface="GHEA Grapalat" panose="02000506050000020003" pitchFamily="2" charset="0"/>
              </a:rPr>
              <a:t>Վերմիկոմպոստացում և բիո-հումուս</a:t>
            </a:r>
            <a:endParaRPr lang="en-US" sz="1400" dirty="0">
              <a:solidFill>
                <a:schemeClr val="bg1">
                  <a:lumMod val="95000"/>
                </a:schemeClr>
              </a:solidFill>
              <a:latin typeface="GHEA Grapalat" panose="02000506050000020003" pitchFamily="2" charset="0"/>
            </a:endParaRPr>
          </a:p>
        </p:txBody>
      </p:sp>
      <p:sp>
        <p:nvSpPr>
          <p:cNvPr id="9" name="Rectangle 8">
            <a:extLst>
              <a:ext uri="{FF2B5EF4-FFF2-40B4-BE49-F238E27FC236}">
                <a16:creationId xmlns:a16="http://schemas.microsoft.com/office/drawing/2014/main" id="{7A2936D5-C02E-5445-8974-1115309AB866}"/>
              </a:ext>
            </a:extLst>
          </p:cNvPr>
          <p:cNvSpPr/>
          <p:nvPr/>
        </p:nvSpPr>
        <p:spPr>
          <a:xfrm>
            <a:off x="83046" y="5445485"/>
            <a:ext cx="1834654" cy="251795"/>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ԳԵՂԱՄԱՍԱՐ 250մ</a:t>
            </a:r>
            <a:r>
              <a:rPr lang="hy-AM" sz="1400" baseline="30000" dirty="0">
                <a:solidFill>
                  <a:schemeClr val="bg1">
                    <a:lumMod val="95000"/>
                  </a:schemeClr>
                </a:solidFill>
                <a:latin typeface="GHEA Grapalat" panose="02000506050000020003" pitchFamily="2" charset="0"/>
              </a:rPr>
              <a:t>3</a:t>
            </a:r>
            <a:endParaRPr lang="en-US" sz="1400" baseline="30000" dirty="0">
              <a:solidFill>
                <a:schemeClr val="bg1">
                  <a:lumMod val="95000"/>
                </a:schemeClr>
              </a:solidFill>
              <a:latin typeface="GHEA Grapalat" panose="02000506050000020003" pitchFamily="2" charset="0"/>
            </a:endParaRPr>
          </a:p>
        </p:txBody>
      </p:sp>
      <p:sp>
        <p:nvSpPr>
          <p:cNvPr id="10" name="Rectangle 9">
            <a:extLst>
              <a:ext uri="{FF2B5EF4-FFF2-40B4-BE49-F238E27FC236}">
                <a16:creationId xmlns:a16="http://schemas.microsoft.com/office/drawing/2014/main" id="{06A824D5-785B-064B-B171-A5A8CE4601F2}"/>
              </a:ext>
            </a:extLst>
          </p:cNvPr>
          <p:cNvSpPr/>
          <p:nvPr/>
        </p:nvSpPr>
        <p:spPr>
          <a:xfrm>
            <a:off x="7962298" y="1210285"/>
            <a:ext cx="2416726"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10+ Պլաստիկ վերամշակող</a:t>
            </a:r>
            <a:endParaRPr lang="en-US" sz="1300" dirty="0">
              <a:solidFill>
                <a:schemeClr val="bg1">
                  <a:lumMod val="95000"/>
                </a:schemeClr>
              </a:solidFill>
              <a:latin typeface="GHEA Grapalat" panose="02000506050000020003" pitchFamily="2" charset="0"/>
            </a:endParaRPr>
          </a:p>
        </p:txBody>
      </p:sp>
      <p:sp>
        <p:nvSpPr>
          <p:cNvPr id="11" name="Rectangle 10">
            <a:extLst>
              <a:ext uri="{FF2B5EF4-FFF2-40B4-BE49-F238E27FC236}">
                <a16:creationId xmlns:a16="http://schemas.microsoft.com/office/drawing/2014/main" id="{381241B0-609F-AF49-97C2-45AC6FAE6287}"/>
              </a:ext>
            </a:extLst>
          </p:cNvPr>
          <p:cNvSpPr/>
          <p:nvPr/>
        </p:nvSpPr>
        <p:spPr>
          <a:xfrm>
            <a:off x="77976" y="4326983"/>
            <a:ext cx="1285876" cy="251795"/>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ԼՈՒՍԱԿԵՐՏ</a:t>
            </a:r>
            <a:endParaRPr lang="en-US" sz="1400" dirty="0">
              <a:solidFill>
                <a:schemeClr val="bg1">
                  <a:lumMod val="95000"/>
                </a:schemeClr>
              </a:solidFill>
              <a:latin typeface="GHEA Grapalat" panose="02000506050000020003" pitchFamily="2" charset="0"/>
            </a:endParaRPr>
          </a:p>
        </p:txBody>
      </p:sp>
      <p:sp>
        <p:nvSpPr>
          <p:cNvPr id="12" name="Rectangle 11">
            <a:extLst>
              <a:ext uri="{FF2B5EF4-FFF2-40B4-BE49-F238E27FC236}">
                <a16:creationId xmlns:a16="http://schemas.microsoft.com/office/drawing/2014/main" id="{F61F60E4-B459-2F42-9BE1-57377E3BBB59}"/>
              </a:ext>
            </a:extLst>
          </p:cNvPr>
          <p:cNvSpPr/>
          <p:nvPr/>
        </p:nvSpPr>
        <p:spPr>
          <a:xfrm>
            <a:off x="83047" y="5077817"/>
            <a:ext cx="1544032" cy="251795"/>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ԱՐԵԳՈՒՆԻ 40մ</a:t>
            </a:r>
            <a:r>
              <a:rPr lang="hy-AM" sz="1400" baseline="30000" dirty="0">
                <a:solidFill>
                  <a:schemeClr val="bg1">
                    <a:lumMod val="95000"/>
                  </a:schemeClr>
                </a:solidFill>
                <a:latin typeface="GHEA Grapalat" panose="02000506050000020003" pitchFamily="2" charset="0"/>
              </a:rPr>
              <a:t>3</a:t>
            </a:r>
            <a:endParaRPr lang="en-US" sz="1400" dirty="0">
              <a:solidFill>
                <a:schemeClr val="bg1">
                  <a:lumMod val="95000"/>
                </a:schemeClr>
              </a:solidFill>
              <a:latin typeface="GHEA Grapalat" panose="02000506050000020003" pitchFamily="2" charset="0"/>
            </a:endParaRPr>
          </a:p>
        </p:txBody>
      </p:sp>
      <p:sp>
        <p:nvSpPr>
          <p:cNvPr id="13" name="Rectangle 12">
            <a:extLst>
              <a:ext uri="{FF2B5EF4-FFF2-40B4-BE49-F238E27FC236}">
                <a16:creationId xmlns:a16="http://schemas.microsoft.com/office/drawing/2014/main" id="{2DE6F6B7-685D-8F42-8FDE-6B856019E19F}"/>
              </a:ext>
            </a:extLst>
          </p:cNvPr>
          <p:cNvSpPr/>
          <p:nvPr/>
        </p:nvSpPr>
        <p:spPr>
          <a:xfrm>
            <a:off x="83047" y="4710149"/>
            <a:ext cx="1405608" cy="251795"/>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ՓԱՄԲԱԿ 40մ</a:t>
            </a:r>
            <a:r>
              <a:rPr lang="hy-AM" sz="1400" baseline="30000" dirty="0">
                <a:solidFill>
                  <a:schemeClr val="bg1">
                    <a:lumMod val="95000"/>
                  </a:schemeClr>
                </a:solidFill>
                <a:latin typeface="GHEA Grapalat" panose="02000506050000020003" pitchFamily="2" charset="0"/>
              </a:rPr>
              <a:t>3</a:t>
            </a:r>
            <a:endParaRPr lang="en-US" sz="1400" dirty="0">
              <a:solidFill>
                <a:schemeClr val="bg1">
                  <a:lumMod val="95000"/>
                </a:schemeClr>
              </a:solidFill>
              <a:latin typeface="GHEA Grapalat" panose="02000506050000020003" pitchFamily="2" charset="0"/>
            </a:endParaRPr>
          </a:p>
        </p:txBody>
      </p:sp>
      <p:sp>
        <p:nvSpPr>
          <p:cNvPr id="14" name="Rectangle 13">
            <a:extLst>
              <a:ext uri="{FF2B5EF4-FFF2-40B4-BE49-F238E27FC236}">
                <a16:creationId xmlns:a16="http://schemas.microsoft.com/office/drawing/2014/main" id="{8EB48D52-C629-E345-B712-5D308BBD1045}"/>
              </a:ext>
            </a:extLst>
          </p:cNvPr>
          <p:cNvSpPr/>
          <p:nvPr/>
        </p:nvSpPr>
        <p:spPr>
          <a:xfrm>
            <a:off x="7032920" y="1970178"/>
            <a:ext cx="1558460"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ՆՈՐՈԳԻ կահույք</a:t>
            </a:r>
            <a:endParaRPr lang="en-US" sz="1300" dirty="0">
              <a:solidFill>
                <a:schemeClr val="bg1">
                  <a:lumMod val="95000"/>
                </a:schemeClr>
              </a:solidFill>
              <a:latin typeface="GHEA Grapalat" panose="02000506050000020003" pitchFamily="2" charset="0"/>
            </a:endParaRPr>
          </a:p>
        </p:txBody>
      </p:sp>
      <p:sp>
        <p:nvSpPr>
          <p:cNvPr id="15" name="Rectangle 14">
            <a:extLst>
              <a:ext uri="{FF2B5EF4-FFF2-40B4-BE49-F238E27FC236}">
                <a16:creationId xmlns:a16="http://schemas.microsoft.com/office/drawing/2014/main" id="{4CC0E8B5-172F-E545-A5C2-3D27D6A21E09}"/>
              </a:ext>
            </a:extLst>
          </p:cNvPr>
          <p:cNvSpPr/>
          <p:nvPr/>
        </p:nvSpPr>
        <p:spPr>
          <a:xfrm>
            <a:off x="8896583" y="1537023"/>
            <a:ext cx="2172652"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5+ Ապակի վերամշակող</a:t>
            </a:r>
            <a:endParaRPr lang="en-US" sz="1300" dirty="0">
              <a:solidFill>
                <a:schemeClr val="bg1">
                  <a:lumMod val="95000"/>
                </a:schemeClr>
              </a:solidFill>
              <a:latin typeface="GHEA Grapalat" panose="02000506050000020003" pitchFamily="2" charset="0"/>
            </a:endParaRPr>
          </a:p>
        </p:txBody>
      </p:sp>
      <p:sp>
        <p:nvSpPr>
          <p:cNvPr id="16" name="Rectangle 15">
            <a:extLst>
              <a:ext uri="{FF2B5EF4-FFF2-40B4-BE49-F238E27FC236}">
                <a16:creationId xmlns:a16="http://schemas.microsoft.com/office/drawing/2014/main" id="{4B75B310-D775-6943-AA69-EC3F0CB42892}"/>
              </a:ext>
            </a:extLst>
          </p:cNvPr>
          <p:cNvSpPr/>
          <p:nvPr/>
        </p:nvSpPr>
        <p:spPr>
          <a:xfrm>
            <a:off x="77976" y="3959315"/>
            <a:ext cx="1834654" cy="251795"/>
          </a:xfrm>
          <a:prstGeom prst="rect">
            <a:avLst/>
          </a:prstGeom>
          <a:solidFill>
            <a:srgbClr val="8E9D6B"/>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ՇԻՄՈՒՑՈՒ</a:t>
            </a:r>
            <a:r>
              <a:rPr lang="en-US" sz="1400" dirty="0">
                <a:solidFill>
                  <a:schemeClr val="bg1">
                    <a:lumMod val="95000"/>
                  </a:schemeClr>
                </a:solidFill>
                <a:latin typeface="GHEA Grapalat" panose="02000506050000020003" pitchFamily="2" charset="0"/>
              </a:rPr>
              <a:t> (</a:t>
            </a:r>
            <a:r>
              <a:rPr lang="hy-AM" sz="1400" dirty="0">
                <a:solidFill>
                  <a:schemeClr val="bg1">
                    <a:lumMod val="95000"/>
                  </a:schemeClr>
                </a:solidFill>
                <a:latin typeface="GHEA Grapalat" panose="02000506050000020003" pitchFamily="2" charset="0"/>
              </a:rPr>
              <a:t>այրում) </a:t>
            </a:r>
            <a:endParaRPr lang="en-US" sz="1400" dirty="0">
              <a:solidFill>
                <a:schemeClr val="bg1">
                  <a:lumMod val="95000"/>
                </a:schemeClr>
              </a:solidFill>
              <a:latin typeface="GHEA Grapalat" panose="02000506050000020003" pitchFamily="2" charset="0"/>
            </a:endParaRPr>
          </a:p>
        </p:txBody>
      </p:sp>
      <p:sp>
        <p:nvSpPr>
          <p:cNvPr id="17" name="Rectangle 16">
            <a:extLst>
              <a:ext uri="{FF2B5EF4-FFF2-40B4-BE49-F238E27FC236}">
                <a16:creationId xmlns:a16="http://schemas.microsoft.com/office/drawing/2014/main" id="{0C4196F2-29EF-3845-9A70-6B3EA5E2DC46}"/>
              </a:ext>
            </a:extLst>
          </p:cNvPr>
          <p:cNvSpPr/>
          <p:nvPr/>
        </p:nvSpPr>
        <p:spPr>
          <a:xfrm>
            <a:off x="7173443" y="2897057"/>
            <a:ext cx="1280522"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ՄԵՐ ԵՐԿԻՐԸ</a:t>
            </a:r>
            <a:endParaRPr lang="en-US" sz="1300" dirty="0">
              <a:solidFill>
                <a:schemeClr val="bg1">
                  <a:lumMod val="95000"/>
                </a:schemeClr>
              </a:solidFill>
              <a:latin typeface="GHEA Grapalat" panose="02000506050000020003" pitchFamily="2" charset="0"/>
            </a:endParaRPr>
          </a:p>
        </p:txBody>
      </p:sp>
      <p:sp>
        <p:nvSpPr>
          <p:cNvPr id="18" name="Rectangle 17">
            <a:extLst>
              <a:ext uri="{FF2B5EF4-FFF2-40B4-BE49-F238E27FC236}">
                <a16:creationId xmlns:a16="http://schemas.microsoft.com/office/drawing/2014/main" id="{706ADAC7-EE03-9C4E-ACDE-863C00B26942}"/>
              </a:ext>
            </a:extLst>
          </p:cNvPr>
          <p:cNvSpPr/>
          <p:nvPr/>
        </p:nvSpPr>
        <p:spPr>
          <a:xfrm>
            <a:off x="9319937" y="1849981"/>
            <a:ext cx="2416725"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5+ Թուղթ վերամշակող</a:t>
            </a:r>
            <a:endParaRPr lang="en-US" sz="1300" dirty="0">
              <a:solidFill>
                <a:schemeClr val="bg1">
                  <a:lumMod val="95000"/>
                </a:schemeClr>
              </a:solidFill>
              <a:latin typeface="GHEA Grapalat" panose="02000506050000020003" pitchFamily="2" charset="0"/>
            </a:endParaRPr>
          </a:p>
        </p:txBody>
      </p:sp>
      <p:sp>
        <p:nvSpPr>
          <p:cNvPr id="19" name="Rectangle 18">
            <a:extLst>
              <a:ext uri="{FF2B5EF4-FFF2-40B4-BE49-F238E27FC236}">
                <a16:creationId xmlns:a16="http://schemas.microsoft.com/office/drawing/2014/main" id="{1B6C9EAC-B00A-8740-B13F-C16DADF5E662}"/>
              </a:ext>
            </a:extLst>
          </p:cNvPr>
          <p:cNvSpPr/>
          <p:nvPr/>
        </p:nvSpPr>
        <p:spPr>
          <a:xfrm>
            <a:off x="7383571" y="3188016"/>
            <a:ext cx="1279557"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Հյութերի շշեր</a:t>
            </a:r>
            <a:endParaRPr lang="en-US" sz="1300" dirty="0">
              <a:solidFill>
                <a:schemeClr val="bg1">
                  <a:lumMod val="95000"/>
                </a:schemeClr>
              </a:solidFill>
              <a:latin typeface="GHEA Grapalat" panose="02000506050000020003" pitchFamily="2" charset="0"/>
            </a:endParaRPr>
          </a:p>
        </p:txBody>
      </p:sp>
      <p:sp>
        <p:nvSpPr>
          <p:cNvPr id="20" name="Rectangle 19">
            <a:extLst>
              <a:ext uri="{FF2B5EF4-FFF2-40B4-BE49-F238E27FC236}">
                <a16:creationId xmlns:a16="http://schemas.microsoft.com/office/drawing/2014/main" id="{7FC523B8-E970-A64F-B5A4-4432311DDFE6}"/>
              </a:ext>
            </a:extLst>
          </p:cNvPr>
          <p:cNvSpPr/>
          <p:nvPr/>
        </p:nvSpPr>
        <p:spPr>
          <a:xfrm>
            <a:off x="7011145" y="2259419"/>
            <a:ext cx="2416725"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Ավտոմասերի վերանորոգում</a:t>
            </a:r>
            <a:endParaRPr lang="en-US" sz="1300" dirty="0">
              <a:solidFill>
                <a:schemeClr val="bg1">
                  <a:lumMod val="95000"/>
                </a:schemeClr>
              </a:solidFill>
              <a:latin typeface="GHEA Grapalat" panose="02000506050000020003" pitchFamily="2" charset="0"/>
            </a:endParaRPr>
          </a:p>
        </p:txBody>
      </p:sp>
      <p:sp>
        <p:nvSpPr>
          <p:cNvPr id="21" name="Rectangle 20">
            <a:extLst>
              <a:ext uri="{FF2B5EF4-FFF2-40B4-BE49-F238E27FC236}">
                <a16:creationId xmlns:a16="http://schemas.microsoft.com/office/drawing/2014/main" id="{785DA42C-4E70-2944-8072-398DE1F0D4C8}"/>
              </a:ext>
            </a:extLst>
          </p:cNvPr>
          <p:cNvSpPr/>
          <p:nvPr/>
        </p:nvSpPr>
        <p:spPr>
          <a:xfrm>
            <a:off x="7011145" y="5952978"/>
            <a:ext cx="1980455" cy="251795"/>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400" dirty="0">
                <a:solidFill>
                  <a:schemeClr val="bg1">
                    <a:lumMod val="95000"/>
                  </a:schemeClr>
                </a:solidFill>
                <a:latin typeface="GHEA Grapalat" panose="02000506050000020003" pitchFamily="2" charset="0"/>
              </a:rPr>
              <a:t>ԷկոԱղբ, </a:t>
            </a:r>
            <a:r>
              <a:rPr lang="en-US" sz="1400" dirty="0" err="1">
                <a:solidFill>
                  <a:schemeClr val="bg1">
                    <a:lumMod val="95000"/>
                  </a:schemeClr>
                </a:solidFill>
                <a:latin typeface="GHEA Grapalat" panose="02000506050000020003" pitchFamily="2" charset="0"/>
              </a:rPr>
              <a:t>ISSD</a:t>
            </a:r>
            <a:r>
              <a:rPr lang="en-US" sz="1400" dirty="0">
                <a:solidFill>
                  <a:schemeClr val="bg1">
                    <a:lumMod val="95000"/>
                  </a:schemeClr>
                </a:solidFill>
                <a:latin typeface="GHEA Grapalat" panose="02000506050000020003" pitchFamily="2" charset="0"/>
              </a:rPr>
              <a:t>, </a:t>
            </a:r>
            <a:r>
              <a:rPr lang="en-US" sz="1400" dirty="0" err="1">
                <a:solidFill>
                  <a:schemeClr val="bg1">
                    <a:lumMod val="95000"/>
                  </a:schemeClr>
                </a:solidFill>
                <a:latin typeface="GHEA Grapalat" panose="02000506050000020003" pitchFamily="2" charset="0"/>
              </a:rPr>
              <a:t>Apaga</a:t>
            </a:r>
            <a:r>
              <a:rPr lang="en-US" sz="1400" dirty="0">
                <a:solidFill>
                  <a:schemeClr val="bg1">
                    <a:lumMod val="95000"/>
                  </a:schemeClr>
                </a:solidFill>
                <a:latin typeface="GHEA Grapalat" panose="02000506050000020003" pitchFamily="2" charset="0"/>
              </a:rPr>
              <a:t> </a:t>
            </a:r>
          </a:p>
        </p:txBody>
      </p:sp>
      <p:sp>
        <p:nvSpPr>
          <p:cNvPr id="22" name="Rectangle 21">
            <a:extLst>
              <a:ext uri="{FF2B5EF4-FFF2-40B4-BE49-F238E27FC236}">
                <a16:creationId xmlns:a16="http://schemas.microsoft.com/office/drawing/2014/main" id="{0DCE8571-EDCE-F843-A719-A0428B5BF2BC}"/>
              </a:ext>
            </a:extLst>
          </p:cNvPr>
          <p:cNvSpPr/>
          <p:nvPr/>
        </p:nvSpPr>
        <p:spPr>
          <a:xfrm>
            <a:off x="10916888" y="2445473"/>
            <a:ext cx="1211215" cy="63651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Կապանում պլաստիկից շինանյութ</a:t>
            </a:r>
            <a:endParaRPr lang="en-US" sz="1300" dirty="0">
              <a:solidFill>
                <a:schemeClr val="bg1">
                  <a:lumMod val="95000"/>
                </a:schemeClr>
              </a:solidFill>
              <a:latin typeface="GHEA Grapalat" panose="02000506050000020003" pitchFamily="2" charset="0"/>
            </a:endParaRPr>
          </a:p>
        </p:txBody>
      </p:sp>
      <p:sp>
        <p:nvSpPr>
          <p:cNvPr id="23" name="Rectangle 22">
            <a:extLst>
              <a:ext uri="{FF2B5EF4-FFF2-40B4-BE49-F238E27FC236}">
                <a16:creationId xmlns:a16="http://schemas.microsoft.com/office/drawing/2014/main" id="{AA849E9E-7DAE-9A4E-9C23-B7BA083CA60A}"/>
              </a:ext>
            </a:extLst>
          </p:cNvPr>
          <p:cNvSpPr/>
          <p:nvPr/>
        </p:nvSpPr>
        <p:spPr>
          <a:xfrm>
            <a:off x="10771322" y="3199424"/>
            <a:ext cx="1358200" cy="63651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ԱՄ-ԷՍԿԱ յուղ </a:t>
            </a:r>
          </a:p>
          <a:p>
            <a:r>
              <a:rPr lang="hy-AM" sz="1300" dirty="0">
                <a:solidFill>
                  <a:schemeClr val="bg1">
                    <a:lumMod val="95000"/>
                  </a:schemeClr>
                </a:solidFill>
                <a:latin typeface="GHEA Grapalat" panose="02000506050000020003" pitchFamily="2" charset="0"/>
              </a:rPr>
              <a:t>և անվադողեր </a:t>
            </a:r>
          </a:p>
          <a:p>
            <a:r>
              <a:rPr lang="hy-AM" sz="1300" dirty="0">
                <a:solidFill>
                  <a:schemeClr val="bg1">
                    <a:lumMod val="95000"/>
                  </a:schemeClr>
                </a:solidFill>
                <a:latin typeface="GHEA Grapalat" panose="02000506050000020003" pitchFamily="2" charset="0"/>
              </a:rPr>
              <a:t>վերամշակող</a:t>
            </a:r>
            <a:endParaRPr lang="en-US" sz="1300" dirty="0">
              <a:solidFill>
                <a:schemeClr val="bg1">
                  <a:lumMod val="95000"/>
                </a:schemeClr>
              </a:solidFill>
              <a:latin typeface="GHEA Grapalat" panose="02000506050000020003" pitchFamily="2" charset="0"/>
            </a:endParaRPr>
          </a:p>
        </p:txBody>
      </p:sp>
      <p:sp>
        <p:nvSpPr>
          <p:cNvPr id="26" name="Rectangle 25">
            <a:extLst>
              <a:ext uri="{FF2B5EF4-FFF2-40B4-BE49-F238E27FC236}">
                <a16:creationId xmlns:a16="http://schemas.microsoft.com/office/drawing/2014/main" id="{4EDA53FC-7F42-1543-920F-3DEFA8A93318}"/>
              </a:ext>
            </a:extLst>
          </p:cNvPr>
          <p:cNvSpPr/>
          <p:nvPr/>
        </p:nvSpPr>
        <p:spPr>
          <a:xfrm>
            <a:off x="7763388" y="4707627"/>
            <a:ext cx="3641211"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Վերանոորոգման կետեր և ծառայություններ</a:t>
            </a:r>
            <a:endParaRPr lang="en-US" sz="1300" dirty="0">
              <a:solidFill>
                <a:schemeClr val="bg1">
                  <a:lumMod val="95000"/>
                </a:schemeClr>
              </a:solidFill>
              <a:latin typeface="GHEA Grapalat" panose="02000506050000020003" pitchFamily="2" charset="0"/>
            </a:endParaRPr>
          </a:p>
        </p:txBody>
      </p:sp>
      <p:sp>
        <p:nvSpPr>
          <p:cNvPr id="27" name="Rectangle 26">
            <a:extLst>
              <a:ext uri="{FF2B5EF4-FFF2-40B4-BE49-F238E27FC236}">
                <a16:creationId xmlns:a16="http://schemas.microsoft.com/office/drawing/2014/main" id="{602CA684-4214-8646-BDAA-CEFCC9380B92}"/>
              </a:ext>
            </a:extLst>
          </p:cNvPr>
          <p:cNvSpPr/>
          <p:nvPr/>
        </p:nvSpPr>
        <p:spPr>
          <a:xfrm>
            <a:off x="7583977" y="5013473"/>
            <a:ext cx="2918923"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Վարձույթ և համասպառում (</a:t>
            </a:r>
            <a:r>
              <a:rPr lang="en-US" sz="1300" dirty="0">
                <a:solidFill>
                  <a:schemeClr val="bg1">
                    <a:lumMod val="95000"/>
                  </a:schemeClr>
                </a:solidFill>
                <a:latin typeface="GHEA Grapalat" panose="02000506050000020003" pitchFamily="2" charset="0"/>
              </a:rPr>
              <a:t>sharing)</a:t>
            </a:r>
          </a:p>
        </p:txBody>
      </p:sp>
      <p:sp>
        <p:nvSpPr>
          <p:cNvPr id="28" name="Rectangle 27">
            <a:extLst>
              <a:ext uri="{FF2B5EF4-FFF2-40B4-BE49-F238E27FC236}">
                <a16:creationId xmlns:a16="http://schemas.microsoft.com/office/drawing/2014/main" id="{099C622D-2FF0-A544-AA0A-D0FC159B3489}"/>
              </a:ext>
            </a:extLst>
          </p:cNvPr>
          <p:cNvSpPr/>
          <p:nvPr/>
        </p:nvSpPr>
        <p:spPr>
          <a:xfrm>
            <a:off x="9599494" y="2141216"/>
            <a:ext cx="2416725" cy="236406"/>
          </a:xfrm>
          <a:prstGeom prst="rect">
            <a:avLst/>
          </a:prstGeom>
          <a:solidFill>
            <a:srgbClr val="4B8AC0"/>
          </a:solidFill>
          <a:ln>
            <a:solidFill>
              <a:schemeClr val="tx1">
                <a:lumMod val="50000"/>
                <a:lumOff val="50000"/>
              </a:schemeClr>
            </a:solidFill>
          </a:ln>
        </p:spPr>
        <p:txBody>
          <a:bodyPr wrap="square" lIns="54000" tIns="18000" rIns="54000" bIns="18000">
            <a:spAutoFit/>
          </a:bodyPr>
          <a:lstStyle/>
          <a:p>
            <a:r>
              <a:rPr lang="hy-AM" sz="1300" dirty="0">
                <a:solidFill>
                  <a:schemeClr val="bg1">
                    <a:lumMod val="95000"/>
                  </a:schemeClr>
                </a:solidFill>
                <a:latin typeface="GHEA Grapalat" panose="02000506050000020003" pitchFamily="2" charset="0"/>
              </a:rPr>
              <a:t>3+ Մետաղ վերամշակող</a:t>
            </a:r>
            <a:endParaRPr lang="en-US" sz="1300" dirty="0">
              <a:solidFill>
                <a:schemeClr val="bg1">
                  <a:lumMod val="95000"/>
                </a:schemeClr>
              </a:solidFill>
              <a:latin typeface="GHEA Grapalat" panose="02000506050000020003" pitchFamily="2" charset="0"/>
            </a:endParaRPr>
          </a:p>
        </p:txBody>
      </p:sp>
      <p:sp>
        <p:nvSpPr>
          <p:cNvPr id="29" name="TextBox 28">
            <a:extLst>
              <a:ext uri="{FF2B5EF4-FFF2-40B4-BE49-F238E27FC236}">
                <a16:creationId xmlns:a16="http://schemas.microsoft.com/office/drawing/2014/main" id="{D50E4E7C-D39D-574C-9464-7793C12390E7}"/>
              </a:ext>
            </a:extLst>
          </p:cNvPr>
          <p:cNvSpPr txBox="1"/>
          <p:nvPr/>
        </p:nvSpPr>
        <p:spPr>
          <a:xfrm>
            <a:off x="87456" y="0"/>
            <a:ext cx="2447529" cy="400110"/>
          </a:xfrm>
          <a:prstGeom prst="rect">
            <a:avLst/>
          </a:prstGeom>
          <a:noFill/>
        </p:spPr>
        <p:txBody>
          <a:bodyPr wrap="none" rtlCol="0">
            <a:spAutoFit/>
          </a:bodyPr>
          <a:lstStyle/>
          <a:p>
            <a:pPr lvl="0" algn="r"/>
            <a:r>
              <a:rPr lang="en-US" sz="2000" b="1" dirty="0">
                <a:solidFill>
                  <a:prstClr val="black"/>
                </a:solidFill>
                <a:latin typeface="GHEA Grapalat" panose="02000506050000020003" pitchFamily="2" charset="0"/>
                <a:ea typeface="Calibri" panose="020F0502020204030204" pitchFamily="34" charset="0"/>
                <a:cs typeface="Calibri" panose="020F0502020204030204" pitchFamily="34" charset="0"/>
              </a:rPr>
              <a:t>Circular </a:t>
            </a:r>
            <a:r>
              <a:rPr lang="en-US" sz="2000" b="1" dirty="0" err="1">
                <a:solidFill>
                  <a:prstClr val="black"/>
                </a:solidFill>
                <a:latin typeface="GHEA Grapalat" panose="02000506050000020003" pitchFamily="2" charset="0"/>
                <a:ea typeface="Calibri" panose="020F0502020204030204" pitchFamily="34" charset="0"/>
                <a:cs typeface="Calibri" panose="020F0502020204030204" pitchFamily="34" charset="0"/>
              </a:rPr>
              <a:t>Ecoonomy</a:t>
            </a:r>
            <a:endParaRPr lang="en-US" sz="2000" b="1" dirty="0">
              <a:solidFill>
                <a:prstClr val="black"/>
              </a:solidFill>
              <a:latin typeface="GHEA Grapalat" panose="02000506050000020003" pitchFamily="2"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5442BF45-72A6-B844-A83A-9DC059E67E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86591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0DB6A1-D84B-4646-9483-DD9B872DC740}" type="slidenum">
              <a:rPr lang="en-US" smtClean="0"/>
              <a:t>4</a:t>
            </a:fld>
            <a:endParaRPr lang="en-US" dirty="0"/>
          </a:p>
        </p:txBody>
      </p:sp>
      <p:pic>
        <p:nvPicPr>
          <p:cNvPr id="5" name="Picture 4">
            <a:extLst>
              <a:ext uri="{FF2B5EF4-FFF2-40B4-BE49-F238E27FC236}">
                <a16:creationId xmlns:a16="http://schemas.microsoft.com/office/drawing/2014/main" id="{E8AC950D-5A7A-F545-A635-5BB3DF5301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430448" cy="1430448"/>
          </a:xfrm>
          <a:prstGeom prst="rect">
            <a:avLst/>
          </a:prstGeom>
        </p:spPr>
      </p:pic>
      <p:sp>
        <p:nvSpPr>
          <p:cNvPr id="10" name="Rectangle 9">
            <a:extLst>
              <a:ext uri="{FF2B5EF4-FFF2-40B4-BE49-F238E27FC236}">
                <a16:creationId xmlns:a16="http://schemas.microsoft.com/office/drawing/2014/main" id="{23D5B2FA-4EA5-8B40-AAD6-94ED022533C1}"/>
              </a:ext>
            </a:extLst>
          </p:cNvPr>
          <p:cNvSpPr/>
          <p:nvPr/>
        </p:nvSpPr>
        <p:spPr>
          <a:xfrm>
            <a:off x="1600995" y="176615"/>
            <a:ext cx="7115537"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Key findings</a:t>
            </a:r>
            <a:endParaRPr lang="hy-AM" sz="3200" b="1" dirty="0">
              <a:solidFill>
                <a:schemeClr val="accent6"/>
              </a:solidFill>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Technology and infrastructure</a:t>
            </a:r>
            <a:endParaRPr lang="hy-AM" sz="3200" b="1" dirty="0">
              <a:latin typeface="GHEA Grapalat" panose="02000506050000020003" pitchFamily="2" charset="0"/>
              <a:cs typeface="Calibri" panose="020F0502020204030204" pitchFamily="34" charset="0"/>
            </a:endParaRPr>
          </a:p>
        </p:txBody>
      </p:sp>
      <p:sp>
        <p:nvSpPr>
          <p:cNvPr id="8" name="TextBox 7"/>
          <p:cNvSpPr txBox="1"/>
          <p:nvPr/>
        </p:nvSpPr>
        <p:spPr>
          <a:xfrm>
            <a:off x="10488705" y="0"/>
            <a:ext cx="1712259" cy="338554"/>
          </a:xfrm>
          <a:prstGeom prst="rect">
            <a:avLst/>
          </a:prstGeom>
          <a:solidFill>
            <a:srgbClr val="0C3D5A"/>
          </a:solidFill>
        </p:spPr>
        <p:txBody>
          <a:bodyPr wrap="square" rtlCol="0">
            <a:spAutoFit/>
          </a:bodyPr>
          <a:lstStyle/>
          <a:p>
            <a:pPr algn="ctr"/>
            <a:r>
              <a:rPr lang="en-US" sz="1600" b="1" dirty="0">
                <a:solidFill>
                  <a:schemeClr val="bg1"/>
                </a:solidFill>
              </a:rPr>
              <a:t>Key Findings</a:t>
            </a:r>
          </a:p>
        </p:txBody>
      </p:sp>
      <p:sp>
        <p:nvSpPr>
          <p:cNvPr id="9" name="Rectangle 8"/>
          <p:cNvSpPr/>
          <p:nvPr/>
        </p:nvSpPr>
        <p:spPr>
          <a:xfrm>
            <a:off x="6891337" y="385496"/>
            <a:ext cx="3438525" cy="830997"/>
          </a:xfrm>
          <a:prstGeom prst="rect">
            <a:avLst/>
          </a:prstGeom>
        </p:spPr>
        <p:txBody>
          <a:bodyPr wrap="square">
            <a:spAutoFit/>
          </a:bodyPr>
          <a:lstStyle/>
          <a:p>
            <a:r>
              <a:rPr lang="en-US" sz="2400" b="1" dirty="0"/>
              <a:t>Biological waste treatment infrastructure</a:t>
            </a:r>
          </a:p>
        </p:txBody>
      </p:sp>
      <p:sp>
        <p:nvSpPr>
          <p:cNvPr id="20" name="Rectangle 19"/>
          <p:cNvSpPr/>
          <p:nvPr/>
        </p:nvSpPr>
        <p:spPr>
          <a:xfrm>
            <a:off x="565500" y="2609564"/>
            <a:ext cx="3777900" cy="2554545"/>
          </a:xfrm>
          <a:prstGeom prst="rect">
            <a:avLst/>
          </a:prstGeom>
        </p:spPr>
        <p:txBody>
          <a:bodyPr wrap="square">
            <a:spAutoFit/>
          </a:bodyPr>
          <a:lstStyle/>
          <a:p>
            <a:r>
              <a:rPr lang="en-US" sz="2000" b="1" dirty="0"/>
              <a:t>EU28’s annual </a:t>
            </a:r>
            <a:r>
              <a:rPr lang="en-US" sz="2000" b="1" u="sng" dirty="0"/>
              <a:t>agricultural biomass </a:t>
            </a:r>
            <a:r>
              <a:rPr lang="en-US" sz="2000" b="1" dirty="0"/>
              <a:t>is 956 </a:t>
            </a:r>
            <a:r>
              <a:rPr lang="en-US" sz="2000" b="1" dirty="0" err="1"/>
              <a:t>Mtons</a:t>
            </a:r>
            <a:r>
              <a:rPr lang="en-US" sz="2000" b="1" dirty="0"/>
              <a:t>. </a:t>
            </a:r>
          </a:p>
          <a:p>
            <a:endParaRPr lang="en-US" sz="2000" b="1" dirty="0"/>
          </a:p>
          <a:p>
            <a:r>
              <a:rPr lang="en-US" sz="2000" b="1" dirty="0"/>
              <a:t>442 </a:t>
            </a:r>
            <a:r>
              <a:rPr lang="en-US" sz="2000" b="1" dirty="0" err="1"/>
              <a:t>Mtons</a:t>
            </a:r>
            <a:r>
              <a:rPr lang="en-US" sz="2000" b="1" dirty="0"/>
              <a:t> or 46% of the agricultural biomass is </a:t>
            </a:r>
            <a:r>
              <a:rPr lang="en-US" sz="2000" b="1" u="sng" dirty="0"/>
              <a:t>residue </a:t>
            </a:r>
            <a:r>
              <a:rPr lang="en-US" sz="2000" b="1" dirty="0"/>
              <a:t>that has: </a:t>
            </a:r>
          </a:p>
          <a:p>
            <a:pPr marL="342900" indent="-342900">
              <a:buFont typeface="Arial" panose="020B0604020202020204" pitchFamily="34" charset="0"/>
              <a:buChar char="•"/>
            </a:pPr>
            <a:r>
              <a:rPr lang="en-US" sz="2000" b="1" u="sng" dirty="0"/>
              <a:t>Nutrient recovery value</a:t>
            </a:r>
          </a:p>
          <a:p>
            <a:pPr marL="342900" indent="-342900">
              <a:buFont typeface="Arial" panose="020B0604020202020204" pitchFamily="34" charset="0"/>
              <a:buChar char="•"/>
            </a:pPr>
            <a:r>
              <a:rPr lang="en-US" sz="2000" b="1" u="sng" dirty="0"/>
              <a:t>Energy recovery value</a:t>
            </a:r>
          </a:p>
        </p:txBody>
      </p:sp>
      <p:grpSp>
        <p:nvGrpSpPr>
          <p:cNvPr id="22" name="Group 21"/>
          <p:cNvGrpSpPr/>
          <p:nvPr/>
        </p:nvGrpSpPr>
        <p:grpSpPr>
          <a:xfrm>
            <a:off x="4545545" y="1263434"/>
            <a:ext cx="7629525" cy="5150066"/>
            <a:chOff x="4545545" y="1263434"/>
            <a:chExt cx="7629525" cy="5150066"/>
          </a:xfrm>
        </p:grpSpPr>
        <p:grpSp>
          <p:nvGrpSpPr>
            <p:cNvPr id="19" name="Group 18"/>
            <p:cNvGrpSpPr/>
            <p:nvPr/>
          </p:nvGrpSpPr>
          <p:grpSpPr>
            <a:xfrm>
              <a:off x="4545545" y="1415758"/>
              <a:ext cx="7572160" cy="4997742"/>
              <a:chOff x="4545545" y="1272883"/>
              <a:chExt cx="7572160" cy="499774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545" y="1272883"/>
                <a:ext cx="7572160" cy="4701540"/>
              </a:xfrm>
              <a:prstGeom prst="rect">
                <a:avLst/>
              </a:prstGeom>
            </p:spPr>
          </p:pic>
          <p:sp>
            <p:nvSpPr>
              <p:cNvPr id="6" name="Rectangle 5"/>
              <p:cNvSpPr/>
              <p:nvPr/>
            </p:nvSpPr>
            <p:spPr>
              <a:xfrm>
                <a:off x="4819650" y="5808960"/>
                <a:ext cx="7162800" cy="461665"/>
              </a:xfrm>
              <a:prstGeom prst="rect">
                <a:avLst/>
              </a:prstGeom>
            </p:spPr>
            <p:txBody>
              <a:bodyPr wrap="square">
                <a:spAutoFit/>
              </a:bodyPr>
              <a:lstStyle/>
              <a:p>
                <a:r>
                  <a:rPr lang="en-US" sz="800" dirty="0"/>
                  <a:t>Source: </a:t>
                </a:r>
                <a:r>
                  <a:rPr lang="en-US" sz="800" dirty="0" err="1"/>
                  <a:t>Camia</a:t>
                </a:r>
                <a:r>
                  <a:rPr lang="en-US" sz="800" dirty="0"/>
                  <a:t> A., Robert N., </a:t>
                </a:r>
                <a:r>
                  <a:rPr lang="en-US" sz="800" dirty="0" err="1"/>
                  <a:t>Jonsson</a:t>
                </a:r>
                <a:r>
                  <a:rPr lang="en-US" sz="800" dirty="0"/>
                  <a:t> R., Pilli R., </a:t>
                </a:r>
                <a:r>
                  <a:rPr lang="en-US" sz="800" dirty="0" err="1"/>
                  <a:t>García-Condado</a:t>
                </a:r>
                <a:r>
                  <a:rPr lang="en-US" sz="800" dirty="0"/>
                  <a:t> S., </a:t>
                </a:r>
                <a:r>
                  <a:rPr lang="en-US" sz="800" dirty="0" err="1"/>
                  <a:t>López</a:t>
                </a:r>
                <a:r>
                  <a:rPr lang="en-US" sz="800" dirty="0"/>
                  <a:t>-Lozano R., van der </a:t>
                </a:r>
                <a:r>
                  <a:rPr lang="en-US" sz="800" dirty="0" err="1"/>
                  <a:t>Velde</a:t>
                </a:r>
                <a:r>
                  <a:rPr lang="en-US" sz="800" dirty="0"/>
                  <a:t> M., </a:t>
                </a:r>
                <a:r>
                  <a:rPr lang="en-US" sz="800" dirty="0" err="1"/>
                  <a:t>Ronzon</a:t>
                </a:r>
                <a:r>
                  <a:rPr lang="en-US" sz="800" dirty="0"/>
                  <a:t> T., </a:t>
                </a:r>
                <a:r>
                  <a:rPr lang="en-US" sz="800" dirty="0" err="1"/>
                  <a:t>Gurría</a:t>
                </a:r>
                <a:r>
                  <a:rPr lang="en-US" sz="800" dirty="0"/>
                  <a:t> P., </a:t>
                </a:r>
                <a:r>
                  <a:rPr lang="en-US" sz="800" dirty="0" err="1"/>
                  <a:t>M’Barek</a:t>
                </a:r>
                <a:r>
                  <a:rPr lang="en-US" sz="800" dirty="0"/>
                  <a:t> R., </a:t>
                </a:r>
                <a:r>
                  <a:rPr lang="en-US" sz="800" dirty="0" err="1"/>
                  <a:t>Tamosiunas</a:t>
                </a:r>
                <a:r>
                  <a:rPr lang="en-US" sz="800" dirty="0"/>
                  <a:t> S., Fiore G., Araujo R., </a:t>
                </a:r>
                <a:r>
                  <a:rPr lang="en-US" sz="800" dirty="0" err="1"/>
                  <a:t>Hoepffner</a:t>
                </a:r>
                <a:r>
                  <a:rPr lang="en-US" sz="800" dirty="0"/>
                  <a:t> N., </a:t>
                </a:r>
                <a:r>
                  <a:rPr lang="en-US" sz="800" dirty="0" err="1"/>
                  <a:t>Marelli</a:t>
                </a:r>
                <a:r>
                  <a:rPr lang="en-US" sz="800" dirty="0"/>
                  <a:t> L., </a:t>
                </a:r>
                <a:r>
                  <a:rPr lang="en-US" sz="800" dirty="0" err="1"/>
                  <a:t>Giuntoli</a:t>
                </a:r>
                <a:r>
                  <a:rPr lang="en-US" sz="800" dirty="0"/>
                  <a:t> J., Biomass production, supply, uses and flows in the European Union. First results from an integrated assessment, EUR 28993 EN, Publications Office of the European Union, Luxembourg, 2018, ISBN 978-92-79-77237-5, doi:10.2760/539520, JRC109869 </a:t>
                </a:r>
              </a:p>
            </p:txBody>
          </p:sp>
        </p:grpSp>
        <p:sp>
          <p:nvSpPr>
            <p:cNvPr id="21" name="Rectangle 20"/>
            <p:cNvSpPr/>
            <p:nvPr/>
          </p:nvSpPr>
          <p:spPr>
            <a:xfrm>
              <a:off x="4545545" y="1263434"/>
              <a:ext cx="7629525" cy="276999"/>
            </a:xfrm>
            <a:prstGeom prst="rect">
              <a:avLst/>
            </a:prstGeom>
          </p:spPr>
          <p:txBody>
            <a:bodyPr wrap="square">
              <a:spAutoFit/>
            </a:bodyPr>
            <a:lstStyle/>
            <a:p>
              <a:r>
                <a:rPr lang="en-US" sz="1200" b="1" dirty="0"/>
                <a:t>10-year average EU-28 annual domestic biomass production from the land-based sectors is 1466 </a:t>
              </a:r>
              <a:r>
                <a:rPr lang="en-US" sz="1200" b="1" dirty="0" err="1"/>
                <a:t>Mtons</a:t>
              </a:r>
              <a:r>
                <a:rPr lang="en-US" sz="1200" b="1" dirty="0"/>
                <a:t> of dry matter</a:t>
              </a:r>
              <a:endParaRPr lang="en-US" sz="1200" dirty="0"/>
            </a:p>
          </p:txBody>
        </p:sp>
      </p:grpSp>
      <p:pic>
        <p:nvPicPr>
          <p:cNvPr id="14" name="Picture 13">
            <a:extLst>
              <a:ext uri="{FF2B5EF4-FFF2-40B4-BE49-F238E27FC236}">
                <a16:creationId xmlns:a16="http://schemas.microsoft.com/office/drawing/2014/main" id="{D080043F-9C6E-3B4E-95CA-63A26F8FD4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35877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86B39C-EBFF-7445-94E7-B71D8996A9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123"/>
            <a:ext cx="1430448" cy="1430448"/>
          </a:xfrm>
          <a:prstGeom prst="rect">
            <a:avLst/>
          </a:prstGeom>
        </p:spPr>
      </p:pic>
      <p:sp>
        <p:nvSpPr>
          <p:cNvPr id="5" name="Rectangle 4">
            <a:extLst>
              <a:ext uri="{FF2B5EF4-FFF2-40B4-BE49-F238E27FC236}">
                <a16:creationId xmlns:a16="http://schemas.microsoft.com/office/drawing/2014/main" id="{99E771CD-6EE8-3142-B196-AC2C09623923}"/>
              </a:ext>
            </a:extLst>
          </p:cNvPr>
          <p:cNvSpPr/>
          <p:nvPr/>
        </p:nvSpPr>
        <p:spPr>
          <a:xfrm>
            <a:off x="1462798" y="-69606"/>
            <a:ext cx="9523254"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Municipal Solid Waste composition</a:t>
            </a:r>
            <a:endParaRPr lang="en-US" sz="3200" b="1" dirty="0">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Country average results</a:t>
            </a:r>
            <a:endParaRPr lang="hy-AM" sz="3200" b="1" dirty="0">
              <a:cs typeface="Calibri" panose="020F0502020204030204" pitchFamily="34" charset="0"/>
            </a:endParaRPr>
          </a:p>
        </p:txBody>
      </p:sp>
      <p:graphicFrame>
        <p:nvGraphicFramePr>
          <p:cNvPr id="4" name="Chart 3">
            <a:extLst>
              <a:ext uri="{FF2B5EF4-FFF2-40B4-BE49-F238E27FC236}">
                <a16:creationId xmlns:a16="http://schemas.microsoft.com/office/drawing/2014/main" id="{114A8985-E784-C44B-9606-F599F624AC6A}"/>
              </a:ext>
            </a:extLst>
          </p:cNvPr>
          <p:cNvGraphicFramePr/>
          <p:nvPr>
            <p:extLst>
              <p:ext uri="{D42A27DB-BD31-4B8C-83A1-F6EECF244321}">
                <p14:modId xmlns:p14="http://schemas.microsoft.com/office/powerpoint/2010/main" val="1461742634"/>
              </p:ext>
            </p:extLst>
          </p:nvPr>
        </p:nvGraphicFramePr>
        <p:xfrm>
          <a:off x="218368" y="995179"/>
          <a:ext cx="12192000"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5378B63-FEB9-8D42-8D35-BF803175B7F5}"/>
              </a:ext>
            </a:extLst>
          </p:cNvPr>
          <p:cNvSpPr/>
          <p:nvPr/>
        </p:nvSpPr>
        <p:spPr>
          <a:xfrm>
            <a:off x="7578912" y="5728421"/>
            <a:ext cx="4103403" cy="523220"/>
          </a:xfrm>
          <a:prstGeom prst="rect">
            <a:avLst/>
          </a:prstGeom>
        </p:spPr>
        <p:txBody>
          <a:bodyPr wrap="square">
            <a:spAutoFit/>
          </a:bodyPr>
          <a:lstStyle/>
          <a:p>
            <a:pPr>
              <a:spcBef>
                <a:spcPts val="100"/>
              </a:spcBef>
              <a:spcAft>
                <a:spcPts val="100"/>
              </a:spcAft>
              <a:tabLst>
                <a:tab pos="270510" algn="l"/>
                <a:tab pos="457200" algn="l"/>
              </a:tabLst>
            </a:pPr>
            <a:r>
              <a:rPr lang="en-US" sz="1400" dirty="0"/>
              <a:t>(*) Other - wood, textiles, diapers, sanitary napkins, other, not applicable elsewhere)</a:t>
            </a:r>
            <a:endParaRPr lang="en-US"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D51AE5E-90B5-1645-B952-190D33DE5BEF}"/>
              </a:ext>
            </a:extLst>
          </p:cNvPr>
          <p:cNvSpPr/>
          <p:nvPr/>
        </p:nvSpPr>
        <p:spPr>
          <a:xfrm>
            <a:off x="4934810" y="1638914"/>
            <a:ext cx="352982" cy="369332"/>
          </a:xfrm>
          <a:prstGeom prst="rect">
            <a:avLst/>
          </a:prstGeom>
        </p:spPr>
        <p:txBody>
          <a:bodyPr wrap="none">
            <a:spAutoFit/>
          </a:bodyPr>
          <a:lstStyle/>
          <a:p>
            <a:r>
              <a:rPr lang="en-US" dirty="0"/>
              <a:t>* </a:t>
            </a:r>
          </a:p>
        </p:txBody>
      </p:sp>
      <p:sp>
        <p:nvSpPr>
          <p:cNvPr id="3" name="Slide Number Placeholder 2">
            <a:extLst>
              <a:ext uri="{FF2B5EF4-FFF2-40B4-BE49-F238E27FC236}">
                <a16:creationId xmlns:a16="http://schemas.microsoft.com/office/drawing/2014/main" id="{4DEBC7B2-4B5C-3B41-9633-654061E567D4}"/>
              </a:ext>
            </a:extLst>
          </p:cNvPr>
          <p:cNvSpPr>
            <a:spLocks noGrp="1"/>
          </p:cNvSpPr>
          <p:nvPr>
            <p:ph type="sldNum" sz="quarter" idx="12"/>
          </p:nvPr>
        </p:nvSpPr>
        <p:spPr/>
        <p:txBody>
          <a:bodyPr/>
          <a:lstStyle/>
          <a:p>
            <a:fld id="{350DB6A1-D84B-4646-9483-DD9B872DC740}" type="slidenum">
              <a:rPr lang="en-US" smtClean="0"/>
              <a:t>5</a:t>
            </a:fld>
            <a:endParaRPr lang="en-US"/>
          </a:p>
        </p:txBody>
      </p:sp>
      <p:sp>
        <p:nvSpPr>
          <p:cNvPr id="9" name="TextBox 8">
            <a:extLst>
              <a:ext uri="{FF2B5EF4-FFF2-40B4-BE49-F238E27FC236}">
                <a16:creationId xmlns:a16="http://schemas.microsoft.com/office/drawing/2014/main" id="{4C011FC7-0EF5-FF42-8FA0-F1E4C8EF01C8}"/>
              </a:ext>
            </a:extLst>
          </p:cNvPr>
          <p:cNvSpPr txBox="1"/>
          <p:nvPr/>
        </p:nvSpPr>
        <p:spPr>
          <a:xfrm>
            <a:off x="10363201" y="0"/>
            <a:ext cx="1837764" cy="338554"/>
          </a:xfrm>
          <a:prstGeom prst="rect">
            <a:avLst/>
          </a:prstGeom>
          <a:solidFill>
            <a:srgbClr val="5EC2B4"/>
          </a:solidFill>
        </p:spPr>
        <p:txBody>
          <a:bodyPr wrap="square" rtlCol="0">
            <a:spAutoFit/>
          </a:bodyPr>
          <a:lstStyle/>
          <a:p>
            <a:pPr algn="ctr"/>
            <a:r>
              <a:rPr lang="en-US" sz="1600" b="1" dirty="0"/>
              <a:t>Key Findings</a:t>
            </a:r>
          </a:p>
        </p:txBody>
      </p:sp>
      <p:pic>
        <p:nvPicPr>
          <p:cNvPr id="10" name="Picture 9">
            <a:extLst>
              <a:ext uri="{FF2B5EF4-FFF2-40B4-BE49-F238E27FC236}">
                <a16:creationId xmlns:a16="http://schemas.microsoft.com/office/drawing/2014/main" id="{E94FC7AF-55E2-9445-9AAE-9B70CB9A22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86381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86B39C-EBFF-7445-94E7-B71D8996A9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123"/>
            <a:ext cx="1430448" cy="1430448"/>
          </a:xfrm>
          <a:prstGeom prst="rect">
            <a:avLst/>
          </a:prstGeom>
        </p:spPr>
      </p:pic>
      <p:sp>
        <p:nvSpPr>
          <p:cNvPr id="5" name="Rectangle 4">
            <a:extLst>
              <a:ext uri="{FF2B5EF4-FFF2-40B4-BE49-F238E27FC236}">
                <a16:creationId xmlns:a16="http://schemas.microsoft.com/office/drawing/2014/main" id="{99E771CD-6EE8-3142-B196-AC2C09623923}"/>
              </a:ext>
            </a:extLst>
          </p:cNvPr>
          <p:cNvSpPr/>
          <p:nvPr/>
        </p:nvSpPr>
        <p:spPr>
          <a:xfrm>
            <a:off x="1462798" y="-69606"/>
            <a:ext cx="9523254"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Municipal Solid Waste Composition</a:t>
            </a:r>
            <a:endParaRPr lang="en-US" sz="3200" b="1" dirty="0">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Country average results</a:t>
            </a:r>
            <a:endParaRPr lang="hy-AM" sz="3200" b="1" dirty="0">
              <a:cs typeface="Calibri" panose="020F0502020204030204" pitchFamily="34" charset="0"/>
            </a:endParaRPr>
          </a:p>
        </p:txBody>
      </p:sp>
      <p:sp>
        <p:nvSpPr>
          <p:cNvPr id="2" name="Rectangle 1">
            <a:extLst>
              <a:ext uri="{FF2B5EF4-FFF2-40B4-BE49-F238E27FC236}">
                <a16:creationId xmlns:a16="http://schemas.microsoft.com/office/drawing/2014/main" id="{F031E9AD-E377-EA45-B511-CA13CB1B2B3A}"/>
              </a:ext>
            </a:extLst>
          </p:cNvPr>
          <p:cNvSpPr/>
          <p:nvPr/>
        </p:nvSpPr>
        <p:spPr>
          <a:xfrm>
            <a:off x="3117449" y="918854"/>
            <a:ext cx="6096000" cy="369332"/>
          </a:xfrm>
          <a:prstGeom prst="rect">
            <a:avLst/>
          </a:prstGeom>
        </p:spPr>
        <p:txBody>
          <a:bodyPr>
            <a:spAutoFit/>
          </a:bodyPr>
          <a:lstStyle/>
          <a:p>
            <a:pPr algn="ctr">
              <a:spcBef>
                <a:spcPts val="300"/>
              </a:spcBef>
              <a:spcAft>
                <a:spcPts val="600"/>
              </a:spcAft>
              <a:tabLst>
                <a:tab pos="270510" algn="l"/>
              </a:tabLst>
            </a:pPr>
            <a:r>
              <a:rPr lang="en-US" b="1" dirty="0">
                <a:latin typeface="Calibri" panose="020F0502020204030204" pitchFamily="34" charset="0"/>
                <a:ea typeface="Calibri" panose="020F0502020204030204" pitchFamily="34" charset="0"/>
                <a:cs typeface="Times New Roman" panose="02020603050405020304" pitchFamily="18" charset="0"/>
              </a:rPr>
              <a:t>Composition of residential waste by weight in 6 locations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59CFED7-7DC7-794D-8580-A0888BCAC9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136" y="1238492"/>
            <a:ext cx="10053307" cy="5615144"/>
          </a:xfrm>
          <a:prstGeom prst="rect">
            <a:avLst/>
          </a:prstGeom>
          <a:noFill/>
        </p:spPr>
      </p:pic>
      <p:sp>
        <p:nvSpPr>
          <p:cNvPr id="4" name="Slide Number Placeholder 3">
            <a:extLst>
              <a:ext uri="{FF2B5EF4-FFF2-40B4-BE49-F238E27FC236}">
                <a16:creationId xmlns:a16="http://schemas.microsoft.com/office/drawing/2014/main" id="{0CD7464C-B905-5642-B949-70AB5293F246}"/>
              </a:ext>
            </a:extLst>
          </p:cNvPr>
          <p:cNvSpPr>
            <a:spLocks noGrp="1"/>
          </p:cNvSpPr>
          <p:nvPr>
            <p:ph type="sldNum" sz="quarter" idx="12"/>
          </p:nvPr>
        </p:nvSpPr>
        <p:spPr/>
        <p:txBody>
          <a:bodyPr/>
          <a:lstStyle/>
          <a:p>
            <a:fld id="{350DB6A1-D84B-4646-9483-DD9B872DC740}" type="slidenum">
              <a:rPr lang="en-US" smtClean="0"/>
              <a:t>6</a:t>
            </a:fld>
            <a:endParaRPr lang="en-US"/>
          </a:p>
        </p:txBody>
      </p:sp>
      <p:sp>
        <p:nvSpPr>
          <p:cNvPr id="8" name="TextBox 7">
            <a:extLst>
              <a:ext uri="{FF2B5EF4-FFF2-40B4-BE49-F238E27FC236}">
                <a16:creationId xmlns:a16="http://schemas.microsoft.com/office/drawing/2014/main" id="{08724172-E709-1148-A7D3-B99FC0E554FD}"/>
              </a:ext>
            </a:extLst>
          </p:cNvPr>
          <p:cNvSpPr txBox="1"/>
          <p:nvPr/>
        </p:nvSpPr>
        <p:spPr>
          <a:xfrm>
            <a:off x="10363201" y="0"/>
            <a:ext cx="1837764" cy="338554"/>
          </a:xfrm>
          <a:prstGeom prst="rect">
            <a:avLst/>
          </a:prstGeom>
          <a:solidFill>
            <a:srgbClr val="5EC2B4"/>
          </a:solidFill>
        </p:spPr>
        <p:txBody>
          <a:bodyPr wrap="square" rtlCol="0">
            <a:spAutoFit/>
          </a:bodyPr>
          <a:lstStyle/>
          <a:p>
            <a:pPr algn="ctr"/>
            <a:r>
              <a:rPr lang="en-US" sz="1600" b="1" dirty="0"/>
              <a:t>Key Findings</a:t>
            </a:r>
          </a:p>
        </p:txBody>
      </p:sp>
    </p:spTree>
    <p:extLst>
      <p:ext uri="{BB962C8B-B14F-4D97-AF65-F5344CB8AC3E}">
        <p14:creationId xmlns:p14="http://schemas.microsoft.com/office/powerpoint/2010/main" val="286642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86B39C-EBFF-7445-94E7-B71D8996A9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23" y="-17323"/>
            <a:ext cx="1430448" cy="1430448"/>
          </a:xfrm>
          <a:prstGeom prst="rect">
            <a:avLst/>
          </a:prstGeom>
        </p:spPr>
      </p:pic>
      <p:sp>
        <p:nvSpPr>
          <p:cNvPr id="5" name="Rectangle 4">
            <a:extLst>
              <a:ext uri="{FF2B5EF4-FFF2-40B4-BE49-F238E27FC236}">
                <a16:creationId xmlns:a16="http://schemas.microsoft.com/office/drawing/2014/main" id="{99E771CD-6EE8-3142-B196-AC2C09623923}"/>
              </a:ext>
            </a:extLst>
          </p:cNvPr>
          <p:cNvSpPr/>
          <p:nvPr/>
        </p:nvSpPr>
        <p:spPr>
          <a:xfrm>
            <a:off x="1462798" y="-69606"/>
            <a:ext cx="9523254"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Municipal Solid Waste Composition</a:t>
            </a:r>
            <a:endParaRPr lang="en-US" sz="3200" b="1" dirty="0">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Yerevan test results</a:t>
            </a:r>
            <a:endParaRPr lang="hy-AM" sz="3200" b="1" dirty="0">
              <a:cs typeface="Calibri" panose="020F0502020204030204" pitchFamily="34" charset="0"/>
            </a:endParaRPr>
          </a:p>
        </p:txBody>
      </p:sp>
      <p:pic>
        <p:nvPicPr>
          <p:cNvPr id="6" name="Picture 5">
            <a:extLst>
              <a:ext uri="{FF2B5EF4-FFF2-40B4-BE49-F238E27FC236}">
                <a16:creationId xmlns:a16="http://schemas.microsoft.com/office/drawing/2014/main" id="{09517381-8A1F-A94B-ACD7-4374D72426FA}"/>
              </a:ext>
            </a:extLst>
          </p:cNvPr>
          <p:cNvPicPr/>
          <p:nvPr/>
        </p:nvPicPr>
        <p:blipFill rotWithShape="1">
          <a:blip r:embed="rId3" cstate="print">
            <a:extLst>
              <a:ext uri="{28A0092B-C50C-407E-A947-70E740481C1C}">
                <a14:useLocalDpi xmlns:a14="http://schemas.microsoft.com/office/drawing/2010/main" val="0"/>
              </a:ext>
            </a:extLst>
          </a:blip>
          <a:srcRect l="4406" r="4925" b="5344"/>
          <a:stretch/>
        </p:blipFill>
        <p:spPr bwMode="auto">
          <a:xfrm>
            <a:off x="357612" y="1815548"/>
            <a:ext cx="10999697" cy="5036329"/>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031E9AD-E377-EA45-B511-CA13CB1B2B3A}"/>
              </a:ext>
            </a:extLst>
          </p:cNvPr>
          <p:cNvSpPr/>
          <p:nvPr/>
        </p:nvSpPr>
        <p:spPr>
          <a:xfrm>
            <a:off x="3047999" y="1465096"/>
            <a:ext cx="6096000" cy="369332"/>
          </a:xfrm>
          <a:prstGeom prst="rect">
            <a:avLst/>
          </a:prstGeom>
        </p:spPr>
        <p:txBody>
          <a:bodyPr>
            <a:spAutoFit/>
          </a:bodyPr>
          <a:lstStyle/>
          <a:p>
            <a:pPr algn="ctr">
              <a:spcBef>
                <a:spcPts val="300"/>
              </a:spcBef>
              <a:spcAft>
                <a:spcPts val="600"/>
              </a:spcAft>
              <a:tabLst>
                <a:tab pos="270510" algn="l"/>
              </a:tabLst>
            </a:pPr>
            <a:r>
              <a:rPr lang="en-US" b="1" dirty="0">
                <a:latin typeface="Calibri" panose="020F0502020204030204" pitchFamily="34" charset="0"/>
                <a:ea typeface="Calibri" panose="020F0502020204030204" pitchFamily="34" charset="0"/>
                <a:cs typeface="Times New Roman" panose="02020603050405020304" pitchFamily="18" charset="0"/>
              </a:rPr>
              <a:t>Waste composition by weight in Yerevan per fraction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07BABE-B21B-1046-A8B6-60DDD7A2EB82}"/>
              </a:ext>
            </a:extLst>
          </p:cNvPr>
          <p:cNvSpPr>
            <a:spLocks noGrp="1"/>
          </p:cNvSpPr>
          <p:nvPr>
            <p:ph type="sldNum" sz="quarter" idx="12"/>
          </p:nvPr>
        </p:nvSpPr>
        <p:spPr/>
        <p:txBody>
          <a:bodyPr/>
          <a:lstStyle/>
          <a:p>
            <a:fld id="{350DB6A1-D84B-4646-9483-DD9B872DC740}" type="slidenum">
              <a:rPr lang="en-US" smtClean="0"/>
              <a:t>7</a:t>
            </a:fld>
            <a:endParaRPr lang="en-US"/>
          </a:p>
        </p:txBody>
      </p:sp>
      <p:sp>
        <p:nvSpPr>
          <p:cNvPr id="8" name="TextBox 7">
            <a:extLst>
              <a:ext uri="{FF2B5EF4-FFF2-40B4-BE49-F238E27FC236}">
                <a16:creationId xmlns:a16="http://schemas.microsoft.com/office/drawing/2014/main" id="{52D4C761-0F0B-8E4E-897C-D2840A3B4558}"/>
              </a:ext>
            </a:extLst>
          </p:cNvPr>
          <p:cNvSpPr txBox="1"/>
          <p:nvPr/>
        </p:nvSpPr>
        <p:spPr>
          <a:xfrm>
            <a:off x="10363201" y="0"/>
            <a:ext cx="1837764" cy="338554"/>
          </a:xfrm>
          <a:prstGeom prst="rect">
            <a:avLst/>
          </a:prstGeom>
          <a:solidFill>
            <a:srgbClr val="5EC2B4"/>
          </a:solidFill>
        </p:spPr>
        <p:txBody>
          <a:bodyPr wrap="square" rtlCol="0">
            <a:spAutoFit/>
          </a:bodyPr>
          <a:lstStyle/>
          <a:p>
            <a:pPr algn="ctr"/>
            <a:r>
              <a:rPr lang="en-US" sz="1600" b="1" dirty="0"/>
              <a:t>Key Findings</a:t>
            </a:r>
          </a:p>
        </p:txBody>
      </p:sp>
      <p:pic>
        <p:nvPicPr>
          <p:cNvPr id="9" name="Picture 8">
            <a:extLst>
              <a:ext uri="{FF2B5EF4-FFF2-40B4-BE49-F238E27FC236}">
                <a16:creationId xmlns:a16="http://schemas.microsoft.com/office/drawing/2014/main" id="{0E068019-7DD5-8346-984F-8264399E9B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166258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0DB6A1-D84B-4646-9483-DD9B872DC740}" type="slidenum">
              <a:rPr lang="en-US" smtClean="0"/>
              <a:t>8</a:t>
            </a:fld>
            <a:endParaRPr lang="en-US" dirty="0"/>
          </a:p>
        </p:txBody>
      </p:sp>
      <p:pic>
        <p:nvPicPr>
          <p:cNvPr id="5" name="Picture 4">
            <a:extLst>
              <a:ext uri="{FF2B5EF4-FFF2-40B4-BE49-F238E27FC236}">
                <a16:creationId xmlns:a16="http://schemas.microsoft.com/office/drawing/2014/main" id="{E8AC950D-5A7A-F545-A635-5BB3DF5301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430448" cy="1430448"/>
          </a:xfrm>
          <a:prstGeom prst="rect">
            <a:avLst/>
          </a:prstGeom>
        </p:spPr>
      </p:pic>
      <p:sp>
        <p:nvSpPr>
          <p:cNvPr id="10" name="Rectangle 9">
            <a:extLst>
              <a:ext uri="{FF2B5EF4-FFF2-40B4-BE49-F238E27FC236}">
                <a16:creationId xmlns:a16="http://schemas.microsoft.com/office/drawing/2014/main" id="{23D5B2FA-4EA5-8B40-AAD6-94ED022533C1}"/>
              </a:ext>
            </a:extLst>
          </p:cNvPr>
          <p:cNvSpPr/>
          <p:nvPr/>
        </p:nvSpPr>
        <p:spPr>
          <a:xfrm>
            <a:off x="1600995" y="176615"/>
            <a:ext cx="7115537"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Key findings</a:t>
            </a:r>
            <a:endParaRPr lang="hy-AM" sz="3200" b="1" dirty="0">
              <a:solidFill>
                <a:schemeClr val="accent6"/>
              </a:solidFill>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Technology and infrastructure</a:t>
            </a:r>
            <a:endParaRPr lang="hy-AM" sz="3200" b="1" dirty="0">
              <a:latin typeface="GHEA Grapalat" panose="02000506050000020003" pitchFamily="2" charset="0"/>
              <a:cs typeface="Calibri" panose="020F0502020204030204" pitchFamily="34" charset="0"/>
            </a:endParaRPr>
          </a:p>
        </p:txBody>
      </p:sp>
      <p:sp>
        <p:nvSpPr>
          <p:cNvPr id="8" name="TextBox 7"/>
          <p:cNvSpPr txBox="1"/>
          <p:nvPr/>
        </p:nvSpPr>
        <p:spPr>
          <a:xfrm>
            <a:off x="10488705" y="0"/>
            <a:ext cx="1712259" cy="338554"/>
          </a:xfrm>
          <a:prstGeom prst="rect">
            <a:avLst/>
          </a:prstGeom>
          <a:solidFill>
            <a:srgbClr val="0C3D5A"/>
          </a:solidFill>
        </p:spPr>
        <p:txBody>
          <a:bodyPr wrap="square" rtlCol="0">
            <a:spAutoFit/>
          </a:bodyPr>
          <a:lstStyle/>
          <a:p>
            <a:pPr algn="ctr"/>
            <a:r>
              <a:rPr lang="en-US" sz="1600" b="1" dirty="0">
                <a:solidFill>
                  <a:schemeClr val="bg1"/>
                </a:solidFill>
              </a:rPr>
              <a:t>Key Findings</a:t>
            </a:r>
          </a:p>
        </p:txBody>
      </p:sp>
      <p:sp>
        <p:nvSpPr>
          <p:cNvPr id="9" name="Rectangle 8"/>
          <p:cNvSpPr/>
          <p:nvPr/>
        </p:nvSpPr>
        <p:spPr>
          <a:xfrm>
            <a:off x="6891337" y="400777"/>
            <a:ext cx="3438525" cy="830997"/>
          </a:xfrm>
          <a:prstGeom prst="rect">
            <a:avLst/>
          </a:prstGeom>
        </p:spPr>
        <p:txBody>
          <a:bodyPr wrap="square">
            <a:spAutoFit/>
          </a:bodyPr>
          <a:lstStyle/>
          <a:p>
            <a:r>
              <a:rPr lang="en-US" sz="2400" b="1" dirty="0"/>
              <a:t>Biological waste treatment infrastructure</a:t>
            </a:r>
          </a:p>
        </p:txBody>
      </p:sp>
      <p:grpSp>
        <p:nvGrpSpPr>
          <p:cNvPr id="15" name="Group 14"/>
          <p:cNvGrpSpPr/>
          <p:nvPr/>
        </p:nvGrpSpPr>
        <p:grpSpPr>
          <a:xfrm>
            <a:off x="5575598" y="1740121"/>
            <a:ext cx="6381117" cy="4058949"/>
            <a:chOff x="4471225" y="1445166"/>
            <a:chExt cx="6381117" cy="4058949"/>
          </a:xfrm>
        </p:grpSpPr>
        <p:grpSp>
          <p:nvGrpSpPr>
            <p:cNvPr id="13" name="Group 12"/>
            <p:cNvGrpSpPr/>
            <p:nvPr/>
          </p:nvGrpSpPr>
          <p:grpSpPr>
            <a:xfrm>
              <a:off x="4471225" y="1445166"/>
              <a:ext cx="6381117" cy="3938755"/>
              <a:chOff x="4471225" y="1445166"/>
              <a:chExt cx="6381117" cy="3938755"/>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468" b="1866"/>
              <a:stretch/>
            </p:blipFill>
            <p:spPr>
              <a:xfrm>
                <a:off x="4471225" y="1709560"/>
                <a:ext cx="6381117" cy="3674361"/>
              </a:xfrm>
              <a:prstGeom prst="rect">
                <a:avLst/>
              </a:prstGeom>
            </p:spPr>
          </p:pic>
          <p:sp>
            <p:nvSpPr>
              <p:cNvPr id="11" name="TextBox 10"/>
              <p:cNvSpPr txBox="1"/>
              <p:nvPr/>
            </p:nvSpPr>
            <p:spPr>
              <a:xfrm>
                <a:off x="4571999" y="1445166"/>
                <a:ext cx="6210301" cy="369332"/>
              </a:xfrm>
              <a:prstGeom prst="rect">
                <a:avLst/>
              </a:prstGeom>
              <a:noFill/>
            </p:spPr>
            <p:txBody>
              <a:bodyPr wrap="square" rtlCol="0">
                <a:spAutoFit/>
              </a:bodyPr>
              <a:lstStyle/>
              <a:p>
                <a:r>
                  <a:rPr lang="en-US" b="1" dirty="0"/>
                  <a:t>Theoretical biogas potential in livestock production in Armenia</a:t>
                </a:r>
              </a:p>
            </p:txBody>
          </p:sp>
        </p:grpSp>
        <p:sp>
          <p:nvSpPr>
            <p:cNvPr id="14" name="Rectangle 13"/>
            <p:cNvSpPr/>
            <p:nvPr/>
          </p:nvSpPr>
          <p:spPr>
            <a:xfrm>
              <a:off x="4611783" y="5288671"/>
              <a:ext cx="6096000" cy="215444"/>
            </a:xfrm>
            <a:prstGeom prst="rect">
              <a:avLst/>
            </a:prstGeom>
          </p:spPr>
          <p:txBody>
            <a:bodyPr>
              <a:spAutoFit/>
            </a:bodyPr>
            <a:lstStyle/>
            <a:p>
              <a:r>
                <a:rPr lang="en-US" sz="800" dirty="0">
                  <a:solidFill>
                    <a:srgbClr val="000000"/>
                  </a:solidFill>
                </a:rPr>
                <a:t>Source: Jan </a:t>
              </a:r>
              <a:r>
                <a:rPr lang="en-US" sz="800" dirty="0" err="1">
                  <a:solidFill>
                    <a:srgbClr val="000000"/>
                  </a:solidFill>
                </a:rPr>
                <a:t>Pavlik</a:t>
              </a:r>
              <a:r>
                <a:rPr lang="en-US" sz="800" dirty="0">
                  <a:solidFill>
                    <a:srgbClr val="000000"/>
                  </a:solidFill>
                </a:rPr>
                <a:t> (2017). Feasibility Assessment of Agricultural Waste-to-Energy Potential and Opportunities for Armenia, UNDP</a:t>
              </a:r>
              <a:endParaRPr lang="en-US" sz="800" dirty="0"/>
            </a:p>
          </p:txBody>
        </p:sp>
      </p:grpSp>
      <p:sp>
        <p:nvSpPr>
          <p:cNvPr id="23" name="Rectangle 22"/>
          <p:cNvSpPr/>
          <p:nvPr/>
        </p:nvSpPr>
        <p:spPr>
          <a:xfrm>
            <a:off x="175002" y="1588611"/>
            <a:ext cx="5431328" cy="4770537"/>
          </a:xfrm>
          <a:prstGeom prst="rect">
            <a:avLst/>
          </a:prstGeom>
        </p:spPr>
        <p:txBody>
          <a:bodyPr wrap="square">
            <a:spAutoFit/>
          </a:bodyPr>
          <a:lstStyle/>
          <a:p>
            <a:r>
              <a:rPr lang="en-US" sz="1600" b="1" dirty="0"/>
              <a:t>BIOGAS POTENTIAL IN ARMENIA</a:t>
            </a:r>
          </a:p>
          <a:p>
            <a:endParaRPr lang="en-US" sz="1600" b="1" dirty="0"/>
          </a:p>
          <a:p>
            <a:r>
              <a:rPr lang="en-US" sz="1600" b="1" dirty="0"/>
              <a:t>Livestock production in Armenia and estimates for energy recovery through biogas generation:</a:t>
            </a:r>
          </a:p>
          <a:p>
            <a:endParaRPr lang="en-US" sz="1600" b="1" dirty="0"/>
          </a:p>
          <a:p>
            <a:r>
              <a:rPr lang="en-US" sz="1600" b="1" dirty="0"/>
              <a:t>An estimated 412 million cubic meters of biogas can be produced from livestock waste. </a:t>
            </a:r>
          </a:p>
          <a:p>
            <a:endParaRPr lang="en-US" sz="1600" b="1" dirty="0"/>
          </a:p>
          <a:p>
            <a:r>
              <a:rPr lang="en-US" sz="1600" b="1" dirty="0"/>
              <a:t>To this estimates for crop reside biogas generation has to be added. No such theoretical estimates exist. </a:t>
            </a:r>
          </a:p>
          <a:p>
            <a:endParaRPr lang="en-US" sz="1600" b="1" dirty="0"/>
          </a:p>
          <a:p>
            <a:r>
              <a:rPr lang="en-US" sz="1600" b="1" dirty="0"/>
              <a:t>The 412 million cubic meters will be equivalent to about 20% of gas imported to Armenia from Russia annually.</a:t>
            </a:r>
          </a:p>
          <a:p>
            <a:endParaRPr lang="en-US" sz="1600" b="1" dirty="0"/>
          </a:p>
          <a:p>
            <a:r>
              <a:rPr lang="en-US" sz="1600" b="1" dirty="0"/>
              <a:t>Armenia’s has extensive natural gas utilization infrastructure for transport, heating, and electricity.</a:t>
            </a:r>
          </a:p>
          <a:p>
            <a:endParaRPr lang="en-US" sz="1600" b="1" dirty="0"/>
          </a:p>
          <a:p>
            <a:r>
              <a:rPr lang="en-US" sz="1600" b="1" dirty="0"/>
              <a:t>After biogas production, the remaining sludge can be used as fertilizer, returning important nutrients back to soil.</a:t>
            </a:r>
          </a:p>
        </p:txBody>
      </p:sp>
      <p:pic>
        <p:nvPicPr>
          <p:cNvPr id="16" name="Picture 15">
            <a:extLst>
              <a:ext uri="{FF2B5EF4-FFF2-40B4-BE49-F238E27FC236}">
                <a16:creationId xmlns:a16="http://schemas.microsoft.com/office/drawing/2014/main" id="{1F0CFDD7-744A-464D-A66E-EADF481B06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461" t="13385" r="4936" b="19385"/>
          <a:stretch/>
        </p:blipFill>
        <p:spPr>
          <a:xfrm>
            <a:off x="9047527" y="6253446"/>
            <a:ext cx="2020808" cy="444134"/>
          </a:xfrm>
          <a:prstGeom prst="rect">
            <a:avLst/>
          </a:prstGeom>
        </p:spPr>
      </p:pic>
    </p:spTree>
    <p:extLst>
      <p:ext uri="{BB962C8B-B14F-4D97-AF65-F5344CB8AC3E}">
        <p14:creationId xmlns:p14="http://schemas.microsoft.com/office/powerpoint/2010/main" val="8687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0DB6A1-D84B-4646-9483-DD9B872DC740}" type="slidenum">
              <a:rPr lang="en-US" smtClean="0"/>
              <a:t>9</a:t>
            </a:fld>
            <a:endParaRPr lang="en-US" dirty="0"/>
          </a:p>
        </p:txBody>
      </p:sp>
      <p:pic>
        <p:nvPicPr>
          <p:cNvPr id="5" name="Picture 4">
            <a:extLst>
              <a:ext uri="{FF2B5EF4-FFF2-40B4-BE49-F238E27FC236}">
                <a16:creationId xmlns:a16="http://schemas.microsoft.com/office/drawing/2014/main" id="{E8AC950D-5A7A-F545-A635-5BB3DF5301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430448" cy="1430448"/>
          </a:xfrm>
          <a:prstGeom prst="rect">
            <a:avLst/>
          </a:prstGeom>
        </p:spPr>
      </p:pic>
      <p:sp>
        <p:nvSpPr>
          <p:cNvPr id="10" name="Rectangle 9">
            <a:extLst>
              <a:ext uri="{FF2B5EF4-FFF2-40B4-BE49-F238E27FC236}">
                <a16:creationId xmlns:a16="http://schemas.microsoft.com/office/drawing/2014/main" id="{23D5B2FA-4EA5-8B40-AAD6-94ED022533C1}"/>
              </a:ext>
            </a:extLst>
          </p:cNvPr>
          <p:cNvSpPr/>
          <p:nvPr/>
        </p:nvSpPr>
        <p:spPr>
          <a:xfrm>
            <a:off x="1600995" y="176615"/>
            <a:ext cx="7115537" cy="1077218"/>
          </a:xfrm>
          <a:prstGeom prst="rect">
            <a:avLst/>
          </a:prstGeom>
        </p:spPr>
        <p:txBody>
          <a:bodyPr wrap="square">
            <a:spAutoFit/>
          </a:bodyPr>
          <a:lstStyle/>
          <a:p>
            <a:r>
              <a:rPr lang="en-US" sz="3200" b="1" dirty="0">
                <a:solidFill>
                  <a:schemeClr val="accent6"/>
                </a:solidFill>
                <a:latin typeface="Calibri" panose="020F0502020204030204" pitchFamily="34" charset="0"/>
                <a:cs typeface="Calibri" panose="020F0502020204030204" pitchFamily="34" charset="0"/>
              </a:rPr>
              <a:t>Key findings</a:t>
            </a:r>
            <a:endParaRPr lang="hy-AM" sz="3200" b="1" dirty="0">
              <a:solidFill>
                <a:schemeClr val="accent6"/>
              </a:solidFill>
              <a:latin typeface="GHEA Grapalat" panose="02000506050000020003" pitchFamily="2"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Technology and infrastructure</a:t>
            </a:r>
            <a:endParaRPr lang="hy-AM" sz="3200" b="1" dirty="0">
              <a:latin typeface="GHEA Grapalat" panose="02000506050000020003" pitchFamily="2" charset="0"/>
              <a:cs typeface="Calibri" panose="020F0502020204030204" pitchFamily="34" charset="0"/>
            </a:endParaRPr>
          </a:p>
        </p:txBody>
      </p:sp>
      <p:sp>
        <p:nvSpPr>
          <p:cNvPr id="8" name="TextBox 7"/>
          <p:cNvSpPr txBox="1"/>
          <p:nvPr/>
        </p:nvSpPr>
        <p:spPr>
          <a:xfrm>
            <a:off x="10488705" y="0"/>
            <a:ext cx="1712259" cy="338554"/>
          </a:xfrm>
          <a:prstGeom prst="rect">
            <a:avLst/>
          </a:prstGeom>
          <a:solidFill>
            <a:srgbClr val="0C3D5A"/>
          </a:solidFill>
        </p:spPr>
        <p:txBody>
          <a:bodyPr wrap="square" rtlCol="0">
            <a:spAutoFit/>
          </a:bodyPr>
          <a:lstStyle/>
          <a:p>
            <a:pPr algn="ctr"/>
            <a:r>
              <a:rPr lang="en-US" sz="1600" b="1" dirty="0">
                <a:solidFill>
                  <a:schemeClr val="bg1"/>
                </a:solidFill>
              </a:rPr>
              <a:t>Key Findings</a:t>
            </a:r>
          </a:p>
        </p:txBody>
      </p:sp>
      <p:sp>
        <p:nvSpPr>
          <p:cNvPr id="9" name="Rectangle 8"/>
          <p:cNvSpPr/>
          <p:nvPr/>
        </p:nvSpPr>
        <p:spPr>
          <a:xfrm>
            <a:off x="396525" y="1523170"/>
            <a:ext cx="6217350" cy="4955203"/>
          </a:xfrm>
          <a:prstGeom prst="rect">
            <a:avLst/>
          </a:prstGeom>
        </p:spPr>
        <p:txBody>
          <a:bodyPr wrap="square">
            <a:spAutoFit/>
          </a:bodyPr>
          <a:lstStyle/>
          <a:p>
            <a:r>
              <a:rPr lang="en-US" sz="2400" b="1" dirty="0"/>
              <a:t>Biological waste treatment infrastructure</a:t>
            </a:r>
          </a:p>
          <a:p>
            <a:endParaRPr lang="en-US" b="1" dirty="0"/>
          </a:p>
          <a:p>
            <a:pPr marL="285750" indent="-285750">
              <a:buFont typeface="Arial" panose="020B0604020202020204" pitchFamily="34" charset="0"/>
              <a:buChar char="•"/>
            </a:pPr>
            <a:r>
              <a:rPr lang="en-US" sz="1600" b="1" dirty="0"/>
              <a:t>No infrastructure for separate food waste collection</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Poor infrastructure for farming waste (crop residues, manure, etc.) collection</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Missing infrastructure and control results in organic waste disposed in landfills or in nature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Some infrastructure for organic waste aerobic or anaerobic treatment, including</a:t>
            </a:r>
          </a:p>
          <a:p>
            <a:pPr marL="628650" indent="-285750">
              <a:buFont typeface="Calibri" panose="020F0502020204030204" pitchFamily="34" charset="0"/>
              <a:buChar char="‐"/>
            </a:pPr>
            <a:r>
              <a:rPr lang="en-US" sz="1600" b="1" dirty="0"/>
              <a:t>Lusakert Biogas Plant using poultry manure (currently not operating)</a:t>
            </a:r>
          </a:p>
          <a:p>
            <a:pPr marL="628650" indent="-285750">
              <a:buFont typeface="Calibri" panose="020F0502020204030204" pitchFamily="34" charset="0"/>
              <a:buChar char="‐"/>
            </a:pPr>
            <a:r>
              <a:rPr lang="en-US" sz="1600" b="1" dirty="0"/>
              <a:t>Small-scale biogas plants using cow manure in three villages of Gegharkunik</a:t>
            </a:r>
          </a:p>
          <a:p>
            <a:pPr marL="628650" indent="-285750">
              <a:buFont typeface="Calibri" panose="020F0502020204030204" pitchFamily="34" charset="0"/>
              <a:buChar char="‐"/>
            </a:pPr>
            <a:r>
              <a:rPr lang="en-US" sz="1600" b="1" dirty="0" err="1"/>
              <a:t>ORWACO</a:t>
            </a:r>
            <a:r>
              <a:rPr lang="en-US" sz="1600" dirty="0"/>
              <a:t> </a:t>
            </a:r>
            <a:r>
              <a:rPr lang="en-US" sz="1600" b="1" dirty="0"/>
              <a:t>using mushroom production waste and manure for vermicomposting and bio-humus production </a:t>
            </a:r>
          </a:p>
          <a:p>
            <a:pPr marL="285750" indent="-285750">
              <a:buFont typeface="Arial" panose="020B0604020202020204" pitchFamily="34" charset="0"/>
              <a:buChar char="•"/>
            </a:pPr>
            <a:endParaRPr lang="en-US" b="1" dirty="0"/>
          </a:p>
        </p:txBody>
      </p:sp>
      <p:grpSp>
        <p:nvGrpSpPr>
          <p:cNvPr id="18" name="Group 17"/>
          <p:cNvGrpSpPr/>
          <p:nvPr/>
        </p:nvGrpSpPr>
        <p:grpSpPr>
          <a:xfrm>
            <a:off x="6858000" y="1539622"/>
            <a:ext cx="5118735" cy="4778588"/>
            <a:chOff x="6915150" y="1577762"/>
            <a:chExt cx="5118735" cy="4778588"/>
          </a:xfrm>
        </p:grpSpPr>
        <p:sp>
          <p:nvSpPr>
            <p:cNvPr id="17" name="Rectangle 16"/>
            <p:cNvSpPr/>
            <p:nvPr/>
          </p:nvSpPr>
          <p:spPr>
            <a:xfrm>
              <a:off x="6915150" y="1577762"/>
              <a:ext cx="5118735" cy="47785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993725" y="3117204"/>
              <a:ext cx="4992535" cy="3094819"/>
              <a:chOff x="7069925" y="2650479"/>
              <a:chExt cx="4992535" cy="3094819"/>
            </a:xfrm>
          </p:grpSpPr>
          <p:grpSp>
            <p:nvGrpSpPr>
              <p:cNvPr id="11" name="Group 10"/>
              <p:cNvGrpSpPr/>
              <p:nvPr/>
            </p:nvGrpSpPr>
            <p:grpSpPr>
              <a:xfrm>
                <a:off x="7098500" y="2650479"/>
                <a:ext cx="4963960" cy="2633154"/>
                <a:chOff x="7108025" y="3281871"/>
                <a:chExt cx="4963960" cy="2633154"/>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108025" y="3463633"/>
                  <a:ext cx="4963960" cy="2451392"/>
                </a:xfrm>
                <a:prstGeom prst="rect">
                  <a:avLst/>
                </a:prstGeom>
              </p:spPr>
            </p:pic>
            <p:sp>
              <p:nvSpPr>
                <p:cNvPr id="7" name="TextBox 6"/>
                <p:cNvSpPr txBox="1"/>
                <p:nvPr/>
              </p:nvSpPr>
              <p:spPr>
                <a:xfrm>
                  <a:off x="7108025" y="3281871"/>
                  <a:ext cx="4963960" cy="523220"/>
                </a:xfrm>
                <a:prstGeom prst="rect">
                  <a:avLst/>
                </a:prstGeom>
                <a:solidFill>
                  <a:schemeClr val="bg1"/>
                </a:solidFill>
              </p:spPr>
              <p:txBody>
                <a:bodyPr wrap="square" rtlCol="0">
                  <a:spAutoFit/>
                </a:bodyPr>
                <a:lstStyle/>
                <a:p>
                  <a:r>
                    <a:rPr lang="en-US" sz="1400" b="1" dirty="0"/>
                    <a:t>Heavy metals content of different types of MSW-derived composts and EU legal demands (in mg/kg of dry matter)</a:t>
                  </a:r>
                </a:p>
              </p:txBody>
            </p:sp>
          </p:grpSp>
          <p:sp>
            <p:nvSpPr>
              <p:cNvPr id="13" name="Rectangle 12"/>
              <p:cNvSpPr/>
              <p:nvPr/>
            </p:nvSpPr>
            <p:spPr>
              <a:xfrm>
                <a:off x="7069925" y="5283633"/>
                <a:ext cx="4836325" cy="461665"/>
              </a:xfrm>
              <a:prstGeom prst="rect">
                <a:avLst/>
              </a:prstGeom>
            </p:spPr>
            <p:txBody>
              <a:bodyPr wrap="square">
                <a:spAutoFit/>
              </a:bodyPr>
              <a:lstStyle/>
              <a:p>
                <a:r>
                  <a:rPr lang="en-US" sz="800" dirty="0"/>
                  <a:t>Source: </a:t>
                </a:r>
                <a:r>
                  <a:rPr lang="en-US" sz="800" dirty="0" err="1"/>
                  <a:t>Veeken</a:t>
                </a:r>
                <a:r>
                  <a:rPr lang="en-US" sz="800" dirty="0"/>
                  <a:t>, </a:t>
                </a:r>
                <a:r>
                  <a:rPr lang="en-US" sz="800" dirty="0" err="1"/>
                  <a:t>Adrie</a:t>
                </a:r>
                <a:r>
                  <a:rPr lang="en-US" sz="800" dirty="0"/>
                  <a:t> &amp; </a:t>
                </a:r>
                <a:r>
                  <a:rPr lang="en-US" sz="800" dirty="0" err="1"/>
                  <a:t>Hamminga</a:t>
                </a:r>
                <a:r>
                  <a:rPr lang="en-US" sz="800" dirty="0"/>
                  <a:t>, P. &amp; </a:t>
                </a:r>
                <a:r>
                  <a:rPr lang="en-US" sz="800" dirty="0" err="1"/>
                  <a:t>Mingshun</a:t>
                </a:r>
                <a:r>
                  <a:rPr lang="en-US" sz="800" dirty="0"/>
                  <a:t>, Zhang. (2006). Improving sustainability of municipal solid waste management in China by source separated collection and biological treatment of the organic fraction. Innovative environmental management &amp; sustainable development. </a:t>
                </a:r>
              </a:p>
            </p:txBody>
          </p:sp>
        </p:grpSp>
        <p:sp>
          <p:nvSpPr>
            <p:cNvPr id="15" name="TextBox 14"/>
            <p:cNvSpPr txBox="1"/>
            <p:nvPr/>
          </p:nvSpPr>
          <p:spPr>
            <a:xfrm>
              <a:off x="7246709" y="1577762"/>
              <a:ext cx="4098125" cy="923330"/>
            </a:xfrm>
            <a:prstGeom prst="rect">
              <a:avLst/>
            </a:prstGeom>
            <a:noFill/>
          </p:spPr>
          <p:txBody>
            <a:bodyPr wrap="square" rtlCol="0">
              <a:spAutoFit/>
            </a:bodyPr>
            <a:lstStyle/>
            <a:p>
              <a:pPr algn="ctr"/>
              <a:r>
                <a:rPr lang="en-US" b="1" dirty="0"/>
                <a:t>To use MSW </a:t>
              </a:r>
              <a:r>
                <a:rPr lang="en-US" b="1" dirty="0" err="1"/>
                <a:t>biowaste</a:t>
              </a:r>
              <a:r>
                <a:rPr lang="en-US" b="1" dirty="0"/>
                <a:t> for fertilizer generation requires source separation. Compelling evidence from the EU!</a:t>
              </a:r>
            </a:p>
          </p:txBody>
        </p:sp>
        <p:sp>
          <p:nvSpPr>
            <p:cNvPr id="16" name="Down Arrow 15"/>
            <p:cNvSpPr/>
            <p:nvPr/>
          </p:nvSpPr>
          <p:spPr>
            <a:xfrm>
              <a:off x="9024308" y="2523516"/>
              <a:ext cx="542925" cy="571263"/>
            </a:xfrm>
            <a:prstGeom prst="downArrow">
              <a:avLst/>
            </a:prstGeom>
            <a:solidFill>
              <a:srgbClr val="0C3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18FAA38A-28BE-DF4E-8889-2E4D82DC5A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7461" t="13385" r="4936" b="19385"/>
          <a:stretch/>
        </p:blipFill>
        <p:spPr>
          <a:xfrm>
            <a:off x="217425" y="6253446"/>
            <a:ext cx="2020808" cy="444134"/>
          </a:xfrm>
          <a:prstGeom prst="rect">
            <a:avLst/>
          </a:prstGeom>
        </p:spPr>
      </p:pic>
    </p:spTree>
    <p:extLst>
      <p:ext uri="{BB962C8B-B14F-4D97-AF65-F5344CB8AC3E}">
        <p14:creationId xmlns:p14="http://schemas.microsoft.com/office/powerpoint/2010/main" val="267676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13341</TotalTime>
  <Words>1046</Words>
  <Application>Microsoft Office PowerPoint</Application>
  <PresentationFormat>Widescreen</PresentationFormat>
  <Paragraphs>256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GHEA Grapalat</vt:lpstr>
      <vt:lpstr>Helvetica</vt:lpstr>
      <vt:lpstr>Symbol</vt:lpstr>
      <vt:lpstr>Times New Roman</vt:lpstr>
      <vt:lpstr>Yu Mincho</vt:lpstr>
      <vt:lpstr>Office Theme</vt:lpstr>
      <vt:lpstr>Environmental Considerations in a  Competitive Agricultural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Amirkhanian</dc:creator>
  <cp:lastModifiedBy>Gayane Makaryan</cp:lastModifiedBy>
  <cp:revision>533</cp:revision>
  <dcterms:created xsi:type="dcterms:W3CDTF">2018-06-06T11:06:57Z</dcterms:created>
  <dcterms:modified xsi:type="dcterms:W3CDTF">2021-06-28T09:49:07Z</dcterms:modified>
</cp:coreProperties>
</file>