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274" r:id="rId3"/>
    <p:sldId id="277" r:id="rId4"/>
    <p:sldId id="264" r:id="rId5"/>
    <p:sldId id="351" r:id="rId6"/>
    <p:sldId id="258" r:id="rId7"/>
    <p:sldId id="312" r:id="rId8"/>
    <p:sldId id="265" r:id="rId9"/>
    <p:sldId id="314" r:id="rId10"/>
    <p:sldId id="352" r:id="rId11"/>
    <p:sldId id="371" r:id="rId12"/>
    <p:sldId id="372" r:id="rId13"/>
    <p:sldId id="375" r:id="rId14"/>
    <p:sldId id="359" r:id="rId15"/>
    <p:sldId id="370" r:id="rId16"/>
    <p:sldId id="374" r:id="rId17"/>
    <p:sldId id="376" r:id="rId18"/>
    <p:sldId id="367" r:id="rId19"/>
    <p:sldId id="369" r:id="rId20"/>
    <p:sldId id="368" r:id="rId21"/>
    <p:sldId id="259" r:id="rId22"/>
    <p:sldId id="282"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en Mirakyan" initials="SM" lastIdx="3" clrIdx="0">
    <p:extLst>
      <p:ext uri="{19B8F6BF-5375-455C-9EA6-DF929625EA0E}">
        <p15:presenceInfo xmlns:p15="http://schemas.microsoft.com/office/powerpoint/2012/main" userId="8ff59b5dacff02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7D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85" d="100"/>
          <a:sy n="85" d="100"/>
        </p:scale>
        <p:origin x="2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research\IFC%20research\GDP%20and%20agriculture%20outpu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dirty="0"/>
              <a:t>Employment in Agriculture, </a:t>
            </a:r>
            <a:r>
              <a:rPr lang="en-US" noProof="0" dirty="0" err="1"/>
              <a:t>thsd</a:t>
            </a:r>
            <a:r>
              <a:rPr lang="en-US" dirty="0"/>
              <a:t>. people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663704098106066E-2"/>
          <c:y val="0.14372191032469722"/>
          <c:w val="0.91613473543375346"/>
          <c:h val="0.74445218323343865"/>
        </c:manualLayout>
      </c:layout>
      <c:barChart>
        <c:barDir val="col"/>
        <c:grouping val="clustered"/>
        <c:varyColors val="0"/>
        <c:ser>
          <c:idx val="0"/>
          <c:order val="0"/>
          <c:tx>
            <c:strRef>
              <c:f>'Employement in Agriculture'!$D$9</c:f>
              <c:strCache>
                <c:ptCount val="1"/>
                <c:pt idx="0">
                  <c:v>Employement in Agriculture, thsd. people</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'Employement in Agriculture'!$C$10:$C$17</c:f>
              <c:numCache>
                <c:formatCode>General</c:formatCode>
                <c:ptCount val="8"/>
                <c:pt idx="0">
                  <c:v>2012</c:v>
                </c:pt>
                <c:pt idx="1">
                  <c:v>2013</c:v>
                </c:pt>
                <c:pt idx="2">
                  <c:v>2014</c:v>
                </c:pt>
                <c:pt idx="3">
                  <c:v>2015</c:v>
                </c:pt>
                <c:pt idx="4">
                  <c:v>2016</c:v>
                </c:pt>
                <c:pt idx="5">
                  <c:v>2017</c:v>
                </c:pt>
                <c:pt idx="6">
                  <c:v>2018</c:v>
                </c:pt>
                <c:pt idx="7">
                  <c:v>2019</c:v>
                </c:pt>
              </c:numCache>
            </c:numRef>
          </c:cat>
          <c:val>
            <c:numRef>
              <c:f>'Employement in Agriculture'!$D$10:$D$17</c:f>
              <c:numCache>
                <c:formatCode>0.0</c:formatCode>
                <c:ptCount val="8"/>
                <c:pt idx="0">
                  <c:v>437.2</c:v>
                </c:pt>
                <c:pt idx="1">
                  <c:v>422.1</c:v>
                </c:pt>
                <c:pt idx="2">
                  <c:v>394.8</c:v>
                </c:pt>
                <c:pt idx="3">
                  <c:v>379</c:v>
                </c:pt>
                <c:pt idx="4">
                  <c:v>338.1</c:v>
                </c:pt>
                <c:pt idx="5">
                  <c:v>317.10000000000002</c:v>
                </c:pt>
                <c:pt idx="6">
                  <c:v>224.9</c:v>
                </c:pt>
                <c:pt idx="7">
                  <c:v>230.4</c:v>
                </c:pt>
              </c:numCache>
            </c:numRef>
          </c:val>
          <c:extLst>
            <c:ext xmlns:c16="http://schemas.microsoft.com/office/drawing/2014/chart" uri="{C3380CC4-5D6E-409C-BE32-E72D297353CC}">
              <c16:uniqueId val="{00000000-72B0-4426-9A30-FD74E5F0AFAA}"/>
            </c:ext>
          </c:extLst>
        </c:ser>
        <c:dLbls>
          <c:dLblPos val="ctr"/>
          <c:showLegendKey val="0"/>
          <c:showVal val="1"/>
          <c:showCatName val="0"/>
          <c:showSerName val="0"/>
          <c:showPercent val="0"/>
          <c:showBubbleSize val="0"/>
        </c:dLbls>
        <c:gapWidth val="219"/>
        <c:overlap val="-27"/>
        <c:axId val="1475873887"/>
        <c:axId val="1475875551"/>
      </c:barChart>
      <c:catAx>
        <c:axId val="147587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475875551"/>
        <c:crosses val="autoZero"/>
        <c:auto val="1"/>
        <c:lblAlgn val="ctr"/>
        <c:lblOffset val="100"/>
        <c:noMultiLvlLbl val="0"/>
      </c:catAx>
      <c:valAx>
        <c:axId val="1475875551"/>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58738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00065616797945"/>
          <c:y val="0.17824074074074112"/>
          <c:w val="0.4527777777777785"/>
          <c:h val="0.7546296296296322"/>
        </c:manualLayout>
      </c:layout>
      <c:doughnutChart>
        <c:varyColors val="1"/>
        <c:ser>
          <c:idx val="0"/>
          <c:order val="0"/>
          <c:dLbls>
            <c:dLbl>
              <c:idx val="0"/>
              <c:tx>
                <c:rich>
                  <a:bodyPr/>
                  <a:lstStyle/>
                  <a:p>
                    <a:r>
                      <a:rPr lang="en-US" dirty="0"/>
                      <a:t>444.0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EC-407A-B689-A2A136A1E575}"/>
                </c:ext>
              </c:extLst>
            </c:dLbl>
            <c:dLbl>
              <c:idx val="1"/>
              <c:tx>
                <c:rich>
                  <a:bodyPr/>
                  <a:lstStyle/>
                  <a:p>
                    <a:r>
                      <a:rPr lang="en-US"/>
                      <a:t>37.3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EC-407A-B689-A2A136A1E575}"/>
                </c:ext>
              </c:extLst>
            </c:dLbl>
            <c:dLbl>
              <c:idx val="2"/>
              <c:tx>
                <c:rich>
                  <a:bodyPr/>
                  <a:lstStyle/>
                  <a:p>
                    <a:r>
                      <a:rPr lang="en-US"/>
                      <a:t>121.1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EC-407A-B689-A2A136A1E575}"/>
                </c:ext>
              </c:extLst>
            </c:dLbl>
            <c:dLbl>
              <c:idx val="3"/>
              <c:tx>
                <c:rich>
                  <a:bodyPr/>
                  <a:lstStyle/>
                  <a:p>
                    <a:r>
                      <a:rPr lang="en-US"/>
                      <a:t>1050.5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EC-407A-B689-A2A136A1E575}"/>
                </c:ext>
              </c:extLst>
            </c:dLbl>
            <c:dLbl>
              <c:idx val="4"/>
              <c:tx>
                <c:rich>
                  <a:bodyPr/>
                  <a:lstStyle/>
                  <a:p>
                    <a:r>
                      <a:rPr lang="en-US"/>
                      <a:t>390.5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EC-407A-B689-A2A136A1E575}"/>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Sheet1!$D$5:$D$9</c:f>
              <c:strCache>
                <c:ptCount val="5"/>
                <c:pt idx="0">
                  <c:v>Arable land </c:v>
                </c:pt>
                <c:pt idx="1">
                  <c:v>Perennial plant</c:v>
                </c:pt>
                <c:pt idx="2">
                  <c:v>Hay land</c:v>
                </c:pt>
                <c:pt idx="3">
                  <c:v>Pastures </c:v>
                </c:pt>
                <c:pt idx="4">
                  <c:v>Other land </c:v>
                </c:pt>
              </c:strCache>
            </c:strRef>
          </c:cat>
          <c:val>
            <c:numRef>
              <c:f>Sheet1!$E$5:$E$9</c:f>
              <c:numCache>
                <c:formatCode>General</c:formatCode>
                <c:ptCount val="5"/>
                <c:pt idx="0">
                  <c:v>449.2</c:v>
                </c:pt>
                <c:pt idx="1">
                  <c:v>33</c:v>
                </c:pt>
                <c:pt idx="2">
                  <c:v>128.30000000000001</c:v>
                </c:pt>
                <c:pt idx="3">
                  <c:v>1067.2</c:v>
                </c:pt>
                <c:pt idx="4">
                  <c:v>399.3</c:v>
                </c:pt>
              </c:numCache>
            </c:numRef>
          </c:val>
          <c:extLst>
            <c:ext xmlns:c16="http://schemas.microsoft.com/office/drawing/2014/chart" uri="{C3380CC4-5D6E-409C-BE32-E72D297353CC}">
              <c16:uniqueId val="{00000000-DADF-411D-BDB0-6A97A91F15A4}"/>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6200131233595993"/>
          <c:y val="0.23978091280256641"/>
          <c:w val="0.32133202099737612"/>
          <c:h val="0.65818638933014206"/>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C423273-18F4-44CB-87E4-D4E10766625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95B7686-FF48-48BF-9869-1E5CDBE58632}">
      <dgm:prSet/>
      <dgm:spPr/>
      <dgm:t>
        <a:bodyPr/>
        <a:lstStyle/>
        <a:p>
          <a:pPr>
            <a:lnSpc>
              <a:spcPct val="100000"/>
            </a:lnSpc>
          </a:pPr>
          <a:r>
            <a:rPr lang="en-GB" dirty="0">
              <a:latin typeface="Bookman Old Style" panose="02050604050505020204" pitchFamily="18" charset="0"/>
            </a:rPr>
            <a:t>Low Level of Productivity and Efficiency</a:t>
          </a:r>
          <a:endParaRPr lang="en-US" dirty="0">
            <a:latin typeface="Bookman Old Style" panose="02050604050505020204" pitchFamily="18" charset="0"/>
          </a:endParaRPr>
        </a:p>
      </dgm:t>
    </dgm:pt>
    <dgm:pt modelId="{C633F4D0-80A9-4960-BFD0-1BE6A69EFBBE}" type="parTrans" cxnId="{2FE5DDE3-B55A-425D-909C-8B265DB91C58}">
      <dgm:prSet/>
      <dgm:spPr/>
      <dgm:t>
        <a:bodyPr/>
        <a:lstStyle/>
        <a:p>
          <a:endParaRPr lang="en-US"/>
        </a:p>
      </dgm:t>
    </dgm:pt>
    <dgm:pt modelId="{BDE52D55-A71C-4BBB-84A4-46844918B0E6}" type="sibTrans" cxnId="{2FE5DDE3-B55A-425D-909C-8B265DB91C58}">
      <dgm:prSet/>
      <dgm:spPr/>
      <dgm:t>
        <a:bodyPr/>
        <a:lstStyle/>
        <a:p>
          <a:endParaRPr lang="en-US"/>
        </a:p>
      </dgm:t>
    </dgm:pt>
    <dgm:pt modelId="{5572A2EA-3F51-41D2-9DAF-614DF3B7C0EB}">
      <dgm:prSet/>
      <dgm:spPr/>
      <dgm:t>
        <a:bodyPr/>
        <a:lstStyle/>
        <a:p>
          <a:pPr>
            <a:lnSpc>
              <a:spcPct val="100000"/>
            </a:lnSpc>
          </a:pPr>
          <a:r>
            <a:rPr lang="en-GB" dirty="0">
              <a:latin typeface="Bookman Old Style" panose="02050604050505020204" pitchFamily="18" charset="0"/>
            </a:rPr>
            <a:t>Large-scale application of traditional methods and technologies of agricultural activities</a:t>
          </a:r>
          <a:endParaRPr lang="en-US" dirty="0">
            <a:latin typeface="Bookman Old Style" panose="02050604050505020204" pitchFamily="18" charset="0"/>
          </a:endParaRPr>
        </a:p>
      </dgm:t>
    </dgm:pt>
    <dgm:pt modelId="{C188C95A-FC8A-40CD-A110-8D34B7055902}" type="parTrans" cxnId="{7C0E40F9-D58F-459F-B440-9D995BEF70EB}">
      <dgm:prSet/>
      <dgm:spPr/>
      <dgm:t>
        <a:bodyPr/>
        <a:lstStyle/>
        <a:p>
          <a:endParaRPr lang="en-US"/>
        </a:p>
      </dgm:t>
    </dgm:pt>
    <dgm:pt modelId="{F350DF75-0446-4668-A7A0-EB305A903EDB}" type="sibTrans" cxnId="{7C0E40F9-D58F-459F-B440-9D995BEF70EB}">
      <dgm:prSet/>
      <dgm:spPr/>
      <dgm:t>
        <a:bodyPr/>
        <a:lstStyle/>
        <a:p>
          <a:endParaRPr lang="en-US"/>
        </a:p>
      </dgm:t>
    </dgm:pt>
    <dgm:pt modelId="{9D987744-0BC5-451E-88AF-9FE56CC51044}">
      <dgm:prSet/>
      <dgm:spPr/>
      <dgm:t>
        <a:bodyPr/>
        <a:lstStyle/>
        <a:p>
          <a:pPr>
            <a:lnSpc>
              <a:spcPct val="100000"/>
            </a:lnSpc>
          </a:pPr>
          <a:r>
            <a:rPr lang="en-GB" dirty="0">
              <a:latin typeface="Bookman Old Style" panose="02050604050505020204" pitchFamily="18" charset="0"/>
            </a:rPr>
            <a:t>Low level of technical re-equipment and upgrades</a:t>
          </a:r>
          <a:endParaRPr lang="en-US" dirty="0">
            <a:latin typeface="Bookman Old Style" panose="02050604050505020204" pitchFamily="18" charset="0"/>
          </a:endParaRPr>
        </a:p>
      </dgm:t>
    </dgm:pt>
    <dgm:pt modelId="{3D671F9C-8A23-45A4-B5AC-3939FA0CBFFD}" type="parTrans" cxnId="{75C99147-A49B-4923-8AB0-92CFDE826672}">
      <dgm:prSet/>
      <dgm:spPr/>
      <dgm:t>
        <a:bodyPr/>
        <a:lstStyle/>
        <a:p>
          <a:endParaRPr lang="en-US"/>
        </a:p>
      </dgm:t>
    </dgm:pt>
    <dgm:pt modelId="{A3A94C74-5BDB-4B25-9E64-2B9549D91424}" type="sibTrans" cxnId="{75C99147-A49B-4923-8AB0-92CFDE826672}">
      <dgm:prSet/>
      <dgm:spPr/>
      <dgm:t>
        <a:bodyPr/>
        <a:lstStyle/>
        <a:p>
          <a:endParaRPr lang="en-US"/>
        </a:p>
      </dgm:t>
    </dgm:pt>
    <dgm:pt modelId="{B6AA49B0-2C73-410E-AB31-F6A3CF393D98}">
      <dgm:prSet/>
      <dgm:spPr/>
      <dgm:t>
        <a:bodyPr/>
        <a:lstStyle/>
        <a:p>
          <a:pPr>
            <a:lnSpc>
              <a:spcPct val="100000"/>
            </a:lnSpc>
          </a:pPr>
          <a:r>
            <a:rPr lang="en-GB" dirty="0">
              <a:latin typeface="Bookman Old Style" panose="02050604050505020204" pitchFamily="18" charset="0"/>
            </a:rPr>
            <a:t>Assurance of Food Security, low level of Food Safety</a:t>
          </a:r>
          <a:endParaRPr lang="en-US" dirty="0">
            <a:latin typeface="Bookman Old Style" panose="02050604050505020204" pitchFamily="18" charset="0"/>
          </a:endParaRPr>
        </a:p>
      </dgm:t>
    </dgm:pt>
    <dgm:pt modelId="{12A4514C-5CCB-47DF-830C-34C646A0CDF2}" type="parTrans" cxnId="{B9E91644-8551-4DF5-93FE-52B3D6265557}">
      <dgm:prSet/>
      <dgm:spPr/>
      <dgm:t>
        <a:bodyPr/>
        <a:lstStyle/>
        <a:p>
          <a:endParaRPr lang="en-US"/>
        </a:p>
      </dgm:t>
    </dgm:pt>
    <dgm:pt modelId="{03AA5BB5-7A06-462C-B9C4-212A61CF19C0}" type="sibTrans" cxnId="{B9E91644-8551-4DF5-93FE-52B3D6265557}">
      <dgm:prSet/>
      <dgm:spPr/>
      <dgm:t>
        <a:bodyPr/>
        <a:lstStyle/>
        <a:p>
          <a:endParaRPr lang="en-US"/>
        </a:p>
      </dgm:t>
    </dgm:pt>
    <dgm:pt modelId="{E248E25D-8180-4CA8-9E8A-E19A3A7EA49C}">
      <dgm:prSet/>
      <dgm:spPr/>
      <dgm:t>
        <a:bodyPr/>
        <a:lstStyle/>
        <a:p>
          <a:pPr>
            <a:lnSpc>
              <a:spcPct val="100000"/>
            </a:lnSpc>
          </a:pPr>
          <a:r>
            <a:rPr lang="en-GB" dirty="0">
              <a:latin typeface="Bookman Old Style" panose="02050604050505020204" pitchFamily="18" charset="0"/>
            </a:rPr>
            <a:t>Poor Professional Development</a:t>
          </a:r>
          <a:endParaRPr lang="en-US" dirty="0">
            <a:latin typeface="Bookman Old Style" panose="02050604050505020204" pitchFamily="18" charset="0"/>
          </a:endParaRPr>
        </a:p>
      </dgm:t>
    </dgm:pt>
    <dgm:pt modelId="{6B213446-EE12-4D42-9F17-CBC5A91099CD}" type="parTrans" cxnId="{4E2B6E54-2079-45C6-B9B8-4447AD3B1922}">
      <dgm:prSet/>
      <dgm:spPr/>
      <dgm:t>
        <a:bodyPr/>
        <a:lstStyle/>
        <a:p>
          <a:endParaRPr lang="en-US"/>
        </a:p>
      </dgm:t>
    </dgm:pt>
    <dgm:pt modelId="{73DFECC5-7F5E-4BD1-8262-A2690EA3CA7D}" type="sibTrans" cxnId="{4E2B6E54-2079-45C6-B9B8-4447AD3B1922}">
      <dgm:prSet/>
      <dgm:spPr/>
      <dgm:t>
        <a:bodyPr/>
        <a:lstStyle/>
        <a:p>
          <a:endParaRPr lang="en-US"/>
        </a:p>
      </dgm:t>
    </dgm:pt>
    <dgm:pt modelId="{FB0BC0A7-5A39-484E-BD75-78A56B84B252}">
      <dgm:prSet/>
      <dgm:spPr/>
      <dgm:t>
        <a:bodyPr/>
        <a:lstStyle/>
        <a:p>
          <a:pPr>
            <a:lnSpc>
              <a:spcPct val="100000"/>
            </a:lnSpc>
          </a:pPr>
          <a:r>
            <a:rPr lang="en-GB" dirty="0">
              <a:latin typeface="Bookman Old Style" panose="02050604050505020204" pitchFamily="18" charset="0"/>
            </a:rPr>
            <a:t>Poorly developed infrastructures</a:t>
          </a:r>
          <a:endParaRPr lang="en-US" dirty="0">
            <a:latin typeface="Bookman Old Style" panose="02050604050505020204" pitchFamily="18" charset="0"/>
          </a:endParaRPr>
        </a:p>
      </dgm:t>
    </dgm:pt>
    <dgm:pt modelId="{7CB48C07-A773-4FC9-881B-009CEF824FC9}" type="parTrans" cxnId="{D1839949-F868-4147-A953-D4490FEFC43D}">
      <dgm:prSet/>
      <dgm:spPr/>
      <dgm:t>
        <a:bodyPr/>
        <a:lstStyle/>
        <a:p>
          <a:endParaRPr lang="en-US"/>
        </a:p>
      </dgm:t>
    </dgm:pt>
    <dgm:pt modelId="{34BE28F3-817D-447D-834C-5088EE4B4C74}" type="sibTrans" cxnId="{D1839949-F868-4147-A953-D4490FEFC43D}">
      <dgm:prSet/>
      <dgm:spPr/>
      <dgm:t>
        <a:bodyPr/>
        <a:lstStyle/>
        <a:p>
          <a:endParaRPr lang="en-US"/>
        </a:p>
      </dgm:t>
    </dgm:pt>
    <dgm:pt modelId="{B7813134-60EC-4587-BA35-881B2EEE6A63}">
      <dgm:prSet/>
      <dgm:spPr/>
      <dgm:t>
        <a:bodyPr/>
        <a:lstStyle/>
        <a:p>
          <a:pPr>
            <a:lnSpc>
              <a:spcPct val="100000"/>
            </a:lnSpc>
          </a:pPr>
          <a:r>
            <a:rPr lang="en-US" dirty="0">
              <a:latin typeface="Bookman Old Style" panose="02050604050505020204" pitchFamily="18" charset="0"/>
            </a:rPr>
            <a:t>Inefficient use of agricultural land</a:t>
          </a:r>
        </a:p>
      </dgm:t>
    </dgm:pt>
    <dgm:pt modelId="{9349A543-31BB-4708-BD64-FD64E59310AF}" type="parTrans" cxnId="{415648A9-02F1-4502-8C7B-04050996B49E}">
      <dgm:prSet/>
      <dgm:spPr/>
      <dgm:t>
        <a:bodyPr/>
        <a:lstStyle/>
        <a:p>
          <a:endParaRPr lang="en-US"/>
        </a:p>
      </dgm:t>
    </dgm:pt>
    <dgm:pt modelId="{AF033168-E604-4E33-9E2B-E0C92F8158BA}" type="sibTrans" cxnId="{415648A9-02F1-4502-8C7B-04050996B49E}">
      <dgm:prSet/>
      <dgm:spPr/>
      <dgm:t>
        <a:bodyPr/>
        <a:lstStyle/>
        <a:p>
          <a:endParaRPr lang="en-US"/>
        </a:p>
      </dgm:t>
    </dgm:pt>
    <dgm:pt modelId="{971DBC67-2CEE-4D52-8449-E68FE6C8F59E}" type="pres">
      <dgm:prSet presAssocID="{2C423273-18F4-44CB-87E4-D4E10766625A}" presName="root" presStyleCnt="0">
        <dgm:presLayoutVars>
          <dgm:dir/>
          <dgm:resizeHandles val="exact"/>
        </dgm:presLayoutVars>
      </dgm:prSet>
      <dgm:spPr/>
      <dgm:t>
        <a:bodyPr/>
        <a:lstStyle/>
        <a:p>
          <a:endParaRPr lang="en-US"/>
        </a:p>
      </dgm:t>
    </dgm:pt>
    <dgm:pt modelId="{E7CA0838-A955-4787-9483-AF745825FEDF}" type="pres">
      <dgm:prSet presAssocID="{395B7686-FF48-48BF-9869-1E5CDBE58632}" presName="compNode" presStyleCnt="0"/>
      <dgm:spPr/>
    </dgm:pt>
    <dgm:pt modelId="{4EF87560-1537-4A0D-9F80-AA64F4843B45}" type="pres">
      <dgm:prSet presAssocID="{395B7686-FF48-48BF-9869-1E5CDBE58632}" presName="bgRect" presStyleLbl="bgShp" presStyleIdx="0" presStyleCnt="7"/>
      <dgm:spPr/>
    </dgm:pt>
    <dgm:pt modelId="{01940116-3E0E-41A0-A7F7-F0EF78BD2203}" type="pres">
      <dgm:prSet presAssocID="{395B7686-FF48-48BF-9869-1E5CDBE58632}" presName="iconRect" presStyleLbl="node1" presStyleIdx="0" presStyleCnt="7"/>
      <dgm:spPr>
        <a:ln>
          <a:noFill/>
        </a:ln>
      </dgm:spPr>
    </dgm:pt>
    <dgm:pt modelId="{326670B5-B26C-4E9E-B393-B1B4E3AA907F}" type="pres">
      <dgm:prSet presAssocID="{395B7686-FF48-48BF-9869-1E5CDBE58632}" presName="spaceRect" presStyleCnt="0"/>
      <dgm:spPr/>
    </dgm:pt>
    <dgm:pt modelId="{B6C6E8FF-7863-458D-AE73-3A2C0022160B}" type="pres">
      <dgm:prSet presAssocID="{395B7686-FF48-48BF-9869-1E5CDBE58632}" presName="parTx" presStyleLbl="revTx" presStyleIdx="0" presStyleCnt="7">
        <dgm:presLayoutVars>
          <dgm:chMax val="0"/>
          <dgm:chPref val="0"/>
        </dgm:presLayoutVars>
      </dgm:prSet>
      <dgm:spPr/>
      <dgm:t>
        <a:bodyPr/>
        <a:lstStyle/>
        <a:p>
          <a:endParaRPr lang="en-US"/>
        </a:p>
      </dgm:t>
    </dgm:pt>
    <dgm:pt modelId="{3C61B126-87CE-4E5A-82DC-3E8E3FA5ED95}" type="pres">
      <dgm:prSet presAssocID="{BDE52D55-A71C-4BBB-84A4-46844918B0E6}" presName="sibTrans" presStyleCnt="0"/>
      <dgm:spPr/>
    </dgm:pt>
    <dgm:pt modelId="{298E125B-F19D-4CE3-959E-82EA8A13B7C7}" type="pres">
      <dgm:prSet presAssocID="{B7813134-60EC-4587-BA35-881B2EEE6A63}" presName="compNode" presStyleCnt="0"/>
      <dgm:spPr/>
    </dgm:pt>
    <dgm:pt modelId="{EBE46977-9CA7-442F-9E6F-BF3A56EE4368}" type="pres">
      <dgm:prSet presAssocID="{B7813134-60EC-4587-BA35-881B2EEE6A63}" presName="bgRect" presStyleLbl="bgShp" presStyleIdx="1" presStyleCnt="7"/>
      <dgm:spPr/>
    </dgm:pt>
    <dgm:pt modelId="{4B6D8265-5D79-44A8-8DEF-A958E6873331}" type="pres">
      <dgm:prSet presAssocID="{B7813134-60EC-4587-BA35-881B2EEE6A63}" presName="iconRect" presStyleLbl="node1" presStyleIdx="1" presStyleCnt="7"/>
      <dgm:spPr/>
    </dgm:pt>
    <dgm:pt modelId="{5F4BA510-1A4E-4F52-A5B2-7A135D83C211}" type="pres">
      <dgm:prSet presAssocID="{B7813134-60EC-4587-BA35-881B2EEE6A63}" presName="spaceRect" presStyleCnt="0"/>
      <dgm:spPr/>
    </dgm:pt>
    <dgm:pt modelId="{6C887805-CDE8-4FE2-824F-1912649FF55F}" type="pres">
      <dgm:prSet presAssocID="{B7813134-60EC-4587-BA35-881B2EEE6A63}" presName="parTx" presStyleLbl="revTx" presStyleIdx="1" presStyleCnt="7">
        <dgm:presLayoutVars>
          <dgm:chMax val="0"/>
          <dgm:chPref val="0"/>
        </dgm:presLayoutVars>
      </dgm:prSet>
      <dgm:spPr/>
      <dgm:t>
        <a:bodyPr/>
        <a:lstStyle/>
        <a:p>
          <a:endParaRPr lang="en-US"/>
        </a:p>
      </dgm:t>
    </dgm:pt>
    <dgm:pt modelId="{56E9B832-9EFA-475F-B63A-E83C8FB17BAE}" type="pres">
      <dgm:prSet presAssocID="{AF033168-E604-4E33-9E2B-E0C92F8158BA}" presName="sibTrans" presStyleCnt="0"/>
      <dgm:spPr/>
    </dgm:pt>
    <dgm:pt modelId="{E927E5EE-8FE1-456D-9161-9C5C9ADE9859}" type="pres">
      <dgm:prSet presAssocID="{5572A2EA-3F51-41D2-9DAF-614DF3B7C0EB}" presName="compNode" presStyleCnt="0"/>
      <dgm:spPr/>
    </dgm:pt>
    <dgm:pt modelId="{303761C8-CD8E-4BBC-8A44-8D4178821384}" type="pres">
      <dgm:prSet presAssocID="{5572A2EA-3F51-41D2-9DAF-614DF3B7C0EB}" presName="bgRect" presStyleLbl="bgShp" presStyleIdx="2" presStyleCnt="7"/>
      <dgm:spPr/>
    </dgm:pt>
    <dgm:pt modelId="{72EE18B1-9D1A-4D2D-9979-E6180F6EBBFF}" type="pres">
      <dgm:prSet presAssocID="{5572A2EA-3F51-41D2-9DAF-614DF3B7C0EB}" presName="iconRect" presStyleLbl="node1" presStyleIdx="2" presStyleCnt="7"/>
      <dgm:spPr>
        <a:ln>
          <a:noFill/>
        </a:ln>
      </dgm:spPr>
    </dgm:pt>
    <dgm:pt modelId="{F431DE5B-88C7-4E46-8125-E4B79CEA4A9C}" type="pres">
      <dgm:prSet presAssocID="{5572A2EA-3F51-41D2-9DAF-614DF3B7C0EB}" presName="spaceRect" presStyleCnt="0"/>
      <dgm:spPr/>
    </dgm:pt>
    <dgm:pt modelId="{AB6EF0BB-0635-4504-A6A9-77E4DFB4C6CB}" type="pres">
      <dgm:prSet presAssocID="{5572A2EA-3F51-41D2-9DAF-614DF3B7C0EB}" presName="parTx" presStyleLbl="revTx" presStyleIdx="2" presStyleCnt="7">
        <dgm:presLayoutVars>
          <dgm:chMax val="0"/>
          <dgm:chPref val="0"/>
        </dgm:presLayoutVars>
      </dgm:prSet>
      <dgm:spPr/>
      <dgm:t>
        <a:bodyPr/>
        <a:lstStyle/>
        <a:p>
          <a:endParaRPr lang="en-US"/>
        </a:p>
      </dgm:t>
    </dgm:pt>
    <dgm:pt modelId="{21CBD665-4D13-4F0F-AC49-C5EF4885C6EA}" type="pres">
      <dgm:prSet presAssocID="{F350DF75-0446-4668-A7A0-EB305A903EDB}" presName="sibTrans" presStyleCnt="0"/>
      <dgm:spPr/>
    </dgm:pt>
    <dgm:pt modelId="{28BC34AB-B5B2-46CF-9DDF-542CCB34C49A}" type="pres">
      <dgm:prSet presAssocID="{9D987744-0BC5-451E-88AF-9FE56CC51044}" presName="compNode" presStyleCnt="0"/>
      <dgm:spPr/>
    </dgm:pt>
    <dgm:pt modelId="{1C713174-EAFA-482D-BAE9-030BF8373072}" type="pres">
      <dgm:prSet presAssocID="{9D987744-0BC5-451E-88AF-9FE56CC51044}" presName="bgRect" presStyleLbl="bgShp" presStyleIdx="3" presStyleCnt="7"/>
      <dgm:spPr/>
    </dgm:pt>
    <dgm:pt modelId="{893D1A25-8950-48A3-897D-2D39CC34165A}" type="pres">
      <dgm:prSet presAssocID="{9D987744-0BC5-451E-88AF-9FE56CC51044}" presName="iconRect" presStyleLbl="node1" presStyleIdx="3" presStyleCnt="7"/>
      <dgm:spPr>
        <a:ln>
          <a:noFill/>
        </a:ln>
      </dgm:spPr>
    </dgm:pt>
    <dgm:pt modelId="{F5445F4F-0872-4F15-8549-1B0E91ED42C2}" type="pres">
      <dgm:prSet presAssocID="{9D987744-0BC5-451E-88AF-9FE56CC51044}" presName="spaceRect" presStyleCnt="0"/>
      <dgm:spPr/>
    </dgm:pt>
    <dgm:pt modelId="{7F0408E5-C770-4C45-ADCA-89E9A00537D2}" type="pres">
      <dgm:prSet presAssocID="{9D987744-0BC5-451E-88AF-9FE56CC51044}" presName="parTx" presStyleLbl="revTx" presStyleIdx="3" presStyleCnt="7">
        <dgm:presLayoutVars>
          <dgm:chMax val="0"/>
          <dgm:chPref val="0"/>
        </dgm:presLayoutVars>
      </dgm:prSet>
      <dgm:spPr/>
      <dgm:t>
        <a:bodyPr/>
        <a:lstStyle/>
        <a:p>
          <a:endParaRPr lang="en-US"/>
        </a:p>
      </dgm:t>
    </dgm:pt>
    <dgm:pt modelId="{2A9C295B-45DA-4D5B-BD95-2728C210F99B}" type="pres">
      <dgm:prSet presAssocID="{A3A94C74-5BDB-4B25-9E64-2B9549D91424}" presName="sibTrans" presStyleCnt="0"/>
      <dgm:spPr/>
    </dgm:pt>
    <dgm:pt modelId="{942F46E4-1F92-46A4-98A4-852D7CFAE62B}" type="pres">
      <dgm:prSet presAssocID="{FB0BC0A7-5A39-484E-BD75-78A56B84B252}" presName="compNode" presStyleCnt="0"/>
      <dgm:spPr/>
    </dgm:pt>
    <dgm:pt modelId="{B0303D0A-BE8C-4407-8E69-40DE06759EBC}" type="pres">
      <dgm:prSet presAssocID="{FB0BC0A7-5A39-484E-BD75-78A56B84B252}" presName="bgRect" presStyleLbl="bgShp" presStyleIdx="4" presStyleCnt="7"/>
      <dgm:spPr/>
    </dgm:pt>
    <dgm:pt modelId="{0095DEFD-30A3-45DF-A3DB-7CB7638289F8}" type="pres">
      <dgm:prSet presAssocID="{FB0BC0A7-5A39-484E-BD75-78A56B84B252}" presName="iconRect" presStyleLbl="node1" presStyleIdx="4" presStyleCnt="7"/>
      <dgm:spPr/>
    </dgm:pt>
    <dgm:pt modelId="{77AFC0CD-EA1A-42D7-9A40-81A945812CF4}" type="pres">
      <dgm:prSet presAssocID="{FB0BC0A7-5A39-484E-BD75-78A56B84B252}" presName="spaceRect" presStyleCnt="0"/>
      <dgm:spPr/>
    </dgm:pt>
    <dgm:pt modelId="{24251858-23B9-4D0B-A840-B04B4CE551DB}" type="pres">
      <dgm:prSet presAssocID="{FB0BC0A7-5A39-484E-BD75-78A56B84B252}" presName="parTx" presStyleLbl="revTx" presStyleIdx="4" presStyleCnt="7">
        <dgm:presLayoutVars>
          <dgm:chMax val="0"/>
          <dgm:chPref val="0"/>
        </dgm:presLayoutVars>
      </dgm:prSet>
      <dgm:spPr/>
      <dgm:t>
        <a:bodyPr/>
        <a:lstStyle/>
        <a:p>
          <a:endParaRPr lang="en-US"/>
        </a:p>
      </dgm:t>
    </dgm:pt>
    <dgm:pt modelId="{04312045-9575-41A6-9472-BB37562C4DF3}" type="pres">
      <dgm:prSet presAssocID="{34BE28F3-817D-447D-834C-5088EE4B4C74}" presName="sibTrans" presStyleCnt="0"/>
      <dgm:spPr/>
    </dgm:pt>
    <dgm:pt modelId="{EC883D7E-57BF-4E4D-8C78-47E509B92F30}" type="pres">
      <dgm:prSet presAssocID="{B6AA49B0-2C73-410E-AB31-F6A3CF393D98}" presName="compNode" presStyleCnt="0"/>
      <dgm:spPr/>
    </dgm:pt>
    <dgm:pt modelId="{BD7CBF05-01AC-4F9C-B346-57464338B853}" type="pres">
      <dgm:prSet presAssocID="{B6AA49B0-2C73-410E-AB31-F6A3CF393D98}" presName="bgRect" presStyleLbl="bgShp" presStyleIdx="5" presStyleCnt="7"/>
      <dgm:spPr/>
    </dgm:pt>
    <dgm:pt modelId="{93D21372-DB9F-4538-A3E6-A91E88C334FD}" type="pres">
      <dgm:prSet presAssocID="{B6AA49B0-2C73-410E-AB31-F6A3CF393D98}" presName="iconRect" presStyleLbl="node1" presStyleIdx="5" presStyleCnt="7"/>
      <dgm:spPr>
        <a:ln>
          <a:noFill/>
        </a:ln>
      </dgm:spPr>
    </dgm:pt>
    <dgm:pt modelId="{451953C0-1BF9-45BA-9A92-C843D91FB71B}" type="pres">
      <dgm:prSet presAssocID="{B6AA49B0-2C73-410E-AB31-F6A3CF393D98}" presName="spaceRect" presStyleCnt="0"/>
      <dgm:spPr/>
    </dgm:pt>
    <dgm:pt modelId="{E73F10AE-2490-4D42-9AE1-F354CA725A92}" type="pres">
      <dgm:prSet presAssocID="{B6AA49B0-2C73-410E-AB31-F6A3CF393D98}" presName="parTx" presStyleLbl="revTx" presStyleIdx="5" presStyleCnt="7">
        <dgm:presLayoutVars>
          <dgm:chMax val="0"/>
          <dgm:chPref val="0"/>
        </dgm:presLayoutVars>
      </dgm:prSet>
      <dgm:spPr/>
      <dgm:t>
        <a:bodyPr/>
        <a:lstStyle/>
        <a:p>
          <a:endParaRPr lang="en-US"/>
        </a:p>
      </dgm:t>
    </dgm:pt>
    <dgm:pt modelId="{301318CB-F336-463E-92C7-B83BE2E489F6}" type="pres">
      <dgm:prSet presAssocID="{03AA5BB5-7A06-462C-B9C4-212A61CF19C0}" presName="sibTrans" presStyleCnt="0"/>
      <dgm:spPr/>
    </dgm:pt>
    <dgm:pt modelId="{71A89003-6757-4DA6-A186-9E3B21884767}" type="pres">
      <dgm:prSet presAssocID="{E248E25D-8180-4CA8-9E8A-E19A3A7EA49C}" presName="compNode" presStyleCnt="0"/>
      <dgm:spPr/>
    </dgm:pt>
    <dgm:pt modelId="{8A038C55-3134-4CD1-B7BF-71887E9C03D8}" type="pres">
      <dgm:prSet presAssocID="{E248E25D-8180-4CA8-9E8A-E19A3A7EA49C}" presName="bgRect" presStyleLbl="bgShp" presStyleIdx="6" presStyleCnt="7" custLinFactNeighborX="8217" custLinFactNeighborY="13502"/>
      <dgm:spPr/>
    </dgm:pt>
    <dgm:pt modelId="{A5144091-5649-44B5-83DD-F2881BB9E6DE}" type="pres">
      <dgm:prSet presAssocID="{E248E25D-8180-4CA8-9E8A-E19A3A7EA49C}" presName="iconRect" presStyleLbl="node1" presStyleIdx="6" presStyleCnt="7"/>
      <dgm:spPr>
        <a:ln>
          <a:noFill/>
        </a:ln>
      </dgm:spPr>
    </dgm:pt>
    <dgm:pt modelId="{381CA0BF-96CE-4ECB-894A-8BCE18F67AEB}" type="pres">
      <dgm:prSet presAssocID="{E248E25D-8180-4CA8-9E8A-E19A3A7EA49C}" presName="spaceRect" presStyleCnt="0"/>
      <dgm:spPr/>
    </dgm:pt>
    <dgm:pt modelId="{E877FAFF-D6E6-4411-AC6B-EF0B24BE3000}" type="pres">
      <dgm:prSet presAssocID="{E248E25D-8180-4CA8-9E8A-E19A3A7EA49C}" presName="parTx" presStyleLbl="revTx" presStyleIdx="6" presStyleCnt="7">
        <dgm:presLayoutVars>
          <dgm:chMax val="0"/>
          <dgm:chPref val="0"/>
        </dgm:presLayoutVars>
      </dgm:prSet>
      <dgm:spPr/>
      <dgm:t>
        <a:bodyPr/>
        <a:lstStyle/>
        <a:p>
          <a:endParaRPr lang="en-US"/>
        </a:p>
      </dgm:t>
    </dgm:pt>
  </dgm:ptLst>
  <dgm:cxnLst>
    <dgm:cxn modelId="{0EB76CF7-A3FF-4F5F-AF5E-C537A37CAA6F}" type="presOf" srcId="{B7813134-60EC-4587-BA35-881B2EEE6A63}" destId="{6C887805-CDE8-4FE2-824F-1912649FF55F}" srcOrd="0" destOrd="0" presId="urn:microsoft.com/office/officeart/2018/2/layout/IconVerticalSolidList"/>
    <dgm:cxn modelId="{2FE5DDE3-B55A-425D-909C-8B265DB91C58}" srcId="{2C423273-18F4-44CB-87E4-D4E10766625A}" destId="{395B7686-FF48-48BF-9869-1E5CDBE58632}" srcOrd="0" destOrd="0" parTransId="{C633F4D0-80A9-4960-BFD0-1BE6A69EFBBE}" sibTransId="{BDE52D55-A71C-4BBB-84A4-46844918B0E6}"/>
    <dgm:cxn modelId="{7C0E40F9-D58F-459F-B440-9D995BEF70EB}" srcId="{2C423273-18F4-44CB-87E4-D4E10766625A}" destId="{5572A2EA-3F51-41D2-9DAF-614DF3B7C0EB}" srcOrd="2" destOrd="0" parTransId="{C188C95A-FC8A-40CD-A110-8D34B7055902}" sibTransId="{F350DF75-0446-4668-A7A0-EB305A903EDB}"/>
    <dgm:cxn modelId="{814AEFD1-FE4D-4F59-8C14-96FFC24F149B}" type="presOf" srcId="{9D987744-0BC5-451E-88AF-9FE56CC51044}" destId="{7F0408E5-C770-4C45-ADCA-89E9A00537D2}" srcOrd="0" destOrd="0" presId="urn:microsoft.com/office/officeart/2018/2/layout/IconVerticalSolidList"/>
    <dgm:cxn modelId="{8FF47367-776F-4579-9370-201780B6CD9A}" type="presOf" srcId="{2C423273-18F4-44CB-87E4-D4E10766625A}" destId="{971DBC67-2CEE-4D52-8449-E68FE6C8F59E}" srcOrd="0" destOrd="0" presId="urn:microsoft.com/office/officeart/2018/2/layout/IconVerticalSolidList"/>
    <dgm:cxn modelId="{B9E91644-8551-4DF5-93FE-52B3D6265557}" srcId="{2C423273-18F4-44CB-87E4-D4E10766625A}" destId="{B6AA49B0-2C73-410E-AB31-F6A3CF393D98}" srcOrd="5" destOrd="0" parTransId="{12A4514C-5CCB-47DF-830C-34C646A0CDF2}" sibTransId="{03AA5BB5-7A06-462C-B9C4-212A61CF19C0}"/>
    <dgm:cxn modelId="{D49604EF-BCB6-4B15-BFBE-F89F3583BCED}" type="presOf" srcId="{5572A2EA-3F51-41D2-9DAF-614DF3B7C0EB}" destId="{AB6EF0BB-0635-4504-A6A9-77E4DFB4C6CB}" srcOrd="0" destOrd="0" presId="urn:microsoft.com/office/officeart/2018/2/layout/IconVerticalSolidList"/>
    <dgm:cxn modelId="{4E2B6E54-2079-45C6-B9B8-4447AD3B1922}" srcId="{2C423273-18F4-44CB-87E4-D4E10766625A}" destId="{E248E25D-8180-4CA8-9E8A-E19A3A7EA49C}" srcOrd="6" destOrd="0" parTransId="{6B213446-EE12-4D42-9F17-CBC5A91099CD}" sibTransId="{73DFECC5-7F5E-4BD1-8262-A2690EA3CA7D}"/>
    <dgm:cxn modelId="{96E9B3FD-77AD-48E8-8A52-571AED818868}" type="presOf" srcId="{FB0BC0A7-5A39-484E-BD75-78A56B84B252}" destId="{24251858-23B9-4D0B-A840-B04B4CE551DB}" srcOrd="0" destOrd="0" presId="urn:microsoft.com/office/officeart/2018/2/layout/IconVerticalSolidList"/>
    <dgm:cxn modelId="{D9857603-6000-4E05-97CD-B726B45A5C6E}" type="presOf" srcId="{E248E25D-8180-4CA8-9E8A-E19A3A7EA49C}" destId="{E877FAFF-D6E6-4411-AC6B-EF0B24BE3000}" srcOrd="0" destOrd="0" presId="urn:microsoft.com/office/officeart/2018/2/layout/IconVerticalSolidList"/>
    <dgm:cxn modelId="{F5B70388-E3A9-4C7F-9187-1B16331BDBCE}" type="presOf" srcId="{B6AA49B0-2C73-410E-AB31-F6A3CF393D98}" destId="{E73F10AE-2490-4D42-9AE1-F354CA725A92}" srcOrd="0" destOrd="0" presId="urn:microsoft.com/office/officeart/2018/2/layout/IconVerticalSolidList"/>
    <dgm:cxn modelId="{415648A9-02F1-4502-8C7B-04050996B49E}" srcId="{2C423273-18F4-44CB-87E4-D4E10766625A}" destId="{B7813134-60EC-4587-BA35-881B2EEE6A63}" srcOrd="1" destOrd="0" parTransId="{9349A543-31BB-4708-BD64-FD64E59310AF}" sibTransId="{AF033168-E604-4E33-9E2B-E0C92F8158BA}"/>
    <dgm:cxn modelId="{75C99147-A49B-4923-8AB0-92CFDE826672}" srcId="{2C423273-18F4-44CB-87E4-D4E10766625A}" destId="{9D987744-0BC5-451E-88AF-9FE56CC51044}" srcOrd="3" destOrd="0" parTransId="{3D671F9C-8A23-45A4-B5AC-3939FA0CBFFD}" sibTransId="{A3A94C74-5BDB-4B25-9E64-2B9549D91424}"/>
    <dgm:cxn modelId="{A0025C1E-BE86-4B27-934B-C8D2075F9D83}" type="presOf" srcId="{395B7686-FF48-48BF-9869-1E5CDBE58632}" destId="{B6C6E8FF-7863-458D-AE73-3A2C0022160B}" srcOrd="0" destOrd="0" presId="urn:microsoft.com/office/officeart/2018/2/layout/IconVerticalSolidList"/>
    <dgm:cxn modelId="{D1839949-F868-4147-A953-D4490FEFC43D}" srcId="{2C423273-18F4-44CB-87E4-D4E10766625A}" destId="{FB0BC0A7-5A39-484E-BD75-78A56B84B252}" srcOrd="4" destOrd="0" parTransId="{7CB48C07-A773-4FC9-881B-009CEF824FC9}" sibTransId="{34BE28F3-817D-447D-834C-5088EE4B4C74}"/>
    <dgm:cxn modelId="{1AE517E0-8B57-4252-9FA3-B45EC489044E}" type="presParOf" srcId="{971DBC67-2CEE-4D52-8449-E68FE6C8F59E}" destId="{E7CA0838-A955-4787-9483-AF745825FEDF}" srcOrd="0" destOrd="0" presId="urn:microsoft.com/office/officeart/2018/2/layout/IconVerticalSolidList"/>
    <dgm:cxn modelId="{A28761FC-D2D6-46E3-AF4E-A61D904D1837}" type="presParOf" srcId="{E7CA0838-A955-4787-9483-AF745825FEDF}" destId="{4EF87560-1537-4A0D-9F80-AA64F4843B45}" srcOrd="0" destOrd="0" presId="urn:microsoft.com/office/officeart/2018/2/layout/IconVerticalSolidList"/>
    <dgm:cxn modelId="{19110544-B5EE-4B5E-AED3-74925D82C69E}" type="presParOf" srcId="{E7CA0838-A955-4787-9483-AF745825FEDF}" destId="{01940116-3E0E-41A0-A7F7-F0EF78BD2203}" srcOrd="1" destOrd="0" presId="urn:microsoft.com/office/officeart/2018/2/layout/IconVerticalSolidList"/>
    <dgm:cxn modelId="{A32EF297-4EDE-48F8-80D8-538E771C9FBC}" type="presParOf" srcId="{E7CA0838-A955-4787-9483-AF745825FEDF}" destId="{326670B5-B26C-4E9E-B393-B1B4E3AA907F}" srcOrd="2" destOrd="0" presId="urn:microsoft.com/office/officeart/2018/2/layout/IconVerticalSolidList"/>
    <dgm:cxn modelId="{DA0BB2CF-FA50-465F-8D83-9B3F6FCF1ADE}" type="presParOf" srcId="{E7CA0838-A955-4787-9483-AF745825FEDF}" destId="{B6C6E8FF-7863-458D-AE73-3A2C0022160B}" srcOrd="3" destOrd="0" presId="urn:microsoft.com/office/officeart/2018/2/layout/IconVerticalSolidList"/>
    <dgm:cxn modelId="{105875EB-CEF0-4FF5-8D34-68BBAD60ACF1}" type="presParOf" srcId="{971DBC67-2CEE-4D52-8449-E68FE6C8F59E}" destId="{3C61B126-87CE-4E5A-82DC-3E8E3FA5ED95}" srcOrd="1" destOrd="0" presId="urn:microsoft.com/office/officeart/2018/2/layout/IconVerticalSolidList"/>
    <dgm:cxn modelId="{820622B9-665C-48D6-BE2F-BABDB1ED4459}" type="presParOf" srcId="{971DBC67-2CEE-4D52-8449-E68FE6C8F59E}" destId="{298E125B-F19D-4CE3-959E-82EA8A13B7C7}" srcOrd="2" destOrd="0" presId="urn:microsoft.com/office/officeart/2018/2/layout/IconVerticalSolidList"/>
    <dgm:cxn modelId="{51ADA19C-5BE1-473A-92D9-987ADD3F3276}" type="presParOf" srcId="{298E125B-F19D-4CE3-959E-82EA8A13B7C7}" destId="{EBE46977-9CA7-442F-9E6F-BF3A56EE4368}" srcOrd="0" destOrd="0" presId="urn:microsoft.com/office/officeart/2018/2/layout/IconVerticalSolidList"/>
    <dgm:cxn modelId="{AACE2700-F0A3-4931-9629-C66370B1C2B0}" type="presParOf" srcId="{298E125B-F19D-4CE3-959E-82EA8A13B7C7}" destId="{4B6D8265-5D79-44A8-8DEF-A958E6873331}" srcOrd="1" destOrd="0" presId="urn:microsoft.com/office/officeart/2018/2/layout/IconVerticalSolidList"/>
    <dgm:cxn modelId="{EF6A4B0A-CF26-40CA-BC73-A02065372B90}" type="presParOf" srcId="{298E125B-F19D-4CE3-959E-82EA8A13B7C7}" destId="{5F4BA510-1A4E-4F52-A5B2-7A135D83C211}" srcOrd="2" destOrd="0" presId="urn:microsoft.com/office/officeart/2018/2/layout/IconVerticalSolidList"/>
    <dgm:cxn modelId="{BBEA5514-401C-460D-B931-4D153103435B}" type="presParOf" srcId="{298E125B-F19D-4CE3-959E-82EA8A13B7C7}" destId="{6C887805-CDE8-4FE2-824F-1912649FF55F}" srcOrd="3" destOrd="0" presId="urn:microsoft.com/office/officeart/2018/2/layout/IconVerticalSolidList"/>
    <dgm:cxn modelId="{BC29C5EF-FC9F-4828-9A8F-EF74890B1337}" type="presParOf" srcId="{971DBC67-2CEE-4D52-8449-E68FE6C8F59E}" destId="{56E9B832-9EFA-475F-B63A-E83C8FB17BAE}" srcOrd="3" destOrd="0" presId="urn:microsoft.com/office/officeart/2018/2/layout/IconVerticalSolidList"/>
    <dgm:cxn modelId="{A4A64619-4008-4049-9943-6ACC2FB2ACA4}" type="presParOf" srcId="{971DBC67-2CEE-4D52-8449-E68FE6C8F59E}" destId="{E927E5EE-8FE1-456D-9161-9C5C9ADE9859}" srcOrd="4" destOrd="0" presId="urn:microsoft.com/office/officeart/2018/2/layout/IconVerticalSolidList"/>
    <dgm:cxn modelId="{2DA22A69-258D-446E-BD59-ACC53D56B012}" type="presParOf" srcId="{E927E5EE-8FE1-456D-9161-9C5C9ADE9859}" destId="{303761C8-CD8E-4BBC-8A44-8D4178821384}" srcOrd="0" destOrd="0" presId="urn:microsoft.com/office/officeart/2018/2/layout/IconVerticalSolidList"/>
    <dgm:cxn modelId="{E324F333-E2FF-4E7A-95EE-429716239B87}" type="presParOf" srcId="{E927E5EE-8FE1-456D-9161-9C5C9ADE9859}" destId="{72EE18B1-9D1A-4D2D-9979-E6180F6EBBFF}" srcOrd="1" destOrd="0" presId="urn:microsoft.com/office/officeart/2018/2/layout/IconVerticalSolidList"/>
    <dgm:cxn modelId="{F4958D18-9EE5-44D5-BB1E-8220CFC1F554}" type="presParOf" srcId="{E927E5EE-8FE1-456D-9161-9C5C9ADE9859}" destId="{F431DE5B-88C7-4E46-8125-E4B79CEA4A9C}" srcOrd="2" destOrd="0" presId="urn:microsoft.com/office/officeart/2018/2/layout/IconVerticalSolidList"/>
    <dgm:cxn modelId="{F7CA6901-2170-49F7-BAA6-79D7C50CE29C}" type="presParOf" srcId="{E927E5EE-8FE1-456D-9161-9C5C9ADE9859}" destId="{AB6EF0BB-0635-4504-A6A9-77E4DFB4C6CB}" srcOrd="3" destOrd="0" presId="urn:microsoft.com/office/officeart/2018/2/layout/IconVerticalSolidList"/>
    <dgm:cxn modelId="{E8A1224F-4CE2-4F76-9803-F549DB7D58B4}" type="presParOf" srcId="{971DBC67-2CEE-4D52-8449-E68FE6C8F59E}" destId="{21CBD665-4D13-4F0F-AC49-C5EF4885C6EA}" srcOrd="5" destOrd="0" presId="urn:microsoft.com/office/officeart/2018/2/layout/IconVerticalSolidList"/>
    <dgm:cxn modelId="{BFC0CCF5-9CDC-4D45-A3DD-76A80DE7F9BB}" type="presParOf" srcId="{971DBC67-2CEE-4D52-8449-E68FE6C8F59E}" destId="{28BC34AB-B5B2-46CF-9DDF-542CCB34C49A}" srcOrd="6" destOrd="0" presId="urn:microsoft.com/office/officeart/2018/2/layout/IconVerticalSolidList"/>
    <dgm:cxn modelId="{43B6648E-144A-4F4C-ADD6-6C0F1B5050D0}" type="presParOf" srcId="{28BC34AB-B5B2-46CF-9DDF-542CCB34C49A}" destId="{1C713174-EAFA-482D-BAE9-030BF8373072}" srcOrd="0" destOrd="0" presId="urn:microsoft.com/office/officeart/2018/2/layout/IconVerticalSolidList"/>
    <dgm:cxn modelId="{C6C76A45-7F52-4E2B-A260-DA481938A849}" type="presParOf" srcId="{28BC34AB-B5B2-46CF-9DDF-542CCB34C49A}" destId="{893D1A25-8950-48A3-897D-2D39CC34165A}" srcOrd="1" destOrd="0" presId="urn:microsoft.com/office/officeart/2018/2/layout/IconVerticalSolidList"/>
    <dgm:cxn modelId="{EFF95C83-244F-4B20-B32C-545830B3B5F8}" type="presParOf" srcId="{28BC34AB-B5B2-46CF-9DDF-542CCB34C49A}" destId="{F5445F4F-0872-4F15-8549-1B0E91ED42C2}" srcOrd="2" destOrd="0" presId="urn:microsoft.com/office/officeart/2018/2/layout/IconVerticalSolidList"/>
    <dgm:cxn modelId="{89999CAD-B8D6-4B71-9C49-4B34A65F70DD}" type="presParOf" srcId="{28BC34AB-B5B2-46CF-9DDF-542CCB34C49A}" destId="{7F0408E5-C770-4C45-ADCA-89E9A00537D2}" srcOrd="3" destOrd="0" presId="urn:microsoft.com/office/officeart/2018/2/layout/IconVerticalSolidList"/>
    <dgm:cxn modelId="{EDEFC8D6-BE76-4772-BFB5-87794AF8629D}" type="presParOf" srcId="{971DBC67-2CEE-4D52-8449-E68FE6C8F59E}" destId="{2A9C295B-45DA-4D5B-BD95-2728C210F99B}" srcOrd="7" destOrd="0" presId="urn:microsoft.com/office/officeart/2018/2/layout/IconVerticalSolidList"/>
    <dgm:cxn modelId="{CBC1CB80-08E6-483A-B527-2B4338E128C9}" type="presParOf" srcId="{971DBC67-2CEE-4D52-8449-E68FE6C8F59E}" destId="{942F46E4-1F92-46A4-98A4-852D7CFAE62B}" srcOrd="8" destOrd="0" presId="urn:microsoft.com/office/officeart/2018/2/layout/IconVerticalSolidList"/>
    <dgm:cxn modelId="{25A52E02-B39C-48FD-A72F-5C12FA1ABED2}" type="presParOf" srcId="{942F46E4-1F92-46A4-98A4-852D7CFAE62B}" destId="{B0303D0A-BE8C-4407-8E69-40DE06759EBC}" srcOrd="0" destOrd="0" presId="urn:microsoft.com/office/officeart/2018/2/layout/IconVerticalSolidList"/>
    <dgm:cxn modelId="{059CAC7B-6FEC-4136-BB0E-6F8CA6D98E28}" type="presParOf" srcId="{942F46E4-1F92-46A4-98A4-852D7CFAE62B}" destId="{0095DEFD-30A3-45DF-A3DB-7CB7638289F8}" srcOrd="1" destOrd="0" presId="urn:microsoft.com/office/officeart/2018/2/layout/IconVerticalSolidList"/>
    <dgm:cxn modelId="{D296B54F-0E22-4C2F-9962-7421FE1D86EE}" type="presParOf" srcId="{942F46E4-1F92-46A4-98A4-852D7CFAE62B}" destId="{77AFC0CD-EA1A-42D7-9A40-81A945812CF4}" srcOrd="2" destOrd="0" presId="urn:microsoft.com/office/officeart/2018/2/layout/IconVerticalSolidList"/>
    <dgm:cxn modelId="{94682F31-2944-4A5D-AE93-6AAB09D7B372}" type="presParOf" srcId="{942F46E4-1F92-46A4-98A4-852D7CFAE62B}" destId="{24251858-23B9-4D0B-A840-B04B4CE551DB}" srcOrd="3" destOrd="0" presId="urn:microsoft.com/office/officeart/2018/2/layout/IconVerticalSolidList"/>
    <dgm:cxn modelId="{A1F2E1C6-E86C-4337-9386-493841C6D55F}" type="presParOf" srcId="{971DBC67-2CEE-4D52-8449-E68FE6C8F59E}" destId="{04312045-9575-41A6-9472-BB37562C4DF3}" srcOrd="9" destOrd="0" presId="urn:microsoft.com/office/officeart/2018/2/layout/IconVerticalSolidList"/>
    <dgm:cxn modelId="{A5AC5C19-C7DF-4E9D-9774-4CBA761AB960}" type="presParOf" srcId="{971DBC67-2CEE-4D52-8449-E68FE6C8F59E}" destId="{EC883D7E-57BF-4E4D-8C78-47E509B92F30}" srcOrd="10" destOrd="0" presId="urn:microsoft.com/office/officeart/2018/2/layout/IconVerticalSolidList"/>
    <dgm:cxn modelId="{DDBBED4A-E438-451A-91E7-6B9A71F4B726}" type="presParOf" srcId="{EC883D7E-57BF-4E4D-8C78-47E509B92F30}" destId="{BD7CBF05-01AC-4F9C-B346-57464338B853}" srcOrd="0" destOrd="0" presId="urn:microsoft.com/office/officeart/2018/2/layout/IconVerticalSolidList"/>
    <dgm:cxn modelId="{FBD3661B-4BFD-4B64-ABEC-CA191EC843ED}" type="presParOf" srcId="{EC883D7E-57BF-4E4D-8C78-47E509B92F30}" destId="{93D21372-DB9F-4538-A3E6-A91E88C334FD}" srcOrd="1" destOrd="0" presId="urn:microsoft.com/office/officeart/2018/2/layout/IconVerticalSolidList"/>
    <dgm:cxn modelId="{8C2C5495-F68B-4730-BFCF-ABED464EC969}" type="presParOf" srcId="{EC883D7E-57BF-4E4D-8C78-47E509B92F30}" destId="{451953C0-1BF9-45BA-9A92-C843D91FB71B}" srcOrd="2" destOrd="0" presId="urn:microsoft.com/office/officeart/2018/2/layout/IconVerticalSolidList"/>
    <dgm:cxn modelId="{EA866495-3966-44F5-83BC-9FF817182001}" type="presParOf" srcId="{EC883D7E-57BF-4E4D-8C78-47E509B92F30}" destId="{E73F10AE-2490-4D42-9AE1-F354CA725A92}" srcOrd="3" destOrd="0" presId="urn:microsoft.com/office/officeart/2018/2/layout/IconVerticalSolidList"/>
    <dgm:cxn modelId="{B99322C9-CC92-41D7-84FD-3BE42D1F222B}" type="presParOf" srcId="{971DBC67-2CEE-4D52-8449-E68FE6C8F59E}" destId="{301318CB-F336-463E-92C7-B83BE2E489F6}" srcOrd="11" destOrd="0" presId="urn:microsoft.com/office/officeart/2018/2/layout/IconVerticalSolidList"/>
    <dgm:cxn modelId="{57F585A0-A0F4-4C7B-8174-FED899A14979}" type="presParOf" srcId="{971DBC67-2CEE-4D52-8449-E68FE6C8F59E}" destId="{71A89003-6757-4DA6-A186-9E3B21884767}" srcOrd="12" destOrd="0" presId="urn:microsoft.com/office/officeart/2018/2/layout/IconVerticalSolidList"/>
    <dgm:cxn modelId="{5B28D2FB-D499-462B-A057-28080B064244}" type="presParOf" srcId="{71A89003-6757-4DA6-A186-9E3B21884767}" destId="{8A038C55-3134-4CD1-B7BF-71887E9C03D8}" srcOrd="0" destOrd="0" presId="urn:microsoft.com/office/officeart/2018/2/layout/IconVerticalSolidList"/>
    <dgm:cxn modelId="{8BF23DAB-6E30-4118-A63F-BC6FDEEE2343}" type="presParOf" srcId="{71A89003-6757-4DA6-A186-9E3B21884767}" destId="{A5144091-5649-44B5-83DD-F2881BB9E6DE}" srcOrd="1" destOrd="0" presId="urn:microsoft.com/office/officeart/2018/2/layout/IconVerticalSolidList"/>
    <dgm:cxn modelId="{460F0B4F-5A92-493D-818F-18CB0537BC9D}" type="presParOf" srcId="{71A89003-6757-4DA6-A186-9E3B21884767}" destId="{381CA0BF-96CE-4ECB-894A-8BCE18F67AEB}" srcOrd="2" destOrd="0" presId="urn:microsoft.com/office/officeart/2018/2/layout/IconVerticalSolidList"/>
    <dgm:cxn modelId="{1811F54E-7813-4FCB-B9AF-FEB92BB056D0}" type="presParOf" srcId="{71A89003-6757-4DA6-A186-9E3B21884767}" destId="{E877FAFF-D6E6-4411-AC6B-EF0B24BE30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7560-1537-4A0D-9F80-AA64F4843B45}">
      <dsp:nvSpPr>
        <dsp:cNvPr id="0" name=""/>
        <dsp:cNvSpPr/>
      </dsp:nvSpPr>
      <dsp:spPr>
        <a:xfrm>
          <a:off x="0" y="550"/>
          <a:ext cx="6269038" cy="7574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940116-3E0E-41A0-A7F7-F0EF78BD2203}">
      <dsp:nvSpPr>
        <dsp:cNvPr id="0" name=""/>
        <dsp:cNvSpPr/>
      </dsp:nvSpPr>
      <dsp:spPr>
        <a:xfrm>
          <a:off x="229124" y="170973"/>
          <a:ext cx="416589" cy="41658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C6E8FF-7863-458D-AE73-3A2C0022160B}">
      <dsp:nvSpPr>
        <dsp:cNvPr id="0" name=""/>
        <dsp:cNvSpPr/>
      </dsp:nvSpPr>
      <dsp:spPr>
        <a:xfrm>
          <a:off x="874837" y="550"/>
          <a:ext cx="5394200" cy="75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62" tIns="80162" rIns="80162" bIns="80162" numCol="1" spcCol="1270" anchor="ctr" anchorCtr="0">
          <a:noAutofit/>
        </a:bodyPr>
        <a:lstStyle/>
        <a:p>
          <a:pPr lvl="0" algn="l" defTabSz="711200">
            <a:lnSpc>
              <a:spcPct val="100000"/>
            </a:lnSpc>
            <a:spcBef>
              <a:spcPct val="0"/>
            </a:spcBef>
            <a:spcAft>
              <a:spcPct val="35000"/>
            </a:spcAft>
          </a:pPr>
          <a:r>
            <a:rPr lang="en-GB" sz="1600" kern="1200" dirty="0">
              <a:latin typeface="Bookman Old Style" panose="02050604050505020204" pitchFamily="18" charset="0"/>
            </a:rPr>
            <a:t>Low Level of Productivity and Efficiency</a:t>
          </a:r>
          <a:endParaRPr lang="en-US" sz="1600" kern="1200" dirty="0">
            <a:latin typeface="Bookman Old Style" panose="02050604050505020204" pitchFamily="18" charset="0"/>
          </a:endParaRPr>
        </a:p>
      </dsp:txBody>
      <dsp:txXfrm>
        <a:off x="874837" y="550"/>
        <a:ext cx="5394200" cy="757435"/>
      </dsp:txXfrm>
    </dsp:sp>
    <dsp:sp modelId="{EBE46977-9CA7-442F-9E6F-BF3A56EE4368}">
      <dsp:nvSpPr>
        <dsp:cNvPr id="0" name=""/>
        <dsp:cNvSpPr/>
      </dsp:nvSpPr>
      <dsp:spPr>
        <a:xfrm>
          <a:off x="0" y="947344"/>
          <a:ext cx="6269038" cy="7574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6D8265-5D79-44A8-8DEF-A958E6873331}">
      <dsp:nvSpPr>
        <dsp:cNvPr id="0" name=""/>
        <dsp:cNvSpPr/>
      </dsp:nvSpPr>
      <dsp:spPr>
        <a:xfrm>
          <a:off x="229124" y="1117767"/>
          <a:ext cx="416589" cy="41658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887805-CDE8-4FE2-824F-1912649FF55F}">
      <dsp:nvSpPr>
        <dsp:cNvPr id="0" name=""/>
        <dsp:cNvSpPr/>
      </dsp:nvSpPr>
      <dsp:spPr>
        <a:xfrm>
          <a:off x="874837" y="947344"/>
          <a:ext cx="5394200" cy="75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62" tIns="80162" rIns="80162" bIns="80162" numCol="1" spcCol="1270" anchor="ctr" anchorCtr="0">
          <a:noAutofit/>
        </a:bodyPr>
        <a:lstStyle/>
        <a:p>
          <a:pPr lvl="0" algn="l" defTabSz="711200">
            <a:lnSpc>
              <a:spcPct val="100000"/>
            </a:lnSpc>
            <a:spcBef>
              <a:spcPct val="0"/>
            </a:spcBef>
            <a:spcAft>
              <a:spcPct val="35000"/>
            </a:spcAft>
          </a:pPr>
          <a:r>
            <a:rPr lang="en-US" sz="1600" kern="1200" dirty="0">
              <a:latin typeface="Bookman Old Style" panose="02050604050505020204" pitchFamily="18" charset="0"/>
            </a:rPr>
            <a:t>Inefficient use of agricultural land</a:t>
          </a:r>
        </a:p>
      </dsp:txBody>
      <dsp:txXfrm>
        <a:off x="874837" y="947344"/>
        <a:ext cx="5394200" cy="757435"/>
      </dsp:txXfrm>
    </dsp:sp>
    <dsp:sp modelId="{303761C8-CD8E-4BBC-8A44-8D4178821384}">
      <dsp:nvSpPr>
        <dsp:cNvPr id="0" name=""/>
        <dsp:cNvSpPr/>
      </dsp:nvSpPr>
      <dsp:spPr>
        <a:xfrm>
          <a:off x="0" y="1894138"/>
          <a:ext cx="6269038" cy="7574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EE18B1-9D1A-4D2D-9979-E6180F6EBBFF}">
      <dsp:nvSpPr>
        <dsp:cNvPr id="0" name=""/>
        <dsp:cNvSpPr/>
      </dsp:nvSpPr>
      <dsp:spPr>
        <a:xfrm>
          <a:off x="229124" y="2064561"/>
          <a:ext cx="416589" cy="41658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6EF0BB-0635-4504-A6A9-77E4DFB4C6CB}">
      <dsp:nvSpPr>
        <dsp:cNvPr id="0" name=""/>
        <dsp:cNvSpPr/>
      </dsp:nvSpPr>
      <dsp:spPr>
        <a:xfrm>
          <a:off x="874837" y="1894138"/>
          <a:ext cx="5394200" cy="75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62" tIns="80162" rIns="80162" bIns="80162" numCol="1" spcCol="1270" anchor="ctr" anchorCtr="0">
          <a:noAutofit/>
        </a:bodyPr>
        <a:lstStyle/>
        <a:p>
          <a:pPr lvl="0" algn="l" defTabSz="711200">
            <a:lnSpc>
              <a:spcPct val="100000"/>
            </a:lnSpc>
            <a:spcBef>
              <a:spcPct val="0"/>
            </a:spcBef>
            <a:spcAft>
              <a:spcPct val="35000"/>
            </a:spcAft>
          </a:pPr>
          <a:r>
            <a:rPr lang="en-GB" sz="1600" kern="1200" dirty="0">
              <a:latin typeface="Bookman Old Style" panose="02050604050505020204" pitchFamily="18" charset="0"/>
            </a:rPr>
            <a:t>Large-scale application of traditional methods and technologies of agricultural activities</a:t>
          </a:r>
          <a:endParaRPr lang="en-US" sz="1600" kern="1200" dirty="0">
            <a:latin typeface="Bookman Old Style" panose="02050604050505020204" pitchFamily="18" charset="0"/>
          </a:endParaRPr>
        </a:p>
      </dsp:txBody>
      <dsp:txXfrm>
        <a:off x="874837" y="1894138"/>
        <a:ext cx="5394200" cy="757435"/>
      </dsp:txXfrm>
    </dsp:sp>
    <dsp:sp modelId="{1C713174-EAFA-482D-BAE9-030BF8373072}">
      <dsp:nvSpPr>
        <dsp:cNvPr id="0" name=""/>
        <dsp:cNvSpPr/>
      </dsp:nvSpPr>
      <dsp:spPr>
        <a:xfrm>
          <a:off x="0" y="2840932"/>
          <a:ext cx="6269038" cy="75743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3D1A25-8950-48A3-897D-2D39CC34165A}">
      <dsp:nvSpPr>
        <dsp:cNvPr id="0" name=""/>
        <dsp:cNvSpPr/>
      </dsp:nvSpPr>
      <dsp:spPr>
        <a:xfrm>
          <a:off x="229124" y="3011355"/>
          <a:ext cx="416589" cy="41658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0408E5-C770-4C45-ADCA-89E9A00537D2}">
      <dsp:nvSpPr>
        <dsp:cNvPr id="0" name=""/>
        <dsp:cNvSpPr/>
      </dsp:nvSpPr>
      <dsp:spPr>
        <a:xfrm>
          <a:off x="874837" y="2840932"/>
          <a:ext cx="5394200" cy="75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62" tIns="80162" rIns="80162" bIns="80162" numCol="1" spcCol="1270" anchor="ctr" anchorCtr="0">
          <a:noAutofit/>
        </a:bodyPr>
        <a:lstStyle/>
        <a:p>
          <a:pPr lvl="0" algn="l" defTabSz="711200">
            <a:lnSpc>
              <a:spcPct val="100000"/>
            </a:lnSpc>
            <a:spcBef>
              <a:spcPct val="0"/>
            </a:spcBef>
            <a:spcAft>
              <a:spcPct val="35000"/>
            </a:spcAft>
          </a:pPr>
          <a:r>
            <a:rPr lang="en-GB" sz="1600" kern="1200" dirty="0">
              <a:latin typeface="Bookman Old Style" panose="02050604050505020204" pitchFamily="18" charset="0"/>
            </a:rPr>
            <a:t>Low level of technical re-equipment and upgrades</a:t>
          </a:r>
          <a:endParaRPr lang="en-US" sz="1600" kern="1200" dirty="0">
            <a:latin typeface="Bookman Old Style" panose="02050604050505020204" pitchFamily="18" charset="0"/>
          </a:endParaRPr>
        </a:p>
      </dsp:txBody>
      <dsp:txXfrm>
        <a:off x="874837" y="2840932"/>
        <a:ext cx="5394200" cy="757435"/>
      </dsp:txXfrm>
    </dsp:sp>
    <dsp:sp modelId="{B0303D0A-BE8C-4407-8E69-40DE06759EBC}">
      <dsp:nvSpPr>
        <dsp:cNvPr id="0" name=""/>
        <dsp:cNvSpPr/>
      </dsp:nvSpPr>
      <dsp:spPr>
        <a:xfrm>
          <a:off x="0" y="3787726"/>
          <a:ext cx="6269038" cy="75743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5DEFD-30A3-45DF-A3DB-7CB7638289F8}">
      <dsp:nvSpPr>
        <dsp:cNvPr id="0" name=""/>
        <dsp:cNvSpPr/>
      </dsp:nvSpPr>
      <dsp:spPr>
        <a:xfrm>
          <a:off x="229124" y="3958149"/>
          <a:ext cx="416589" cy="41658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51858-23B9-4D0B-A840-B04B4CE551DB}">
      <dsp:nvSpPr>
        <dsp:cNvPr id="0" name=""/>
        <dsp:cNvSpPr/>
      </dsp:nvSpPr>
      <dsp:spPr>
        <a:xfrm>
          <a:off x="874837" y="3787726"/>
          <a:ext cx="5394200" cy="75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62" tIns="80162" rIns="80162" bIns="80162" numCol="1" spcCol="1270" anchor="ctr" anchorCtr="0">
          <a:noAutofit/>
        </a:bodyPr>
        <a:lstStyle/>
        <a:p>
          <a:pPr lvl="0" algn="l" defTabSz="711200">
            <a:lnSpc>
              <a:spcPct val="100000"/>
            </a:lnSpc>
            <a:spcBef>
              <a:spcPct val="0"/>
            </a:spcBef>
            <a:spcAft>
              <a:spcPct val="35000"/>
            </a:spcAft>
          </a:pPr>
          <a:r>
            <a:rPr lang="en-GB" sz="1600" kern="1200" dirty="0">
              <a:latin typeface="Bookman Old Style" panose="02050604050505020204" pitchFamily="18" charset="0"/>
            </a:rPr>
            <a:t>Poorly developed infrastructures</a:t>
          </a:r>
          <a:endParaRPr lang="en-US" sz="1600" kern="1200" dirty="0">
            <a:latin typeface="Bookman Old Style" panose="02050604050505020204" pitchFamily="18" charset="0"/>
          </a:endParaRPr>
        </a:p>
      </dsp:txBody>
      <dsp:txXfrm>
        <a:off x="874837" y="3787726"/>
        <a:ext cx="5394200" cy="757435"/>
      </dsp:txXfrm>
    </dsp:sp>
    <dsp:sp modelId="{BD7CBF05-01AC-4F9C-B346-57464338B853}">
      <dsp:nvSpPr>
        <dsp:cNvPr id="0" name=""/>
        <dsp:cNvSpPr/>
      </dsp:nvSpPr>
      <dsp:spPr>
        <a:xfrm>
          <a:off x="0" y="4734520"/>
          <a:ext cx="6269038" cy="7574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21372-DB9F-4538-A3E6-A91E88C334FD}">
      <dsp:nvSpPr>
        <dsp:cNvPr id="0" name=""/>
        <dsp:cNvSpPr/>
      </dsp:nvSpPr>
      <dsp:spPr>
        <a:xfrm>
          <a:off x="229124" y="4904943"/>
          <a:ext cx="416589" cy="41658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3F10AE-2490-4D42-9AE1-F354CA725A92}">
      <dsp:nvSpPr>
        <dsp:cNvPr id="0" name=""/>
        <dsp:cNvSpPr/>
      </dsp:nvSpPr>
      <dsp:spPr>
        <a:xfrm>
          <a:off x="874837" y="4734520"/>
          <a:ext cx="5394200" cy="75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62" tIns="80162" rIns="80162" bIns="80162" numCol="1" spcCol="1270" anchor="ctr" anchorCtr="0">
          <a:noAutofit/>
        </a:bodyPr>
        <a:lstStyle/>
        <a:p>
          <a:pPr lvl="0" algn="l" defTabSz="711200">
            <a:lnSpc>
              <a:spcPct val="100000"/>
            </a:lnSpc>
            <a:spcBef>
              <a:spcPct val="0"/>
            </a:spcBef>
            <a:spcAft>
              <a:spcPct val="35000"/>
            </a:spcAft>
          </a:pPr>
          <a:r>
            <a:rPr lang="en-GB" sz="1600" kern="1200" dirty="0">
              <a:latin typeface="Bookman Old Style" panose="02050604050505020204" pitchFamily="18" charset="0"/>
            </a:rPr>
            <a:t>Assurance of Food Security, low level of Food Safety</a:t>
          </a:r>
          <a:endParaRPr lang="en-US" sz="1600" kern="1200" dirty="0">
            <a:latin typeface="Bookman Old Style" panose="02050604050505020204" pitchFamily="18" charset="0"/>
          </a:endParaRPr>
        </a:p>
      </dsp:txBody>
      <dsp:txXfrm>
        <a:off x="874837" y="4734520"/>
        <a:ext cx="5394200" cy="757435"/>
      </dsp:txXfrm>
    </dsp:sp>
    <dsp:sp modelId="{8A038C55-3134-4CD1-B7BF-71887E9C03D8}">
      <dsp:nvSpPr>
        <dsp:cNvPr id="0" name=""/>
        <dsp:cNvSpPr/>
      </dsp:nvSpPr>
      <dsp:spPr>
        <a:xfrm>
          <a:off x="0" y="5681864"/>
          <a:ext cx="6269038" cy="7574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44091-5649-44B5-83DD-F2881BB9E6DE}">
      <dsp:nvSpPr>
        <dsp:cNvPr id="0" name=""/>
        <dsp:cNvSpPr/>
      </dsp:nvSpPr>
      <dsp:spPr>
        <a:xfrm>
          <a:off x="229124" y="5851737"/>
          <a:ext cx="416589" cy="41658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77FAFF-D6E6-4411-AC6B-EF0B24BE3000}">
      <dsp:nvSpPr>
        <dsp:cNvPr id="0" name=""/>
        <dsp:cNvSpPr/>
      </dsp:nvSpPr>
      <dsp:spPr>
        <a:xfrm>
          <a:off x="874837" y="5681314"/>
          <a:ext cx="5394200" cy="75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62" tIns="80162" rIns="80162" bIns="80162" numCol="1" spcCol="1270" anchor="ctr" anchorCtr="0">
          <a:noAutofit/>
        </a:bodyPr>
        <a:lstStyle/>
        <a:p>
          <a:pPr lvl="0" algn="l" defTabSz="711200">
            <a:lnSpc>
              <a:spcPct val="100000"/>
            </a:lnSpc>
            <a:spcBef>
              <a:spcPct val="0"/>
            </a:spcBef>
            <a:spcAft>
              <a:spcPct val="35000"/>
            </a:spcAft>
          </a:pPr>
          <a:r>
            <a:rPr lang="en-GB" sz="1600" kern="1200" dirty="0">
              <a:latin typeface="Bookman Old Style" panose="02050604050505020204" pitchFamily="18" charset="0"/>
            </a:rPr>
            <a:t>Poor Professional Development</a:t>
          </a:r>
          <a:endParaRPr lang="en-US" sz="1600" kern="1200" dirty="0">
            <a:latin typeface="Bookman Old Style" panose="02050604050505020204" pitchFamily="18" charset="0"/>
          </a:endParaRPr>
        </a:p>
      </dsp:txBody>
      <dsp:txXfrm>
        <a:off x="874837" y="5681314"/>
        <a:ext cx="5394200" cy="7574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0.03175</cdr:x>
      <cdr:y>0.025</cdr:y>
    </cdr:from>
    <cdr:to>
      <cdr:x>0.96327</cdr:x>
      <cdr:y>0.18348</cdr:y>
    </cdr:to>
    <cdr:sp macro="" textlink="">
      <cdr:nvSpPr>
        <cdr:cNvPr id="2" name="TextBox 1"/>
        <cdr:cNvSpPr txBox="1"/>
      </cdr:nvSpPr>
      <cdr:spPr>
        <a:xfrm xmlns:a="http://schemas.openxmlformats.org/drawingml/2006/main">
          <a:off x="133821" y="69652"/>
          <a:ext cx="3926224" cy="44154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2000" dirty="0"/>
            <a:t>Agricultural land types in Armenia, 2020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y-AM"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F4225-CF9E-4E68-BF67-F32AF102C839}" type="datetimeFigureOut">
              <a:rPr lang="hy-AM" smtClean="0"/>
              <a:t>28.06.2021</a:t>
            </a:fld>
            <a:endParaRPr lang="hy-AM"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y-AM"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y-A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y-AM"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87376-0507-493F-AD2B-4BA968CFD36B}" type="slidenum">
              <a:rPr lang="hy-AM" smtClean="0"/>
              <a:t>‹#›</a:t>
            </a:fld>
            <a:endParaRPr lang="hy-AM" dirty="0"/>
          </a:p>
        </p:txBody>
      </p:sp>
    </p:spTree>
    <p:extLst>
      <p:ext uri="{BB962C8B-B14F-4D97-AF65-F5344CB8AC3E}">
        <p14:creationId xmlns:p14="http://schemas.microsoft.com/office/powerpoint/2010/main" val="94777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F342CBE-3C5A-4D51-8FF4-8703EBCA1C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8B18C39-73B7-4BE4-AE54-A867AB4CF2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9CD9C522-764A-4C5C-9CDB-8F12B54C5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82CF25-A346-45A2-B753-4D9EF16D782F}" type="slidenum">
              <a:rPr lang="en-US" altLang="en-US"/>
              <a:pPr/>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75EF80D-0E85-4A41-9A1B-DD95EA4ABC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B4B9444-704E-4591-A26B-DC5B4B47EC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9B13936D-2E33-49BA-98B5-FEA574BA22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901B7F-2BB4-438A-B8FC-585B268F361B}"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8E8A-3333-48C0-8121-263103F03C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60B423-9280-44FF-B1B3-482728D91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CCACC4-97F6-4429-83F5-0F6431E846EC}"/>
              </a:ext>
            </a:extLst>
          </p:cNvPr>
          <p:cNvSpPr>
            <a:spLocks noGrp="1"/>
          </p:cNvSpPr>
          <p:nvPr>
            <p:ph type="dt" sz="half" idx="10"/>
          </p:nvPr>
        </p:nvSpPr>
        <p:spPr/>
        <p:txBody>
          <a:bodyPr/>
          <a:lstStyle/>
          <a:p>
            <a:fld id="{41932710-94D2-4D5E-A4CB-5474F9554D0C}" type="datetimeFigureOut">
              <a:rPr lang="en-US" smtClean="0"/>
              <a:t>6/28/2021</a:t>
            </a:fld>
            <a:endParaRPr lang="en-US" dirty="0"/>
          </a:p>
        </p:txBody>
      </p:sp>
      <p:sp>
        <p:nvSpPr>
          <p:cNvPr id="5" name="Footer Placeholder 4">
            <a:extLst>
              <a:ext uri="{FF2B5EF4-FFF2-40B4-BE49-F238E27FC236}">
                <a16:creationId xmlns:a16="http://schemas.microsoft.com/office/drawing/2014/main" id="{BAC1143C-BBCF-4016-9C2F-D13D260ADD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2BA87B-9611-4229-A4AA-BC39D6CA108C}"/>
              </a:ext>
            </a:extLst>
          </p:cNvPr>
          <p:cNvSpPr>
            <a:spLocks noGrp="1"/>
          </p:cNvSpPr>
          <p:nvPr>
            <p:ph type="sldNum" sz="quarter" idx="12"/>
          </p:nvPr>
        </p:nvSpPr>
        <p:spPr/>
        <p:txBody>
          <a:bodyPr/>
          <a:lstStyle/>
          <a:p>
            <a:fld id="{23FE73B9-5C8E-45E4-8786-F4EF0B66B4F5}" type="slidenum">
              <a:rPr lang="en-US" smtClean="0"/>
              <a:t>‹#›</a:t>
            </a:fld>
            <a:endParaRPr lang="en-US" dirty="0"/>
          </a:p>
        </p:txBody>
      </p:sp>
    </p:spTree>
    <p:extLst>
      <p:ext uri="{BB962C8B-B14F-4D97-AF65-F5344CB8AC3E}">
        <p14:creationId xmlns:p14="http://schemas.microsoft.com/office/powerpoint/2010/main" val="420722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158B-A708-4A3D-8C89-D7A6F3BAC6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B504D6-97EB-4EE7-A0E1-73F6FF4EDC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2F7AD-90BD-409D-931B-2AF91F60FE2E}"/>
              </a:ext>
            </a:extLst>
          </p:cNvPr>
          <p:cNvSpPr>
            <a:spLocks noGrp="1"/>
          </p:cNvSpPr>
          <p:nvPr>
            <p:ph type="dt" sz="half" idx="10"/>
          </p:nvPr>
        </p:nvSpPr>
        <p:spPr/>
        <p:txBody>
          <a:bodyPr/>
          <a:lstStyle/>
          <a:p>
            <a:fld id="{41932710-94D2-4D5E-A4CB-5474F9554D0C}" type="datetimeFigureOut">
              <a:rPr lang="en-US" smtClean="0"/>
              <a:t>6/28/2021</a:t>
            </a:fld>
            <a:endParaRPr lang="en-US" dirty="0"/>
          </a:p>
        </p:txBody>
      </p:sp>
      <p:sp>
        <p:nvSpPr>
          <p:cNvPr id="5" name="Footer Placeholder 4">
            <a:extLst>
              <a:ext uri="{FF2B5EF4-FFF2-40B4-BE49-F238E27FC236}">
                <a16:creationId xmlns:a16="http://schemas.microsoft.com/office/drawing/2014/main" id="{752DA7DC-8A80-430C-9596-017509CBBB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2AA602-178B-4E56-8AA9-602C2379964F}"/>
              </a:ext>
            </a:extLst>
          </p:cNvPr>
          <p:cNvSpPr>
            <a:spLocks noGrp="1"/>
          </p:cNvSpPr>
          <p:nvPr>
            <p:ph type="sldNum" sz="quarter" idx="12"/>
          </p:nvPr>
        </p:nvSpPr>
        <p:spPr/>
        <p:txBody>
          <a:bodyPr/>
          <a:lstStyle/>
          <a:p>
            <a:fld id="{23FE73B9-5C8E-45E4-8786-F4EF0B66B4F5}" type="slidenum">
              <a:rPr lang="en-US" smtClean="0"/>
              <a:t>‹#›</a:t>
            </a:fld>
            <a:endParaRPr lang="en-US" dirty="0"/>
          </a:p>
        </p:txBody>
      </p:sp>
    </p:spTree>
    <p:extLst>
      <p:ext uri="{BB962C8B-B14F-4D97-AF65-F5344CB8AC3E}">
        <p14:creationId xmlns:p14="http://schemas.microsoft.com/office/powerpoint/2010/main" val="180251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7B0AB-4014-4829-880E-F933852F8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602B2-8430-41B3-ABE0-40979D67DC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13F69-6EB4-4BCD-97F9-5BBF72A4A193}"/>
              </a:ext>
            </a:extLst>
          </p:cNvPr>
          <p:cNvSpPr>
            <a:spLocks noGrp="1"/>
          </p:cNvSpPr>
          <p:nvPr>
            <p:ph type="dt" sz="half" idx="10"/>
          </p:nvPr>
        </p:nvSpPr>
        <p:spPr/>
        <p:txBody>
          <a:bodyPr/>
          <a:lstStyle/>
          <a:p>
            <a:fld id="{41932710-94D2-4D5E-A4CB-5474F9554D0C}" type="datetimeFigureOut">
              <a:rPr lang="en-US" smtClean="0"/>
              <a:t>6/28/2021</a:t>
            </a:fld>
            <a:endParaRPr lang="en-US" dirty="0"/>
          </a:p>
        </p:txBody>
      </p:sp>
      <p:sp>
        <p:nvSpPr>
          <p:cNvPr id="5" name="Footer Placeholder 4">
            <a:extLst>
              <a:ext uri="{FF2B5EF4-FFF2-40B4-BE49-F238E27FC236}">
                <a16:creationId xmlns:a16="http://schemas.microsoft.com/office/drawing/2014/main" id="{F14133CD-E620-4FE5-AFC9-72A9E2A70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06CF62-944E-4426-B041-736D3555014C}"/>
              </a:ext>
            </a:extLst>
          </p:cNvPr>
          <p:cNvSpPr>
            <a:spLocks noGrp="1"/>
          </p:cNvSpPr>
          <p:nvPr>
            <p:ph type="sldNum" sz="quarter" idx="12"/>
          </p:nvPr>
        </p:nvSpPr>
        <p:spPr/>
        <p:txBody>
          <a:bodyPr/>
          <a:lstStyle/>
          <a:p>
            <a:fld id="{23FE73B9-5C8E-45E4-8786-F4EF0B66B4F5}" type="slidenum">
              <a:rPr lang="en-US" smtClean="0"/>
              <a:t>‹#›</a:t>
            </a:fld>
            <a:endParaRPr lang="en-US" dirty="0"/>
          </a:p>
        </p:txBody>
      </p:sp>
    </p:spTree>
    <p:extLst>
      <p:ext uri="{BB962C8B-B14F-4D97-AF65-F5344CB8AC3E}">
        <p14:creationId xmlns:p14="http://schemas.microsoft.com/office/powerpoint/2010/main" val="251444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E428-FBA3-4978-A7D5-BDFF6C5B8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AD801-0505-4C75-B492-55E0108F1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9FF74-FAD4-491F-BEFD-8BCFE758D565}"/>
              </a:ext>
            </a:extLst>
          </p:cNvPr>
          <p:cNvSpPr>
            <a:spLocks noGrp="1"/>
          </p:cNvSpPr>
          <p:nvPr>
            <p:ph type="dt" sz="half" idx="10"/>
          </p:nvPr>
        </p:nvSpPr>
        <p:spPr/>
        <p:txBody>
          <a:bodyPr/>
          <a:lstStyle/>
          <a:p>
            <a:fld id="{41932710-94D2-4D5E-A4CB-5474F9554D0C}" type="datetimeFigureOut">
              <a:rPr lang="en-US" smtClean="0"/>
              <a:t>6/28/2021</a:t>
            </a:fld>
            <a:endParaRPr lang="en-US" dirty="0"/>
          </a:p>
        </p:txBody>
      </p:sp>
      <p:sp>
        <p:nvSpPr>
          <p:cNvPr id="5" name="Footer Placeholder 4">
            <a:extLst>
              <a:ext uri="{FF2B5EF4-FFF2-40B4-BE49-F238E27FC236}">
                <a16:creationId xmlns:a16="http://schemas.microsoft.com/office/drawing/2014/main" id="{481BDE23-6222-4F51-A36B-5E6614B3C9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7CE69C-BA09-4215-8A72-3F12CE4D95F7}"/>
              </a:ext>
            </a:extLst>
          </p:cNvPr>
          <p:cNvSpPr>
            <a:spLocks noGrp="1"/>
          </p:cNvSpPr>
          <p:nvPr>
            <p:ph type="sldNum" sz="quarter" idx="12"/>
          </p:nvPr>
        </p:nvSpPr>
        <p:spPr/>
        <p:txBody>
          <a:bodyPr/>
          <a:lstStyle/>
          <a:p>
            <a:fld id="{23FE73B9-5C8E-45E4-8786-F4EF0B66B4F5}" type="slidenum">
              <a:rPr lang="en-US" smtClean="0"/>
              <a:t>‹#›</a:t>
            </a:fld>
            <a:endParaRPr lang="en-US" dirty="0"/>
          </a:p>
        </p:txBody>
      </p:sp>
    </p:spTree>
    <p:extLst>
      <p:ext uri="{BB962C8B-B14F-4D97-AF65-F5344CB8AC3E}">
        <p14:creationId xmlns:p14="http://schemas.microsoft.com/office/powerpoint/2010/main" val="368783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7CC7-1FE6-4B15-9033-ABEE2FD644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E3444A-D0B8-4286-9338-D01507AF2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04D867-FBCF-4504-9FFA-C9041D9B0B9A}"/>
              </a:ext>
            </a:extLst>
          </p:cNvPr>
          <p:cNvSpPr>
            <a:spLocks noGrp="1"/>
          </p:cNvSpPr>
          <p:nvPr>
            <p:ph type="dt" sz="half" idx="10"/>
          </p:nvPr>
        </p:nvSpPr>
        <p:spPr/>
        <p:txBody>
          <a:bodyPr/>
          <a:lstStyle/>
          <a:p>
            <a:fld id="{41932710-94D2-4D5E-A4CB-5474F9554D0C}" type="datetimeFigureOut">
              <a:rPr lang="en-US" smtClean="0"/>
              <a:t>6/28/2021</a:t>
            </a:fld>
            <a:endParaRPr lang="en-US" dirty="0"/>
          </a:p>
        </p:txBody>
      </p:sp>
      <p:sp>
        <p:nvSpPr>
          <p:cNvPr id="5" name="Footer Placeholder 4">
            <a:extLst>
              <a:ext uri="{FF2B5EF4-FFF2-40B4-BE49-F238E27FC236}">
                <a16:creationId xmlns:a16="http://schemas.microsoft.com/office/drawing/2014/main" id="{49DE8DE0-4C21-43C1-8A37-DDD80F8FD5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21C577-B003-4C36-9284-967F3FAB44A7}"/>
              </a:ext>
            </a:extLst>
          </p:cNvPr>
          <p:cNvSpPr>
            <a:spLocks noGrp="1"/>
          </p:cNvSpPr>
          <p:nvPr>
            <p:ph type="sldNum" sz="quarter" idx="12"/>
          </p:nvPr>
        </p:nvSpPr>
        <p:spPr/>
        <p:txBody>
          <a:bodyPr/>
          <a:lstStyle/>
          <a:p>
            <a:fld id="{23FE73B9-5C8E-45E4-8786-F4EF0B66B4F5}" type="slidenum">
              <a:rPr lang="en-US" smtClean="0"/>
              <a:t>‹#›</a:t>
            </a:fld>
            <a:endParaRPr lang="en-US" dirty="0"/>
          </a:p>
        </p:txBody>
      </p:sp>
    </p:spTree>
    <p:extLst>
      <p:ext uri="{BB962C8B-B14F-4D97-AF65-F5344CB8AC3E}">
        <p14:creationId xmlns:p14="http://schemas.microsoft.com/office/powerpoint/2010/main" val="192559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029F-4929-4912-8613-871DBB6DE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4EED2-7D5E-4C3C-9453-EE06FAB36D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DE3EF8-9314-419A-8933-8D896D9E39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BBD45A-AA90-4DFF-8F63-5A69AEB20DEA}"/>
              </a:ext>
            </a:extLst>
          </p:cNvPr>
          <p:cNvSpPr>
            <a:spLocks noGrp="1"/>
          </p:cNvSpPr>
          <p:nvPr>
            <p:ph type="dt" sz="half" idx="10"/>
          </p:nvPr>
        </p:nvSpPr>
        <p:spPr/>
        <p:txBody>
          <a:bodyPr/>
          <a:lstStyle/>
          <a:p>
            <a:fld id="{41932710-94D2-4D5E-A4CB-5474F9554D0C}" type="datetimeFigureOut">
              <a:rPr lang="en-US" smtClean="0"/>
              <a:t>6/28/2021</a:t>
            </a:fld>
            <a:endParaRPr lang="en-US" dirty="0"/>
          </a:p>
        </p:txBody>
      </p:sp>
      <p:sp>
        <p:nvSpPr>
          <p:cNvPr id="6" name="Footer Placeholder 5">
            <a:extLst>
              <a:ext uri="{FF2B5EF4-FFF2-40B4-BE49-F238E27FC236}">
                <a16:creationId xmlns:a16="http://schemas.microsoft.com/office/drawing/2014/main" id="{C0237A5A-6B10-4802-B571-DBDB414F6B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165EF0-CBE5-4F60-B3BC-91715D4EAA8F}"/>
              </a:ext>
            </a:extLst>
          </p:cNvPr>
          <p:cNvSpPr>
            <a:spLocks noGrp="1"/>
          </p:cNvSpPr>
          <p:nvPr>
            <p:ph type="sldNum" sz="quarter" idx="12"/>
          </p:nvPr>
        </p:nvSpPr>
        <p:spPr/>
        <p:txBody>
          <a:bodyPr/>
          <a:lstStyle/>
          <a:p>
            <a:fld id="{23FE73B9-5C8E-45E4-8786-F4EF0B66B4F5}" type="slidenum">
              <a:rPr lang="en-US" smtClean="0"/>
              <a:t>‹#›</a:t>
            </a:fld>
            <a:endParaRPr lang="en-US" dirty="0"/>
          </a:p>
        </p:txBody>
      </p:sp>
    </p:spTree>
    <p:extLst>
      <p:ext uri="{BB962C8B-B14F-4D97-AF65-F5344CB8AC3E}">
        <p14:creationId xmlns:p14="http://schemas.microsoft.com/office/powerpoint/2010/main" val="60453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5FCD8-6F50-4B69-943E-71871A5138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951EF7-0DA5-40EC-B221-9580E3344B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EE58B5-23CF-4456-9A33-D142A72BC9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0EBC8-7EDD-4FBB-9F5F-97E063DFA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FF6C3C-DDCC-466C-93A5-EA003582ED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BC44AE-6DB3-4E38-A904-5698D5C54A44}"/>
              </a:ext>
            </a:extLst>
          </p:cNvPr>
          <p:cNvSpPr>
            <a:spLocks noGrp="1"/>
          </p:cNvSpPr>
          <p:nvPr>
            <p:ph type="dt" sz="half" idx="10"/>
          </p:nvPr>
        </p:nvSpPr>
        <p:spPr/>
        <p:txBody>
          <a:bodyPr/>
          <a:lstStyle/>
          <a:p>
            <a:fld id="{41932710-94D2-4D5E-A4CB-5474F9554D0C}" type="datetimeFigureOut">
              <a:rPr lang="en-US" smtClean="0"/>
              <a:t>6/28/2021</a:t>
            </a:fld>
            <a:endParaRPr lang="en-US" dirty="0"/>
          </a:p>
        </p:txBody>
      </p:sp>
      <p:sp>
        <p:nvSpPr>
          <p:cNvPr id="8" name="Footer Placeholder 7">
            <a:extLst>
              <a:ext uri="{FF2B5EF4-FFF2-40B4-BE49-F238E27FC236}">
                <a16:creationId xmlns:a16="http://schemas.microsoft.com/office/drawing/2014/main" id="{19F4E075-256A-46A2-8AB1-B02FC9E0068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2916FB-301F-4957-8062-7F14118760D5}"/>
              </a:ext>
            </a:extLst>
          </p:cNvPr>
          <p:cNvSpPr>
            <a:spLocks noGrp="1"/>
          </p:cNvSpPr>
          <p:nvPr>
            <p:ph type="sldNum" sz="quarter" idx="12"/>
          </p:nvPr>
        </p:nvSpPr>
        <p:spPr/>
        <p:txBody>
          <a:bodyPr/>
          <a:lstStyle/>
          <a:p>
            <a:fld id="{23FE73B9-5C8E-45E4-8786-F4EF0B66B4F5}" type="slidenum">
              <a:rPr lang="en-US" smtClean="0"/>
              <a:t>‹#›</a:t>
            </a:fld>
            <a:endParaRPr lang="en-US" dirty="0"/>
          </a:p>
        </p:txBody>
      </p:sp>
    </p:spTree>
    <p:extLst>
      <p:ext uri="{BB962C8B-B14F-4D97-AF65-F5344CB8AC3E}">
        <p14:creationId xmlns:p14="http://schemas.microsoft.com/office/powerpoint/2010/main" val="146895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9209-F647-4040-ABA0-6244FF4545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34248A-8EE9-4684-80A5-01F3D33CE860}"/>
              </a:ext>
            </a:extLst>
          </p:cNvPr>
          <p:cNvSpPr>
            <a:spLocks noGrp="1"/>
          </p:cNvSpPr>
          <p:nvPr>
            <p:ph type="dt" sz="half" idx="10"/>
          </p:nvPr>
        </p:nvSpPr>
        <p:spPr/>
        <p:txBody>
          <a:bodyPr/>
          <a:lstStyle/>
          <a:p>
            <a:fld id="{41932710-94D2-4D5E-A4CB-5474F9554D0C}" type="datetimeFigureOut">
              <a:rPr lang="en-US" smtClean="0"/>
              <a:t>6/28/2021</a:t>
            </a:fld>
            <a:endParaRPr lang="en-US" dirty="0"/>
          </a:p>
        </p:txBody>
      </p:sp>
      <p:sp>
        <p:nvSpPr>
          <p:cNvPr id="4" name="Footer Placeholder 3">
            <a:extLst>
              <a:ext uri="{FF2B5EF4-FFF2-40B4-BE49-F238E27FC236}">
                <a16:creationId xmlns:a16="http://schemas.microsoft.com/office/drawing/2014/main" id="{03EFCECF-4274-4691-BD21-DBDE12A251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808A96-8551-4476-BDC5-C1FAFCA07808}"/>
              </a:ext>
            </a:extLst>
          </p:cNvPr>
          <p:cNvSpPr>
            <a:spLocks noGrp="1"/>
          </p:cNvSpPr>
          <p:nvPr>
            <p:ph type="sldNum" sz="quarter" idx="12"/>
          </p:nvPr>
        </p:nvSpPr>
        <p:spPr/>
        <p:txBody>
          <a:bodyPr/>
          <a:lstStyle/>
          <a:p>
            <a:fld id="{23FE73B9-5C8E-45E4-8786-F4EF0B66B4F5}" type="slidenum">
              <a:rPr lang="en-US" smtClean="0"/>
              <a:t>‹#›</a:t>
            </a:fld>
            <a:endParaRPr lang="en-US" dirty="0"/>
          </a:p>
        </p:txBody>
      </p:sp>
    </p:spTree>
    <p:extLst>
      <p:ext uri="{BB962C8B-B14F-4D97-AF65-F5344CB8AC3E}">
        <p14:creationId xmlns:p14="http://schemas.microsoft.com/office/powerpoint/2010/main" val="111351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83480-B975-4F3A-B437-B0738C5E9F49}"/>
              </a:ext>
            </a:extLst>
          </p:cNvPr>
          <p:cNvSpPr>
            <a:spLocks noGrp="1"/>
          </p:cNvSpPr>
          <p:nvPr>
            <p:ph type="dt" sz="half" idx="10"/>
          </p:nvPr>
        </p:nvSpPr>
        <p:spPr/>
        <p:txBody>
          <a:bodyPr/>
          <a:lstStyle/>
          <a:p>
            <a:fld id="{41932710-94D2-4D5E-A4CB-5474F9554D0C}" type="datetimeFigureOut">
              <a:rPr lang="en-US" smtClean="0"/>
              <a:t>6/28/2021</a:t>
            </a:fld>
            <a:endParaRPr lang="en-US" dirty="0"/>
          </a:p>
        </p:txBody>
      </p:sp>
      <p:sp>
        <p:nvSpPr>
          <p:cNvPr id="3" name="Footer Placeholder 2">
            <a:extLst>
              <a:ext uri="{FF2B5EF4-FFF2-40B4-BE49-F238E27FC236}">
                <a16:creationId xmlns:a16="http://schemas.microsoft.com/office/drawing/2014/main" id="{C6A69F7F-AEFC-42DC-A69B-C6FE0A34C5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8FE3CF-278B-450A-9F0C-24A7B01AEDD8}"/>
              </a:ext>
            </a:extLst>
          </p:cNvPr>
          <p:cNvSpPr>
            <a:spLocks noGrp="1"/>
          </p:cNvSpPr>
          <p:nvPr>
            <p:ph type="sldNum" sz="quarter" idx="12"/>
          </p:nvPr>
        </p:nvSpPr>
        <p:spPr/>
        <p:txBody>
          <a:bodyPr/>
          <a:lstStyle/>
          <a:p>
            <a:fld id="{23FE73B9-5C8E-45E4-8786-F4EF0B66B4F5}" type="slidenum">
              <a:rPr lang="en-US" smtClean="0"/>
              <a:t>‹#›</a:t>
            </a:fld>
            <a:endParaRPr lang="en-US" dirty="0"/>
          </a:p>
        </p:txBody>
      </p:sp>
    </p:spTree>
    <p:extLst>
      <p:ext uri="{BB962C8B-B14F-4D97-AF65-F5344CB8AC3E}">
        <p14:creationId xmlns:p14="http://schemas.microsoft.com/office/powerpoint/2010/main" val="426840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7545-5543-4A25-9781-387F93416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EF8595-78DE-4A9A-B082-13CE7AF4A5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77FA48-11BF-4F31-9C9F-F0664CB31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DA75B-CECF-4D50-831C-BDA518504B51}"/>
              </a:ext>
            </a:extLst>
          </p:cNvPr>
          <p:cNvSpPr>
            <a:spLocks noGrp="1"/>
          </p:cNvSpPr>
          <p:nvPr>
            <p:ph type="dt" sz="half" idx="10"/>
          </p:nvPr>
        </p:nvSpPr>
        <p:spPr/>
        <p:txBody>
          <a:bodyPr/>
          <a:lstStyle/>
          <a:p>
            <a:fld id="{41932710-94D2-4D5E-A4CB-5474F9554D0C}" type="datetimeFigureOut">
              <a:rPr lang="en-US" smtClean="0"/>
              <a:t>6/28/2021</a:t>
            </a:fld>
            <a:endParaRPr lang="en-US" dirty="0"/>
          </a:p>
        </p:txBody>
      </p:sp>
      <p:sp>
        <p:nvSpPr>
          <p:cNvPr id="6" name="Footer Placeholder 5">
            <a:extLst>
              <a:ext uri="{FF2B5EF4-FFF2-40B4-BE49-F238E27FC236}">
                <a16:creationId xmlns:a16="http://schemas.microsoft.com/office/drawing/2014/main" id="{49534846-5995-4C77-AE97-2036CDE7A3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E280E-B24C-443D-A7BD-76B3BDDAC4C9}"/>
              </a:ext>
            </a:extLst>
          </p:cNvPr>
          <p:cNvSpPr>
            <a:spLocks noGrp="1"/>
          </p:cNvSpPr>
          <p:nvPr>
            <p:ph type="sldNum" sz="quarter" idx="12"/>
          </p:nvPr>
        </p:nvSpPr>
        <p:spPr/>
        <p:txBody>
          <a:bodyPr/>
          <a:lstStyle/>
          <a:p>
            <a:fld id="{23FE73B9-5C8E-45E4-8786-F4EF0B66B4F5}" type="slidenum">
              <a:rPr lang="en-US" smtClean="0"/>
              <a:t>‹#›</a:t>
            </a:fld>
            <a:endParaRPr lang="en-US" dirty="0"/>
          </a:p>
        </p:txBody>
      </p:sp>
    </p:spTree>
    <p:extLst>
      <p:ext uri="{BB962C8B-B14F-4D97-AF65-F5344CB8AC3E}">
        <p14:creationId xmlns:p14="http://schemas.microsoft.com/office/powerpoint/2010/main" val="106054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6D2A-9C07-4FD2-9918-1C577AAD1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7B20B4-FAD1-44D9-8D2E-C826BE60D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D245A81-B7CE-4DD6-A015-148B389BA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043A3-E16A-4104-9D8D-85D5CD0A71AA}"/>
              </a:ext>
            </a:extLst>
          </p:cNvPr>
          <p:cNvSpPr>
            <a:spLocks noGrp="1"/>
          </p:cNvSpPr>
          <p:nvPr>
            <p:ph type="dt" sz="half" idx="10"/>
          </p:nvPr>
        </p:nvSpPr>
        <p:spPr/>
        <p:txBody>
          <a:bodyPr/>
          <a:lstStyle/>
          <a:p>
            <a:fld id="{41932710-94D2-4D5E-A4CB-5474F9554D0C}" type="datetimeFigureOut">
              <a:rPr lang="en-US" smtClean="0"/>
              <a:t>6/28/2021</a:t>
            </a:fld>
            <a:endParaRPr lang="en-US" dirty="0"/>
          </a:p>
        </p:txBody>
      </p:sp>
      <p:sp>
        <p:nvSpPr>
          <p:cNvPr id="6" name="Footer Placeholder 5">
            <a:extLst>
              <a:ext uri="{FF2B5EF4-FFF2-40B4-BE49-F238E27FC236}">
                <a16:creationId xmlns:a16="http://schemas.microsoft.com/office/drawing/2014/main" id="{9A41ED8B-2698-4B92-AAE2-D798C15F2D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9B4D26-04EC-421D-B93B-F899F4377253}"/>
              </a:ext>
            </a:extLst>
          </p:cNvPr>
          <p:cNvSpPr>
            <a:spLocks noGrp="1"/>
          </p:cNvSpPr>
          <p:nvPr>
            <p:ph type="sldNum" sz="quarter" idx="12"/>
          </p:nvPr>
        </p:nvSpPr>
        <p:spPr/>
        <p:txBody>
          <a:bodyPr/>
          <a:lstStyle/>
          <a:p>
            <a:fld id="{23FE73B9-5C8E-45E4-8786-F4EF0B66B4F5}" type="slidenum">
              <a:rPr lang="en-US" smtClean="0"/>
              <a:t>‹#›</a:t>
            </a:fld>
            <a:endParaRPr lang="en-US" dirty="0"/>
          </a:p>
        </p:txBody>
      </p:sp>
    </p:spTree>
    <p:extLst>
      <p:ext uri="{BB962C8B-B14F-4D97-AF65-F5344CB8AC3E}">
        <p14:creationId xmlns:p14="http://schemas.microsoft.com/office/powerpoint/2010/main" val="416685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2618B-A030-436A-B1C1-CE7783B9C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561B96-DC03-436A-8F73-B5E9A02C0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F5556-1CCA-4026-9353-24B85AD05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32710-94D2-4D5E-A4CB-5474F9554D0C}" type="datetimeFigureOut">
              <a:rPr lang="en-US" smtClean="0"/>
              <a:t>6/28/2021</a:t>
            </a:fld>
            <a:endParaRPr lang="en-US" dirty="0"/>
          </a:p>
        </p:txBody>
      </p:sp>
      <p:sp>
        <p:nvSpPr>
          <p:cNvPr id="5" name="Footer Placeholder 4">
            <a:extLst>
              <a:ext uri="{FF2B5EF4-FFF2-40B4-BE49-F238E27FC236}">
                <a16:creationId xmlns:a16="http://schemas.microsoft.com/office/drawing/2014/main" id="{EFEC35A8-306A-4532-A534-1AA8BEF5B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820AAED-44C8-4581-8651-D3045A9DB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E73B9-5C8E-45E4-8786-F4EF0B66B4F5}" type="slidenum">
              <a:rPr lang="en-US" smtClean="0"/>
              <a:t>‹#›</a:t>
            </a:fld>
            <a:endParaRPr lang="en-US" dirty="0"/>
          </a:p>
        </p:txBody>
      </p:sp>
    </p:spTree>
    <p:extLst>
      <p:ext uri="{BB962C8B-B14F-4D97-AF65-F5344CB8AC3E}">
        <p14:creationId xmlns:p14="http://schemas.microsoft.com/office/powerpoint/2010/main" val="2755997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7.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researchandmarkets.com/" TargetMode="External"/><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05265DC-CF6B-4AE8-B3F3-2A7A16374D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596836-DA7E-437E-8C88-5C2CBCF27EB3}"/>
              </a:ext>
            </a:extLst>
          </p:cNvPr>
          <p:cNvSpPr>
            <a:spLocks noGrp="1"/>
          </p:cNvSpPr>
          <p:nvPr>
            <p:ph type="title"/>
          </p:nvPr>
        </p:nvSpPr>
        <p:spPr>
          <a:xfrm>
            <a:off x="0" y="3498981"/>
            <a:ext cx="12192000" cy="3359020"/>
          </a:xfrm>
          <a:solidFill>
            <a:schemeClr val="tx1">
              <a:lumMod val="75000"/>
              <a:lumOff val="25000"/>
            </a:schemeClr>
          </a:solidFill>
        </p:spPr>
        <p:txBody>
          <a:bodyPr anchor="t">
            <a:normAutofit/>
          </a:bodyPr>
          <a:lstStyle/>
          <a:p>
            <a:pPr algn="ctr">
              <a:spcBef>
                <a:spcPts val="1200"/>
              </a:spcBef>
            </a:pPr>
            <a:r>
              <a:rPr lang="en-US" sz="3600" b="1" dirty="0">
                <a:solidFill>
                  <a:schemeClr val="bg1"/>
                </a:solidFill>
                <a:latin typeface="Bookman Old Style" panose="02050604050505020204" pitchFamily="18" charset="0"/>
                <a:ea typeface="+mn-ea"/>
                <a:cs typeface="+mn-cs"/>
              </a:rPr>
              <a:t/>
            </a:r>
            <a:br>
              <a:rPr lang="en-US" sz="3600" b="1" dirty="0">
                <a:solidFill>
                  <a:schemeClr val="bg1"/>
                </a:solidFill>
                <a:latin typeface="Bookman Old Style" panose="02050604050505020204" pitchFamily="18" charset="0"/>
                <a:ea typeface="+mn-ea"/>
                <a:cs typeface="+mn-cs"/>
              </a:rPr>
            </a:br>
            <a:r>
              <a:rPr lang="en-US" sz="3600" b="1" dirty="0">
                <a:solidFill>
                  <a:schemeClr val="bg1"/>
                </a:solidFill>
                <a:latin typeface="Bookman Old Style" panose="02050604050505020204" pitchFamily="18" charset="0"/>
                <a:ea typeface="+mn-ea"/>
                <a:cs typeface="+mn-cs"/>
              </a:rPr>
              <a:t>How to boost agricultural exports in Armenia</a:t>
            </a:r>
            <a:r>
              <a:rPr lang="en-US" sz="4900" b="1" dirty="0">
                <a:solidFill>
                  <a:schemeClr val="bg1"/>
                </a:solidFill>
              </a:rPr>
              <a:t/>
            </a:r>
            <a:br>
              <a:rPr lang="en-US" sz="4900" b="1" dirty="0">
                <a:solidFill>
                  <a:schemeClr val="bg1"/>
                </a:solidFill>
              </a:rPr>
            </a:br>
            <a:r>
              <a:rPr lang="en-US" sz="2800" dirty="0">
                <a:solidFill>
                  <a:schemeClr val="bg1"/>
                </a:solidFill>
                <a:latin typeface="Bookman Old Style" panose="02050604050505020204" pitchFamily="18" charset="0"/>
                <a:ea typeface="+mn-ea"/>
                <a:cs typeface="+mn-cs"/>
              </a:rPr>
              <a:t>Export Investments in Armenia: Barriers and Challenges</a:t>
            </a:r>
            <a:r>
              <a:rPr lang="en-US" sz="3600" dirty="0">
                <a:solidFill>
                  <a:schemeClr val="bg1"/>
                </a:solidFill>
                <a:latin typeface="Bookman Old Style" panose="02050604050505020204" pitchFamily="18" charset="0"/>
                <a:ea typeface="+mn-ea"/>
                <a:cs typeface="+mn-cs"/>
              </a:rPr>
              <a:t/>
            </a:r>
            <a:br>
              <a:rPr lang="en-US" sz="3600" dirty="0">
                <a:solidFill>
                  <a:schemeClr val="bg1"/>
                </a:solidFill>
                <a:latin typeface="Bookman Old Style" panose="02050604050505020204" pitchFamily="18" charset="0"/>
                <a:ea typeface="+mn-ea"/>
                <a:cs typeface="+mn-cs"/>
              </a:rPr>
            </a:br>
            <a:r>
              <a:rPr lang="en-US" sz="2800" b="1" dirty="0">
                <a:solidFill>
                  <a:schemeClr val="bg1"/>
                </a:solidFill>
                <a:latin typeface="Bookman Old Style" panose="02050604050505020204" pitchFamily="18" charset="0"/>
                <a:ea typeface="+mn-ea"/>
                <a:cs typeface="+mn-cs"/>
              </a:rPr>
              <a:t/>
            </a:r>
            <a:br>
              <a:rPr lang="en-US" sz="2800" b="1" dirty="0">
                <a:solidFill>
                  <a:schemeClr val="bg1"/>
                </a:solidFill>
                <a:latin typeface="Bookman Old Style" panose="02050604050505020204" pitchFamily="18" charset="0"/>
                <a:ea typeface="+mn-ea"/>
                <a:cs typeface="+mn-cs"/>
              </a:rPr>
            </a:br>
            <a:r>
              <a:rPr lang="en-US" sz="2800" b="1" dirty="0">
                <a:latin typeface="Bookman Old Style" panose="02050604050505020204" pitchFamily="18" charset="0"/>
                <a:ea typeface="+mn-ea"/>
                <a:cs typeface="+mn-cs"/>
              </a:rPr>
              <a:t/>
            </a:r>
            <a:br>
              <a:rPr lang="en-US" sz="2800" b="1" dirty="0">
                <a:latin typeface="Bookman Old Style" panose="02050604050505020204" pitchFamily="18" charset="0"/>
                <a:ea typeface="+mn-ea"/>
                <a:cs typeface="+mn-cs"/>
              </a:rPr>
            </a:br>
            <a:r>
              <a:rPr lang="en-US" sz="2800" b="1" dirty="0">
                <a:solidFill>
                  <a:schemeClr val="bg1"/>
                </a:solidFill>
                <a:latin typeface="Bookman Old Style" panose="02050604050505020204" pitchFamily="18" charset="0"/>
                <a:ea typeface="+mn-ea"/>
                <a:cs typeface="+mn-cs"/>
              </a:rPr>
              <a:t>Dr. Vardan Urutyan</a:t>
            </a:r>
            <a:br>
              <a:rPr lang="en-US" sz="2800" b="1" dirty="0">
                <a:solidFill>
                  <a:schemeClr val="bg1"/>
                </a:solidFill>
                <a:latin typeface="Bookman Old Style" panose="02050604050505020204" pitchFamily="18" charset="0"/>
                <a:ea typeface="+mn-ea"/>
                <a:cs typeface="+mn-cs"/>
              </a:rPr>
            </a:br>
            <a:r>
              <a:rPr lang="en-US" sz="2800" b="1" dirty="0">
                <a:solidFill>
                  <a:schemeClr val="bg1"/>
                </a:solidFill>
                <a:latin typeface="Bookman Old Style" panose="02050604050505020204" pitchFamily="18" charset="0"/>
                <a:ea typeface="+mn-ea"/>
                <a:cs typeface="+mn-cs"/>
              </a:rPr>
              <a:t>Rector, ANAU</a:t>
            </a:r>
            <a:endParaRPr lang="hy-AM" sz="2800" b="1" dirty="0">
              <a:solidFill>
                <a:schemeClr val="bg1"/>
              </a:solidFill>
              <a:ea typeface="+mn-ea"/>
              <a:cs typeface="+mn-cs"/>
            </a:endParaRPr>
          </a:p>
        </p:txBody>
      </p:sp>
      <p:grpSp>
        <p:nvGrpSpPr>
          <p:cNvPr id="14" name="Group 13">
            <a:extLst>
              <a:ext uri="{FF2B5EF4-FFF2-40B4-BE49-F238E27FC236}">
                <a16:creationId xmlns:a16="http://schemas.microsoft.com/office/drawing/2014/main" id="{37EA779C-87BF-454F-919D-A3DA98FD8A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5" name="Freeform: Shape 14">
              <a:extLst>
                <a:ext uri="{FF2B5EF4-FFF2-40B4-BE49-F238E27FC236}">
                  <a16:creationId xmlns:a16="http://schemas.microsoft.com/office/drawing/2014/main" id="{D8C2E702-9A3E-420B-81FC-693685CAF6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5">
              <a:extLst>
                <a:ext uri="{FF2B5EF4-FFF2-40B4-BE49-F238E27FC236}">
                  <a16:creationId xmlns:a16="http://schemas.microsoft.com/office/drawing/2014/main" id="{6AA40418-2F7D-4A2A-84C0-1A72B0307C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7" name="Picture 6">
            <a:extLst>
              <a:ext uri="{FF2B5EF4-FFF2-40B4-BE49-F238E27FC236}">
                <a16:creationId xmlns:a16="http://schemas.microsoft.com/office/drawing/2014/main" id="{0A28261F-7407-4B8B-B03C-8B98DD6CC205}"/>
              </a:ext>
            </a:extLst>
          </p:cNvPr>
          <p:cNvPicPr>
            <a:picLocks noChangeAspect="1"/>
          </p:cNvPicPr>
          <p:nvPr/>
        </p:nvPicPr>
        <p:blipFill>
          <a:blip r:embed="rId3"/>
          <a:stretch>
            <a:fillRect/>
          </a:stretch>
        </p:blipFill>
        <p:spPr>
          <a:xfrm>
            <a:off x="0" y="0"/>
            <a:ext cx="12192000" cy="3748511"/>
          </a:xfrm>
          <a:prstGeom prst="rect">
            <a:avLst/>
          </a:prstGeom>
        </p:spPr>
      </p:pic>
      <p:pic>
        <p:nvPicPr>
          <p:cNvPr id="9" name="Picture 4">
            <a:extLst>
              <a:ext uri="{FF2B5EF4-FFF2-40B4-BE49-F238E27FC236}">
                <a16:creationId xmlns:a16="http://schemas.microsoft.com/office/drawing/2014/main" id="{7E8A3D33-A1AF-459F-B08D-5D4291BE7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5440" y="283715"/>
            <a:ext cx="1362441" cy="1357900"/>
          </a:xfrm>
          <a:prstGeom prst="rect">
            <a:avLst/>
          </a:prstGeom>
        </p:spPr>
      </p:pic>
    </p:spTree>
    <p:extLst>
      <p:ext uri="{BB962C8B-B14F-4D97-AF65-F5344CB8AC3E}">
        <p14:creationId xmlns:p14="http://schemas.microsoft.com/office/powerpoint/2010/main" val="11210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66AB07-A4EF-439E-AC9E-1A27812F9DAB}"/>
              </a:ext>
            </a:extLst>
          </p:cNvPr>
          <p:cNvSpPr>
            <a:spLocks noGrp="1"/>
          </p:cNvSpPr>
          <p:nvPr>
            <p:ph idx="1"/>
          </p:nvPr>
        </p:nvSpPr>
        <p:spPr>
          <a:xfrm>
            <a:off x="838200" y="2338809"/>
            <a:ext cx="10515600" cy="2541102"/>
          </a:xfrm>
        </p:spPr>
        <p:txBody>
          <a:bodyPr>
            <a:normAutofit fontScale="92500"/>
          </a:bodyPr>
          <a:lstStyle/>
          <a:p>
            <a:pPr marL="0" indent="0" algn="ctr">
              <a:buNone/>
            </a:pPr>
            <a:r>
              <a:rPr lang="en-US" altLang="en-US" sz="4800" b="1" dirty="0">
                <a:solidFill>
                  <a:srgbClr val="FF0000"/>
                </a:solidFill>
              </a:rPr>
              <a:t>There is a considerable untapped potential in the Armenian agriculture and food industry for boosting agricultural exports and attracting investments !!!</a:t>
            </a:r>
          </a:p>
          <a:p>
            <a:endParaRPr lang="en-US" dirty="0"/>
          </a:p>
        </p:txBody>
      </p:sp>
    </p:spTree>
    <p:extLst>
      <p:ext uri="{BB962C8B-B14F-4D97-AF65-F5344CB8AC3E}">
        <p14:creationId xmlns:p14="http://schemas.microsoft.com/office/powerpoint/2010/main" val="252512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5C6B-89A7-457C-AF23-EBC9A0A2108D}"/>
              </a:ext>
            </a:extLst>
          </p:cNvPr>
          <p:cNvSpPr>
            <a:spLocks noGrp="1"/>
          </p:cNvSpPr>
          <p:nvPr>
            <p:ph type="title"/>
          </p:nvPr>
        </p:nvSpPr>
        <p:spPr>
          <a:xfrm>
            <a:off x="315684" y="243827"/>
            <a:ext cx="11198291" cy="1325563"/>
          </a:xfrm>
        </p:spPr>
        <p:txBody>
          <a:bodyPr>
            <a:normAutofit fontScale="90000"/>
          </a:bodyPr>
          <a:lstStyle/>
          <a:p>
            <a:r>
              <a:rPr lang="en-US" dirty="0"/>
              <a:t>Increasing the </a:t>
            </a:r>
            <a:r>
              <a:rPr lang="en-US" b="1" dirty="0">
                <a:solidFill>
                  <a:srgbClr val="FF0000"/>
                </a:solidFill>
              </a:rPr>
              <a:t>land utilization </a:t>
            </a:r>
            <a:r>
              <a:rPr lang="en-US" dirty="0"/>
              <a:t>and </a:t>
            </a:r>
            <a:r>
              <a:rPr lang="en-US" b="1" dirty="0">
                <a:solidFill>
                  <a:srgbClr val="FF0000"/>
                </a:solidFill>
              </a:rPr>
              <a:t>productivity</a:t>
            </a:r>
            <a:r>
              <a:rPr lang="en-US" dirty="0"/>
              <a:t> are the key pillars for Armenia’s agricultural growth!! </a:t>
            </a:r>
          </a:p>
        </p:txBody>
      </p:sp>
      <p:sp>
        <p:nvSpPr>
          <p:cNvPr id="3" name="Content Placeholder 2">
            <a:extLst>
              <a:ext uri="{FF2B5EF4-FFF2-40B4-BE49-F238E27FC236}">
                <a16:creationId xmlns:a16="http://schemas.microsoft.com/office/drawing/2014/main" id="{B48A6B4C-B94F-423D-AAAD-60E5E4E03E95}"/>
              </a:ext>
            </a:extLst>
          </p:cNvPr>
          <p:cNvSpPr>
            <a:spLocks noGrp="1"/>
          </p:cNvSpPr>
          <p:nvPr>
            <p:ph idx="1"/>
          </p:nvPr>
        </p:nvSpPr>
        <p:spPr>
          <a:xfrm>
            <a:off x="315684" y="2441446"/>
            <a:ext cx="11355355" cy="3978015"/>
          </a:xfrm>
        </p:spPr>
        <p:txBody>
          <a:bodyPr>
            <a:normAutofit/>
          </a:bodyPr>
          <a:lstStyle/>
          <a:p>
            <a:r>
              <a:rPr lang="en-US" sz="2400" b="1" dirty="0"/>
              <a:t>Yield on food security-crucial products </a:t>
            </a:r>
            <a:r>
              <a:rPr lang="en-US" sz="2400" dirty="0"/>
              <a:t>(meat, dairy and cereal) </a:t>
            </a:r>
            <a:r>
              <a:rPr lang="en-US" sz="2400" b="1" dirty="0"/>
              <a:t>falls behind…</a:t>
            </a:r>
          </a:p>
          <a:p>
            <a:pPr marL="0" indent="0">
              <a:buNone/>
            </a:pPr>
            <a:r>
              <a:rPr lang="en-US" sz="2400" b="1" dirty="0"/>
              <a:t>	</a:t>
            </a:r>
            <a:r>
              <a:rPr lang="en-US" sz="2400" dirty="0"/>
              <a:t>wheat by </a:t>
            </a:r>
            <a:r>
              <a:rPr lang="en-US" sz="2400" dirty="0">
                <a:solidFill>
                  <a:srgbClr val="FF0000"/>
                </a:solidFill>
              </a:rPr>
              <a:t>380%</a:t>
            </a:r>
            <a:r>
              <a:rPr lang="en-US" sz="2400" dirty="0"/>
              <a:t>, cow milk by </a:t>
            </a:r>
            <a:r>
              <a:rPr lang="en-US" sz="2400" dirty="0">
                <a:solidFill>
                  <a:srgbClr val="FF0000"/>
                </a:solidFill>
              </a:rPr>
              <a:t>280%, </a:t>
            </a:r>
            <a:r>
              <a:rPr lang="en-US" sz="2400" dirty="0"/>
              <a:t>beef by </a:t>
            </a:r>
            <a:r>
              <a:rPr lang="en-US" sz="2400" dirty="0">
                <a:solidFill>
                  <a:srgbClr val="FF0000"/>
                </a:solidFill>
              </a:rPr>
              <a:t>250%</a:t>
            </a:r>
            <a:r>
              <a:rPr lang="en-US" sz="2400" dirty="0"/>
              <a:t>, sheep meat by </a:t>
            </a:r>
            <a:r>
              <a:rPr lang="en-US" sz="2400" dirty="0">
                <a:solidFill>
                  <a:srgbClr val="FF0000"/>
                </a:solidFill>
              </a:rPr>
              <a:t>190%</a:t>
            </a:r>
            <a:r>
              <a:rPr lang="en-US" sz="2400" dirty="0"/>
              <a:t>, </a:t>
            </a:r>
          </a:p>
          <a:p>
            <a:endParaRPr lang="en-US" sz="2400" dirty="0"/>
          </a:p>
          <a:p>
            <a:r>
              <a:rPr lang="en-US" sz="2400" b="1" i="0" u="none" strike="noStrike" baseline="0" dirty="0"/>
              <a:t>Utilization of advanced seeds and crop protection will improve the yield. </a:t>
            </a:r>
            <a:r>
              <a:rPr lang="en-US" sz="2400" dirty="0">
                <a:solidFill>
                  <a:srgbClr val="000000"/>
                </a:solidFill>
              </a:rPr>
              <a:t>Even with limitations related to high land fragmentation there is still </a:t>
            </a:r>
            <a:r>
              <a:rPr lang="en-US" sz="2400" b="1" dirty="0">
                <a:solidFill>
                  <a:srgbClr val="2C2F85"/>
                </a:solidFill>
              </a:rPr>
              <a:t>room to improve productivity by more than 4 times.</a:t>
            </a:r>
            <a:endParaRPr lang="en-US" sz="2400" dirty="0">
              <a:solidFill>
                <a:srgbClr val="2C2F85"/>
              </a:solidFill>
            </a:endParaRPr>
          </a:p>
          <a:p>
            <a:endParaRPr lang="en-US" sz="2400" b="1" i="0" u="none" strike="noStrike" baseline="0" dirty="0"/>
          </a:p>
          <a:p>
            <a:pPr algn="l"/>
            <a:r>
              <a:rPr lang="en-US" sz="2400" dirty="0"/>
              <a:t>Effective land reform, creation of land bank, </a:t>
            </a:r>
            <a:r>
              <a:rPr lang="en-US" sz="2400" b="0" i="0" u="none" strike="noStrike" baseline="0" dirty="0"/>
              <a:t>and incentivizing cooperation among small farmers. </a:t>
            </a:r>
            <a:endParaRPr lang="en-US" dirty="0"/>
          </a:p>
        </p:txBody>
      </p:sp>
    </p:spTree>
    <p:extLst>
      <p:ext uri="{BB962C8B-B14F-4D97-AF65-F5344CB8AC3E}">
        <p14:creationId xmlns:p14="http://schemas.microsoft.com/office/powerpoint/2010/main" val="349332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73B0-4268-4F9A-8D1F-F390593C11D4}"/>
              </a:ext>
            </a:extLst>
          </p:cNvPr>
          <p:cNvSpPr>
            <a:spLocks noGrp="1"/>
          </p:cNvSpPr>
          <p:nvPr>
            <p:ph type="title"/>
          </p:nvPr>
        </p:nvSpPr>
        <p:spPr>
          <a:xfrm>
            <a:off x="325016" y="209128"/>
            <a:ext cx="10515600" cy="737065"/>
          </a:xfrm>
        </p:spPr>
        <p:txBody>
          <a:bodyPr/>
          <a:lstStyle/>
          <a:p>
            <a:r>
              <a:rPr lang="en-US" b="1" dirty="0"/>
              <a:t>Improvement of Infrastructure</a:t>
            </a:r>
          </a:p>
        </p:txBody>
      </p:sp>
      <p:sp>
        <p:nvSpPr>
          <p:cNvPr id="3" name="Content Placeholder 2">
            <a:extLst>
              <a:ext uri="{FF2B5EF4-FFF2-40B4-BE49-F238E27FC236}">
                <a16:creationId xmlns:a16="http://schemas.microsoft.com/office/drawing/2014/main" id="{CB13D896-AD61-4538-96AD-523937A95972}"/>
              </a:ext>
            </a:extLst>
          </p:cNvPr>
          <p:cNvSpPr>
            <a:spLocks noGrp="1"/>
          </p:cNvSpPr>
          <p:nvPr>
            <p:ph idx="1"/>
          </p:nvPr>
        </p:nvSpPr>
        <p:spPr>
          <a:xfrm>
            <a:off x="192833" y="1716833"/>
            <a:ext cx="8268478" cy="4310744"/>
          </a:xfrm>
        </p:spPr>
        <p:txBody>
          <a:bodyPr>
            <a:normAutofit/>
          </a:bodyPr>
          <a:lstStyle/>
          <a:p>
            <a:r>
              <a:rPr lang="en-US" b="0" i="0" u="none" strike="noStrike" baseline="0" dirty="0">
                <a:solidFill>
                  <a:srgbClr val="000000"/>
                </a:solidFill>
              </a:rPr>
              <a:t>Largest impact can be achieved by building/modernizing roads to key agricultural hubs, Georgian and Iranian border</a:t>
            </a:r>
          </a:p>
          <a:p>
            <a:endParaRPr lang="en-US" dirty="0">
              <a:solidFill>
                <a:srgbClr val="000000"/>
              </a:solidFill>
            </a:endParaRPr>
          </a:p>
          <a:p>
            <a:r>
              <a:rPr lang="en-US" i="0" u="none" strike="noStrike" baseline="0" dirty="0">
                <a:solidFill>
                  <a:srgbClr val="000000"/>
                </a:solidFill>
              </a:rPr>
              <a:t>Irrigation systems are crucial to improve yields</a:t>
            </a:r>
          </a:p>
          <a:p>
            <a:pPr algn="l"/>
            <a:endParaRPr lang="en-US" b="0" i="0" u="none" strike="noStrike" baseline="0" dirty="0">
              <a:solidFill>
                <a:srgbClr val="000000"/>
              </a:solidFill>
            </a:endParaRPr>
          </a:p>
          <a:p>
            <a:r>
              <a:rPr lang="en-US" b="1" i="0" u="none" strike="noStrike" baseline="0" dirty="0">
                <a:solidFill>
                  <a:srgbClr val="FF0000"/>
                </a:solidFill>
              </a:rPr>
              <a:t>Combination of rainwater collection and surface water channels, smart irrigation systems</a:t>
            </a:r>
            <a:endParaRPr lang="en-US" b="1" dirty="0">
              <a:solidFill>
                <a:srgbClr val="FF0000"/>
              </a:solidFill>
            </a:endParaRPr>
          </a:p>
        </p:txBody>
      </p:sp>
      <p:pic>
        <p:nvPicPr>
          <p:cNvPr id="5" name="Picture 4">
            <a:extLst>
              <a:ext uri="{FF2B5EF4-FFF2-40B4-BE49-F238E27FC236}">
                <a16:creationId xmlns:a16="http://schemas.microsoft.com/office/drawing/2014/main" id="{861AC180-8DFF-40C7-9BF8-FEFEE3EE1FB0}"/>
              </a:ext>
            </a:extLst>
          </p:cNvPr>
          <p:cNvPicPr>
            <a:picLocks noChangeAspect="1"/>
          </p:cNvPicPr>
          <p:nvPr/>
        </p:nvPicPr>
        <p:blipFill>
          <a:blip r:embed="rId2"/>
          <a:stretch>
            <a:fillRect/>
          </a:stretch>
        </p:blipFill>
        <p:spPr>
          <a:xfrm>
            <a:off x="9350145" y="150015"/>
            <a:ext cx="2649021" cy="3479593"/>
          </a:xfrm>
          <a:prstGeom prst="rect">
            <a:avLst/>
          </a:prstGeom>
        </p:spPr>
      </p:pic>
      <p:pic>
        <p:nvPicPr>
          <p:cNvPr id="7" name="Picture 6">
            <a:extLst>
              <a:ext uri="{FF2B5EF4-FFF2-40B4-BE49-F238E27FC236}">
                <a16:creationId xmlns:a16="http://schemas.microsoft.com/office/drawing/2014/main" id="{6A333100-9EA6-4D00-99B0-457C2589D7E8}"/>
              </a:ext>
            </a:extLst>
          </p:cNvPr>
          <p:cNvPicPr>
            <a:picLocks noChangeAspect="1"/>
          </p:cNvPicPr>
          <p:nvPr/>
        </p:nvPicPr>
        <p:blipFill>
          <a:blip r:embed="rId3"/>
          <a:stretch>
            <a:fillRect/>
          </a:stretch>
        </p:blipFill>
        <p:spPr>
          <a:xfrm>
            <a:off x="8461311" y="3956181"/>
            <a:ext cx="3598455" cy="2845837"/>
          </a:xfrm>
          <a:prstGeom prst="rect">
            <a:avLst/>
          </a:prstGeom>
        </p:spPr>
      </p:pic>
    </p:spTree>
    <p:extLst>
      <p:ext uri="{BB962C8B-B14F-4D97-AF65-F5344CB8AC3E}">
        <p14:creationId xmlns:p14="http://schemas.microsoft.com/office/powerpoint/2010/main" val="203735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FD0AF6-0D03-4F06-B2BD-22DE54EEEF48}"/>
              </a:ext>
            </a:extLst>
          </p:cNvPr>
          <p:cNvSpPr>
            <a:spLocks noGrp="1"/>
          </p:cNvSpPr>
          <p:nvPr>
            <p:ph idx="1"/>
          </p:nvPr>
        </p:nvSpPr>
        <p:spPr>
          <a:xfrm>
            <a:off x="326573" y="1471062"/>
            <a:ext cx="11206064" cy="4351338"/>
          </a:xfrm>
        </p:spPr>
        <p:txBody>
          <a:bodyPr/>
          <a:lstStyle/>
          <a:p>
            <a:r>
              <a:rPr lang="en-US" sz="4800" i="0" u="none" strike="noStrike" baseline="0" dirty="0"/>
              <a:t>Potential to unlock </a:t>
            </a:r>
            <a:r>
              <a:rPr lang="en-US" sz="4800" i="0" u="none" strike="noStrike" baseline="0" dirty="0">
                <a:solidFill>
                  <a:srgbClr val="FF0000"/>
                </a:solidFill>
              </a:rPr>
              <a:t>additional $2.5 billion </a:t>
            </a:r>
            <a:r>
              <a:rPr lang="en-US" sz="4800" i="0" u="none" strike="noStrike" baseline="0" dirty="0"/>
              <a:t>in gross agricultural output. </a:t>
            </a:r>
          </a:p>
          <a:p>
            <a:endParaRPr lang="en-US" sz="4800" i="0" u="none" strike="noStrike" baseline="0" dirty="0"/>
          </a:p>
          <a:p>
            <a:r>
              <a:rPr lang="en-US" sz="4800" dirty="0"/>
              <a:t>Agricultural </a:t>
            </a:r>
            <a:r>
              <a:rPr lang="en-US" sz="4800" dirty="0">
                <a:solidFill>
                  <a:srgbClr val="FF0000"/>
                </a:solidFill>
              </a:rPr>
              <a:t>export</a:t>
            </a:r>
            <a:r>
              <a:rPr lang="en-US" sz="4800" dirty="0"/>
              <a:t> has a potential to grow by </a:t>
            </a:r>
            <a:r>
              <a:rPr lang="en-US" sz="4800" dirty="0">
                <a:solidFill>
                  <a:srgbClr val="FF0000"/>
                </a:solidFill>
              </a:rPr>
              <a:t>5 times </a:t>
            </a:r>
            <a:r>
              <a:rPr lang="en-US" sz="4800" dirty="0"/>
              <a:t>within 10-15 years</a:t>
            </a:r>
            <a:endParaRPr lang="en-US" sz="4800" i="0" u="none" strike="noStrike" baseline="0" dirty="0"/>
          </a:p>
          <a:p>
            <a:endParaRPr lang="en-US" dirty="0"/>
          </a:p>
        </p:txBody>
      </p:sp>
    </p:spTree>
    <p:extLst>
      <p:ext uri="{BB962C8B-B14F-4D97-AF65-F5344CB8AC3E}">
        <p14:creationId xmlns:p14="http://schemas.microsoft.com/office/powerpoint/2010/main" val="132732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1FED348-0CB8-43CA-B8D4-8B508E599AB4}"/>
              </a:ext>
            </a:extLst>
          </p:cNvPr>
          <p:cNvSpPr>
            <a:spLocks noGrp="1"/>
          </p:cNvSpPr>
          <p:nvPr>
            <p:ph idx="1"/>
          </p:nvPr>
        </p:nvSpPr>
        <p:spPr>
          <a:xfrm>
            <a:off x="317240" y="186612"/>
            <a:ext cx="11430001" cy="6027004"/>
          </a:xfrm>
        </p:spPr>
        <p:txBody>
          <a:bodyPr>
            <a:normAutofit fontScale="92500" lnSpcReduction="10000"/>
          </a:bodyPr>
          <a:lstStyle/>
          <a:p>
            <a:pPr marL="0" indent="0" algn="l" fontAlgn="base">
              <a:lnSpc>
                <a:spcPct val="170000"/>
              </a:lnSpc>
              <a:spcBef>
                <a:spcPts val="0"/>
              </a:spcBef>
              <a:buNone/>
            </a:pPr>
            <a:r>
              <a:rPr lang="en-US" sz="3200" b="1" dirty="0">
                <a:solidFill>
                  <a:srgbClr val="FF0000"/>
                </a:solidFill>
              </a:rPr>
              <a:t>The Role of Cooperatives</a:t>
            </a:r>
          </a:p>
          <a:p>
            <a:pPr algn="l" fontAlgn="base">
              <a:lnSpc>
                <a:spcPct val="170000"/>
              </a:lnSpc>
              <a:buFontTx/>
              <a:buChar char="-"/>
            </a:pPr>
            <a:r>
              <a:rPr lang="en-US" sz="2400" b="0" i="0" dirty="0">
                <a:solidFill>
                  <a:srgbClr val="222222"/>
                </a:solidFill>
                <a:effectLst/>
              </a:rPr>
              <a:t>Cooperatives are a driving force for sustainable and inclusive development and can play an important role in boosting agricultural exports.</a:t>
            </a:r>
          </a:p>
          <a:p>
            <a:pPr lvl="1" fontAlgn="base">
              <a:lnSpc>
                <a:spcPct val="170000"/>
              </a:lnSpc>
              <a:buFontTx/>
              <a:buChar char="-"/>
            </a:pPr>
            <a:r>
              <a:rPr lang="en-US" sz="2100" b="1" i="0" dirty="0">
                <a:solidFill>
                  <a:srgbClr val="222222"/>
                </a:solidFill>
                <a:effectLst/>
              </a:rPr>
              <a:t>Globally, there are more than 3 </a:t>
            </a:r>
            <a:r>
              <a:rPr lang="en-US" sz="2100" b="1" i="0" dirty="0" err="1">
                <a:solidFill>
                  <a:srgbClr val="222222"/>
                </a:solidFill>
                <a:effectLst/>
              </a:rPr>
              <a:t>mln</a:t>
            </a:r>
            <a:r>
              <a:rPr lang="en-US" sz="2100" b="1" i="0" dirty="0">
                <a:solidFill>
                  <a:srgbClr val="222222"/>
                </a:solidFill>
                <a:effectLst/>
              </a:rPr>
              <a:t> cooperatives and credit unions, representing more than 1 </a:t>
            </a:r>
            <a:r>
              <a:rPr lang="en-US" sz="2100" b="1" i="0" dirty="0" err="1">
                <a:solidFill>
                  <a:srgbClr val="222222"/>
                </a:solidFill>
                <a:effectLst/>
              </a:rPr>
              <a:t>bln</a:t>
            </a:r>
            <a:r>
              <a:rPr lang="en-US" sz="2100" b="1" i="0" dirty="0">
                <a:solidFill>
                  <a:srgbClr val="222222"/>
                </a:solidFill>
                <a:effectLst/>
              </a:rPr>
              <a:t> members.</a:t>
            </a:r>
          </a:p>
          <a:p>
            <a:pPr algn="l" fontAlgn="base">
              <a:lnSpc>
                <a:spcPct val="170000"/>
              </a:lnSpc>
              <a:buFontTx/>
              <a:buChar char="-"/>
            </a:pPr>
            <a:r>
              <a:rPr lang="en-US" sz="2400" dirty="0">
                <a:solidFill>
                  <a:srgbClr val="222222"/>
                </a:solidFill>
              </a:rPr>
              <a:t>The success of farmers and other value chain actors frequently depends upon their ability to work together through institutions able both to address local and export markets and to provide the strength to meet the challenge of multinational competitors — often even in their home markets. </a:t>
            </a:r>
          </a:p>
          <a:p>
            <a:pPr algn="l" fontAlgn="base">
              <a:lnSpc>
                <a:spcPct val="170000"/>
              </a:lnSpc>
              <a:buFontTx/>
              <a:buChar char="-"/>
            </a:pPr>
            <a:r>
              <a:rPr lang="en-US" sz="2400" dirty="0">
                <a:solidFill>
                  <a:srgbClr val="222222"/>
                </a:solidFill>
              </a:rPr>
              <a:t>particularly important in the sphere of primary agricultural produce and agro-industrial products </a:t>
            </a:r>
          </a:p>
        </p:txBody>
      </p:sp>
    </p:spTree>
    <p:extLst>
      <p:ext uri="{BB962C8B-B14F-4D97-AF65-F5344CB8AC3E}">
        <p14:creationId xmlns:p14="http://schemas.microsoft.com/office/powerpoint/2010/main" val="149365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7D1E-5278-418F-A6F5-9FF04DB368A3}"/>
              </a:ext>
            </a:extLst>
          </p:cNvPr>
          <p:cNvSpPr>
            <a:spLocks noGrp="1"/>
          </p:cNvSpPr>
          <p:nvPr>
            <p:ph type="title"/>
          </p:nvPr>
        </p:nvSpPr>
        <p:spPr>
          <a:xfrm>
            <a:off x="548951" y="118833"/>
            <a:ext cx="10515600" cy="1325563"/>
          </a:xfrm>
        </p:spPr>
        <p:txBody>
          <a:bodyPr>
            <a:normAutofit/>
          </a:bodyPr>
          <a:lstStyle/>
          <a:p>
            <a:r>
              <a:rPr lang="en-US" sz="4800" b="1" dirty="0"/>
              <a:t>Case of </a:t>
            </a:r>
            <a:r>
              <a:rPr lang="en-US" sz="4800" b="1" dirty="0" err="1"/>
              <a:t>Valio</a:t>
            </a:r>
            <a:endParaRPr lang="en-US" sz="4800" b="1" dirty="0"/>
          </a:p>
        </p:txBody>
      </p:sp>
      <p:sp>
        <p:nvSpPr>
          <p:cNvPr id="3" name="Content Placeholder 2">
            <a:extLst>
              <a:ext uri="{FF2B5EF4-FFF2-40B4-BE49-F238E27FC236}">
                <a16:creationId xmlns:a16="http://schemas.microsoft.com/office/drawing/2014/main" id="{F3D0E878-3FC2-4F8A-BA0A-6DAB9767C6BB}"/>
              </a:ext>
            </a:extLst>
          </p:cNvPr>
          <p:cNvSpPr>
            <a:spLocks noGrp="1"/>
          </p:cNvSpPr>
          <p:nvPr>
            <p:ph idx="1"/>
          </p:nvPr>
        </p:nvSpPr>
        <p:spPr>
          <a:xfrm>
            <a:off x="232148" y="1921395"/>
            <a:ext cx="7337629" cy="4740760"/>
          </a:xfrm>
        </p:spPr>
        <p:txBody>
          <a:bodyPr>
            <a:normAutofit fontScale="85000" lnSpcReduction="10000"/>
          </a:bodyPr>
          <a:lstStyle/>
          <a:p>
            <a:r>
              <a:rPr lang="en-US" b="0" i="0" dirty="0">
                <a:solidFill>
                  <a:srgbClr val="333333"/>
                </a:solidFill>
                <a:effectLst/>
              </a:rPr>
              <a:t>Started as a cooperative in 1910 with 150 dairy farmers</a:t>
            </a:r>
          </a:p>
          <a:p>
            <a:endParaRPr lang="en-US" b="0" i="0" dirty="0">
              <a:solidFill>
                <a:srgbClr val="333333"/>
              </a:solidFill>
              <a:effectLst/>
            </a:endParaRPr>
          </a:p>
          <a:p>
            <a:r>
              <a:rPr lang="en-US" b="0" i="0" dirty="0" err="1">
                <a:solidFill>
                  <a:srgbClr val="333333"/>
                </a:solidFill>
                <a:effectLst/>
              </a:rPr>
              <a:t>Valio</a:t>
            </a:r>
            <a:r>
              <a:rPr lang="en-US" b="0" i="0" dirty="0">
                <a:solidFill>
                  <a:srgbClr val="333333"/>
                </a:solidFill>
                <a:effectLst/>
              </a:rPr>
              <a:t> has roughly 4,300 dairy farmers that own the company through 14 cooperatives. </a:t>
            </a:r>
          </a:p>
          <a:p>
            <a:endParaRPr lang="en-US" b="0" i="0" dirty="0">
              <a:solidFill>
                <a:srgbClr val="333333"/>
              </a:solidFill>
              <a:effectLst/>
            </a:endParaRPr>
          </a:p>
          <a:p>
            <a:r>
              <a:rPr lang="en-US" b="0" i="0" dirty="0">
                <a:solidFill>
                  <a:srgbClr val="333333"/>
                </a:solidFill>
                <a:effectLst/>
              </a:rPr>
              <a:t>Member farmers and </a:t>
            </a:r>
            <a:r>
              <a:rPr lang="en-US" b="0" i="0" dirty="0" err="1">
                <a:solidFill>
                  <a:srgbClr val="333333"/>
                </a:solidFill>
                <a:effectLst/>
              </a:rPr>
              <a:t>Valio</a:t>
            </a:r>
            <a:r>
              <a:rPr lang="en-US" b="0" i="0" dirty="0">
                <a:solidFill>
                  <a:srgbClr val="333333"/>
                </a:solidFill>
                <a:effectLst/>
              </a:rPr>
              <a:t> itself employ an estimated 30,000 people. </a:t>
            </a:r>
          </a:p>
          <a:p>
            <a:endParaRPr lang="en-US" dirty="0">
              <a:solidFill>
                <a:srgbClr val="333333"/>
              </a:solidFill>
            </a:endParaRPr>
          </a:p>
          <a:p>
            <a:r>
              <a:rPr lang="en-US" b="0" i="0" dirty="0" err="1">
                <a:solidFill>
                  <a:srgbClr val="333333"/>
                </a:solidFill>
                <a:effectLst/>
              </a:rPr>
              <a:t>Valio</a:t>
            </a:r>
            <a:r>
              <a:rPr lang="en-US" b="0" i="0" dirty="0">
                <a:solidFill>
                  <a:srgbClr val="333333"/>
                </a:solidFill>
                <a:effectLst/>
              </a:rPr>
              <a:t> is the most important customer for over 350 small and mid-sized businesses all around Finland.</a:t>
            </a:r>
          </a:p>
          <a:p>
            <a:endParaRPr lang="en-US" b="0" i="0" dirty="0">
              <a:solidFill>
                <a:srgbClr val="333333"/>
              </a:solidFill>
              <a:effectLst/>
            </a:endParaRPr>
          </a:p>
          <a:p>
            <a:r>
              <a:rPr lang="en-US" b="0" i="0" dirty="0" err="1">
                <a:solidFill>
                  <a:srgbClr val="333333"/>
                </a:solidFill>
                <a:effectLst/>
              </a:rPr>
              <a:t>Valio’s</a:t>
            </a:r>
            <a:r>
              <a:rPr lang="en-US" b="0" i="0" dirty="0">
                <a:solidFill>
                  <a:srgbClr val="333333"/>
                </a:solidFill>
                <a:effectLst/>
              </a:rPr>
              <a:t> dairy farms produce roughly 80% of Finnish milk.</a:t>
            </a:r>
            <a:endParaRPr lang="en-US" dirty="0"/>
          </a:p>
        </p:txBody>
      </p:sp>
      <p:pic>
        <p:nvPicPr>
          <p:cNvPr id="4" name="Picture 17" descr="C:\Users\Vardan\Desktop\Valio_Logo.png">
            <a:extLst>
              <a:ext uri="{FF2B5EF4-FFF2-40B4-BE49-F238E27FC236}">
                <a16:creationId xmlns:a16="http://schemas.microsoft.com/office/drawing/2014/main" id="{18F7AE3D-09F4-4571-9702-CD5DB62E8BBA}"/>
              </a:ext>
            </a:extLst>
          </p:cNvPr>
          <p:cNvPicPr>
            <a:picLocks noChangeAspect="1" noChangeArrowheads="1"/>
          </p:cNvPicPr>
          <p:nvPr/>
        </p:nvPicPr>
        <p:blipFill>
          <a:blip r:embed="rId2"/>
          <a:srcRect/>
          <a:stretch>
            <a:fillRect/>
          </a:stretch>
        </p:blipFill>
        <p:spPr bwMode="auto">
          <a:xfrm>
            <a:off x="4423642" y="-5542"/>
            <a:ext cx="2232426" cy="1560677"/>
          </a:xfrm>
          <a:prstGeom prst="rect">
            <a:avLst/>
          </a:prstGeom>
          <a:noFill/>
        </p:spPr>
      </p:pic>
      <p:pic>
        <p:nvPicPr>
          <p:cNvPr id="7" name="Picture 6">
            <a:extLst>
              <a:ext uri="{FF2B5EF4-FFF2-40B4-BE49-F238E27FC236}">
                <a16:creationId xmlns:a16="http://schemas.microsoft.com/office/drawing/2014/main" id="{6CFA0ECC-2643-4E2A-A4D4-F35CD1165525}"/>
              </a:ext>
            </a:extLst>
          </p:cNvPr>
          <p:cNvPicPr>
            <a:picLocks noChangeAspect="1"/>
          </p:cNvPicPr>
          <p:nvPr/>
        </p:nvPicPr>
        <p:blipFill>
          <a:blip r:embed="rId3"/>
          <a:stretch>
            <a:fillRect/>
          </a:stretch>
        </p:blipFill>
        <p:spPr>
          <a:xfrm>
            <a:off x="7635091" y="4697416"/>
            <a:ext cx="4438942" cy="1794323"/>
          </a:xfrm>
          <a:prstGeom prst="rect">
            <a:avLst/>
          </a:prstGeom>
        </p:spPr>
      </p:pic>
      <p:pic>
        <p:nvPicPr>
          <p:cNvPr id="9" name="Picture 8">
            <a:extLst>
              <a:ext uri="{FF2B5EF4-FFF2-40B4-BE49-F238E27FC236}">
                <a16:creationId xmlns:a16="http://schemas.microsoft.com/office/drawing/2014/main" id="{08241A0E-776E-40D2-A9F4-EC767987F327}"/>
              </a:ext>
            </a:extLst>
          </p:cNvPr>
          <p:cNvPicPr>
            <a:picLocks noChangeAspect="1"/>
          </p:cNvPicPr>
          <p:nvPr/>
        </p:nvPicPr>
        <p:blipFill>
          <a:blip r:embed="rId4"/>
          <a:stretch>
            <a:fillRect/>
          </a:stretch>
        </p:blipFill>
        <p:spPr>
          <a:xfrm>
            <a:off x="7934214" y="1555135"/>
            <a:ext cx="3679609" cy="2592452"/>
          </a:xfrm>
          <a:prstGeom prst="rect">
            <a:avLst/>
          </a:prstGeom>
        </p:spPr>
      </p:pic>
    </p:spTree>
    <p:extLst>
      <p:ext uri="{BB962C8B-B14F-4D97-AF65-F5344CB8AC3E}">
        <p14:creationId xmlns:p14="http://schemas.microsoft.com/office/powerpoint/2010/main" val="3762985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A2B1-3C1F-44B8-BE9D-89810C5441B9}"/>
              </a:ext>
            </a:extLst>
          </p:cNvPr>
          <p:cNvSpPr>
            <a:spLocks noGrp="1"/>
          </p:cNvSpPr>
          <p:nvPr>
            <p:ph type="title"/>
          </p:nvPr>
        </p:nvSpPr>
        <p:spPr>
          <a:xfrm>
            <a:off x="438539" y="125349"/>
            <a:ext cx="10515600" cy="1325563"/>
          </a:xfrm>
        </p:spPr>
        <p:txBody>
          <a:bodyPr>
            <a:normAutofit/>
          </a:bodyPr>
          <a:lstStyle/>
          <a:p>
            <a:r>
              <a:rPr lang="en-US" sz="4800" b="1" dirty="0"/>
              <a:t>Case of </a:t>
            </a:r>
            <a:r>
              <a:rPr lang="en-US" sz="4800" b="1" dirty="0" err="1"/>
              <a:t>Cavit</a:t>
            </a:r>
            <a:endParaRPr lang="en-US" sz="4800" b="1" dirty="0"/>
          </a:p>
        </p:txBody>
      </p:sp>
      <p:sp>
        <p:nvSpPr>
          <p:cNvPr id="3" name="Content Placeholder 2">
            <a:extLst>
              <a:ext uri="{FF2B5EF4-FFF2-40B4-BE49-F238E27FC236}">
                <a16:creationId xmlns:a16="http://schemas.microsoft.com/office/drawing/2014/main" id="{4C04A9E9-A330-4ECD-AB1E-376F8ACE1B86}"/>
              </a:ext>
            </a:extLst>
          </p:cNvPr>
          <p:cNvSpPr>
            <a:spLocks noGrp="1"/>
          </p:cNvSpPr>
          <p:nvPr>
            <p:ph idx="1"/>
          </p:nvPr>
        </p:nvSpPr>
        <p:spPr>
          <a:xfrm>
            <a:off x="438539" y="2089018"/>
            <a:ext cx="6475446" cy="4558903"/>
          </a:xfrm>
        </p:spPr>
        <p:txBody>
          <a:bodyPr>
            <a:normAutofit lnSpcReduction="10000"/>
          </a:bodyPr>
          <a:lstStyle/>
          <a:p>
            <a:r>
              <a:rPr lang="en-US" b="0" i="0" dirty="0">
                <a:solidFill>
                  <a:srgbClr val="000000"/>
                </a:solidFill>
                <a:effectLst/>
              </a:rPr>
              <a:t>Cooperative group that incorporates</a:t>
            </a:r>
          </a:p>
          <a:p>
            <a:pPr marL="0" indent="0">
              <a:buNone/>
            </a:pPr>
            <a:r>
              <a:rPr lang="en-US" dirty="0">
                <a:solidFill>
                  <a:srgbClr val="000000"/>
                </a:solidFill>
              </a:rPr>
              <a:t> </a:t>
            </a:r>
            <a:r>
              <a:rPr lang="en-US" b="0" i="0" dirty="0">
                <a:solidFill>
                  <a:srgbClr val="000000"/>
                </a:solidFill>
                <a:effectLst/>
              </a:rPr>
              <a:t> </a:t>
            </a:r>
            <a:r>
              <a:rPr lang="en-US" b="1" i="0" dirty="0">
                <a:solidFill>
                  <a:srgbClr val="000000"/>
                </a:solidFill>
                <a:effectLst/>
              </a:rPr>
              <a:t>11 cooperative wineries</a:t>
            </a:r>
            <a:r>
              <a:rPr lang="en-US" b="0" i="0" dirty="0">
                <a:solidFill>
                  <a:srgbClr val="000000"/>
                </a:solidFill>
                <a:effectLst/>
              </a:rPr>
              <a:t> in Trentino.</a:t>
            </a:r>
          </a:p>
          <a:p>
            <a:endParaRPr lang="en-US" b="0" i="0" dirty="0">
              <a:solidFill>
                <a:srgbClr val="000000"/>
              </a:solidFill>
              <a:effectLst/>
            </a:endParaRPr>
          </a:p>
          <a:p>
            <a:r>
              <a:rPr lang="en-US" dirty="0">
                <a:solidFill>
                  <a:srgbClr val="000000"/>
                </a:solidFill>
              </a:rPr>
              <a:t>Started in 1950 as a cooperative of winegrowers. </a:t>
            </a:r>
          </a:p>
          <a:p>
            <a:endParaRPr lang="en-US" dirty="0">
              <a:solidFill>
                <a:srgbClr val="000000"/>
              </a:solidFill>
            </a:endParaRPr>
          </a:p>
          <a:p>
            <a:r>
              <a:rPr lang="en-US" dirty="0">
                <a:solidFill>
                  <a:srgbClr val="000000"/>
                </a:solidFill>
              </a:rPr>
              <a:t>The first winery was opened in 1957.</a:t>
            </a:r>
          </a:p>
          <a:p>
            <a:endParaRPr lang="en-US" dirty="0">
              <a:solidFill>
                <a:srgbClr val="000000"/>
              </a:solidFill>
            </a:endParaRPr>
          </a:p>
          <a:p>
            <a:r>
              <a:rPr lang="en-US" b="1" i="0" dirty="0">
                <a:solidFill>
                  <a:srgbClr val="0C0C0C"/>
                </a:solidFill>
                <a:effectLst/>
              </a:rPr>
              <a:t>6.350 hectares of vineyards, 5.250</a:t>
            </a:r>
            <a:r>
              <a:rPr lang="en-US" b="0" i="0" dirty="0">
                <a:solidFill>
                  <a:srgbClr val="0C0C0C"/>
                </a:solidFill>
                <a:effectLst/>
              </a:rPr>
              <a:t> </a:t>
            </a:r>
            <a:r>
              <a:rPr lang="en-US" b="1" i="0" dirty="0">
                <a:solidFill>
                  <a:srgbClr val="000000"/>
                </a:solidFill>
                <a:effectLst/>
              </a:rPr>
              <a:t>winegrowers</a:t>
            </a:r>
            <a:endParaRPr lang="en-US" dirty="0"/>
          </a:p>
        </p:txBody>
      </p:sp>
      <p:pic>
        <p:nvPicPr>
          <p:cNvPr id="4" name="Picture 7">
            <a:extLst>
              <a:ext uri="{FF2B5EF4-FFF2-40B4-BE49-F238E27FC236}">
                <a16:creationId xmlns:a16="http://schemas.microsoft.com/office/drawing/2014/main" id="{465D1C64-F0DA-4659-A47E-139D9A4AA557}"/>
              </a:ext>
            </a:extLst>
          </p:cNvPr>
          <p:cNvPicPr>
            <a:picLocks noChangeAspect="1" noChangeArrowheads="1"/>
          </p:cNvPicPr>
          <p:nvPr/>
        </p:nvPicPr>
        <p:blipFill>
          <a:blip r:embed="rId2"/>
          <a:srcRect/>
          <a:stretch>
            <a:fillRect/>
          </a:stretch>
        </p:blipFill>
        <p:spPr bwMode="auto">
          <a:xfrm>
            <a:off x="4363615" y="210078"/>
            <a:ext cx="2871204" cy="1156104"/>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id="{6685342C-3BBD-47DB-A6D6-36811ED06FBB}"/>
              </a:ext>
            </a:extLst>
          </p:cNvPr>
          <p:cNvPicPr>
            <a:picLocks noChangeAspect="1"/>
          </p:cNvPicPr>
          <p:nvPr/>
        </p:nvPicPr>
        <p:blipFill>
          <a:blip r:embed="rId3"/>
          <a:stretch>
            <a:fillRect/>
          </a:stretch>
        </p:blipFill>
        <p:spPr>
          <a:xfrm>
            <a:off x="6643396" y="1578512"/>
            <a:ext cx="4901972" cy="2539382"/>
          </a:xfrm>
          <a:prstGeom prst="rect">
            <a:avLst/>
          </a:prstGeom>
        </p:spPr>
      </p:pic>
      <p:pic>
        <p:nvPicPr>
          <p:cNvPr id="8" name="Picture 7">
            <a:extLst>
              <a:ext uri="{FF2B5EF4-FFF2-40B4-BE49-F238E27FC236}">
                <a16:creationId xmlns:a16="http://schemas.microsoft.com/office/drawing/2014/main" id="{8BAFB6AE-1102-451B-AE78-037C66302D65}"/>
              </a:ext>
            </a:extLst>
          </p:cNvPr>
          <p:cNvPicPr>
            <a:picLocks noChangeAspect="1"/>
          </p:cNvPicPr>
          <p:nvPr/>
        </p:nvPicPr>
        <p:blipFill>
          <a:blip r:embed="rId4"/>
          <a:stretch>
            <a:fillRect/>
          </a:stretch>
        </p:blipFill>
        <p:spPr>
          <a:xfrm>
            <a:off x="7848098" y="4352217"/>
            <a:ext cx="4070494" cy="2295704"/>
          </a:xfrm>
          <a:prstGeom prst="rect">
            <a:avLst/>
          </a:prstGeom>
        </p:spPr>
      </p:pic>
    </p:spTree>
    <p:extLst>
      <p:ext uri="{BB962C8B-B14F-4D97-AF65-F5344CB8AC3E}">
        <p14:creationId xmlns:p14="http://schemas.microsoft.com/office/powerpoint/2010/main" val="195816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05E0-D6C2-467C-9437-E1422EAB2C1C}"/>
              </a:ext>
            </a:extLst>
          </p:cNvPr>
          <p:cNvSpPr>
            <a:spLocks noGrp="1"/>
          </p:cNvSpPr>
          <p:nvPr>
            <p:ph type="title"/>
          </p:nvPr>
        </p:nvSpPr>
        <p:spPr>
          <a:xfrm>
            <a:off x="289249" y="169183"/>
            <a:ext cx="10226351" cy="1146434"/>
          </a:xfrm>
        </p:spPr>
        <p:txBody>
          <a:bodyPr>
            <a:noAutofit/>
          </a:bodyPr>
          <a:lstStyle/>
          <a:p>
            <a:r>
              <a:rPr lang="en-US" sz="4000" b="1" dirty="0"/>
              <a:t>Obstacles hindering the development of coop movement in Armenia</a:t>
            </a:r>
          </a:p>
        </p:txBody>
      </p:sp>
      <p:sp>
        <p:nvSpPr>
          <p:cNvPr id="3" name="Content Placeholder 2">
            <a:extLst>
              <a:ext uri="{FF2B5EF4-FFF2-40B4-BE49-F238E27FC236}">
                <a16:creationId xmlns:a16="http://schemas.microsoft.com/office/drawing/2014/main" id="{A85DC5D4-CC8C-4EA6-A2D1-2F3CB0F0102D}"/>
              </a:ext>
            </a:extLst>
          </p:cNvPr>
          <p:cNvSpPr>
            <a:spLocks noGrp="1"/>
          </p:cNvSpPr>
          <p:nvPr>
            <p:ph idx="1"/>
          </p:nvPr>
        </p:nvSpPr>
        <p:spPr>
          <a:xfrm>
            <a:off x="289249" y="1511558"/>
            <a:ext cx="11551298" cy="4954555"/>
          </a:xfrm>
        </p:spPr>
        <p:txBody>
          <a:bodyPr>
            <a:noAutofit/>
          </a:bodyPr>
          <a:lstStyle/>
          <a:p>
            <a:pPr marL="0" marR="0" algn="just">
              <a:lnSpc>
                <a:spcPct val="115000"/>
              </a:lnSpc>
              <a:spcBef>
                <a:spcPts val="0"/>
              </a:spcBef>
              <a:spcAft>
                <a:spcPts val="0"/>
              </a:spcAft>
            </a:pPr>
            <a:r>
              <a:rPr lang="en-US" sz="2000" dirty="0">
                <a:effectLst/>
                <a:ea typeface="Calibri" panose="020F0502020204030204" pitchFamily="34" charset="0"/>
                <a:cs typeface="Times New Roman" panose="02020603050405020304" pitchFamily="18" charset="0"/>
              </a:rPr>
              <a:t>poor understanding of true cooperative identity and cooperative principles among farmers, </a:t>
            </a:r>
          </a:p>
          <a:p>
            <a:pPr marL="0" marR="0" algn="just">
              <a:lnSpc>
                <a:spcPct val="115000"/>
              </a:lnSpc>
              <a:spcBef>
                <a:spcPts val="0"/>
              </a:spcBef>
              <a:spcAft>
                <a:spcPts val="0"/>
              </a:spcAft>
            </a:pPr>
            <a:r>
              <a:rPr lang="en-US" sz="2000" dirty="0">
                <a:effectLst/>
                <a:ea typeface="Calibri" panose="020F0502020204030204" pitchFamily="34" charset="0"/>
                <a:cs typeface="Times New Roman" panose="02020603050405020304" pitchFamily="18" charset="0"/>
              </a:rPr>
              <a:t>lack of participation of farmers in economic activity of cooperatives, </a:t>
            </a:r>
          </a:p>
          <a:p>
            <a:pPr marL="0" marR="0" algn="just">
              <a:lnSpc>
                <a:spcPct val="115000"/>
              </a:lnSpc>
              <a:spcBef>
                <a:spcPts val="0"/>
              </a:spcBef>
              <a:spcAft>
                <a:spcPts val="0"/>
              </a:spcAft>
            </a:pPr>
            <a:r>
              <a:rPr lang="en-US" sz="2000" dirty="0">
                <a:effectLst/>
                <a:ea typeface="Calibri" panose="020F0502020204030204" pitchFamily="34" charset="0"/>
                <a:cs typeface="Times New Roman" panose="02020603050405020304" pitchFamily="18" charset="0"/>
              </a:rPr>
              <a:t>lack of understanding of the cooperative governance and management, </a:t>
            </a:r>
          </a:p>
          <a:p>
            <a:pPr marL="0" marR="0" algn="just">
              <a:lnSpc>
                <a:spcPct val="115000"/>
              </a:lnSpc>
              <a:spcBef>
                <a:spcPts val="0"/>
              </a:spcBef>
              <a:spcAft>
                <a:spcPts val="0"/>
              </a:spcAft>
            </a:pPr>
            <a:r>
              <a:rPr lang="en-US" sz="2000" dirty="0">
                <a:effectLst/>
                <a:ea typeface="Calibri" panose="020F0502020204030204" pitchFamily="34" charset="0"/>
                <a:cs typeface="Times New Roman" panose="02020603050405020304" pitchFamily="18" charset="0"/>
              </a:rPr>
              <a:t>many cooperatives only exist on paper and rely on donor support. </a:t>
            </a:r>
          </a:p>
          <a:p>
            <a:pPr marL="0" marR="0" algn="just">
              <a:lnSpc>
                <a:spcPct val="115000"/>
              </a:lnSpc>
              <a:spcBef>
                <a:spcPts val="0"/>
              </a:spcBef>
              <a:spcAft>
                <a:spcPts val="0"/>
              </a:spcAft>
            </a:pPr>
            <a:r>
              <a:rPr lang="en-US" sz="2000" dirty="0">
                <a:ea typeface="Calibri" panose="020F0502020204030204" pitchFamily="34" charset="0"/>
                <a:cs typeface="Times New Roman" panose="02020603050405020304" pitchFamily="18" charset="0"/>
              </a:rPr>
              <a:t>c</a:t>
            </a:r>
            <a:r>
              <a:rPr lang="en-US" sz="2000" dirty="0">
                <a:effectLst/>
                <a:ea typeface="Calibri" panose="020F0502020204030204" pitchFamily="34" charset="0"/>
                <a:cs typeface="Times New Roman" panose="02020603050405020304" pitchFamily="18" charset="0"/>
              </a:rPr>
              <a:t>onfusion of business type cooperative entities with Soviet “Kolkhozes” (state collective farms). </a:t>
            </a:r>
          </a:p>
          <a:p>
            <a:pPr marL="0" marR="0" algn="just">
              <a:lnSpc>
                <a:spcPct val="115000"/>
              </a:lnSpc>
              <a:spcBef>
                <a:spcPts val="0"/>
              </a:spcBef>
              <a:spcAft>
                <a:spcPts val="0"/>
              </a:spcAft>
            </a:pPr>
            <a:r>
              <a:rPr lang="en-US" sz="2000" dirty="0">
                <a:ea typeface="Calibri" panose="020F0502020204030204" pitchFamily="34" charset="0"/>
                <a:cs typeface="Times New Roman" panose="02020603050405020304" pitchFamily="18" charset="0"/>
              </a:rPr>
              <a:t>l</a:t>
            </a:r>
            <a:r>
              <a:rPr lang="en-US" sz="2000" dirty="0">
                <a:effectLst/>
                <a:ea typeface="Calibri" panose="020F0502020204030204" pitchFamily="34" charset="0"/>
                <a:cs typeface="Times New Roman" panose="02020603050405020304" pitchFamily="18" charset="0"/>
              </a:rPr>
              <a:t>ack of support from government, poor understanding of cooperative identity and its impact on economy among the government officials, e.g. </a:t>
            </a:r>
            <a:r>
              <a:rPr lang="en-US" sz="2000" dirty="0">
                <a:ea typeface="Calibri" panose="020F0502020204030204" pitchFamily="34" charset="0"/>
                <a:cs typeface="Times New Roman" panose="02020603050405020304" pitchFamily="18" charset="0"/>
              </a:rPr>
              <a:t>Ministry of Finance and State Revenue Committee.</a:t>
            </a:r>
            <a:endParaRPr lang="en-US" sz="2000" dirty="0">
              <a:effectLs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000" dirty="0">
                <a:ea typeface="Calibri" panose="020F0502020204030204" pitchFamily="34" charset="0"/>
                <a:cs typeface="Times New Roman" panose="02020603050405020304" pitchFamily="18" charset="0"/>
              </a:rPr>
              <a:t>discrepancies in the e</a:t>
            </a:r>
            <a:r>
              <a:rPr lang="en-US" sz="2000" dirty="0">
                <a:effectLst/>
                <a:ea typeface="Calibri" panose="020F0502020204030204" pitchFamily="34" charset="0"/>
                <a:cs typeface="Times New Roman" panose="02020603050405020304" pitchFamily="18" charset="0"/>
              </a:rPr>
              <a:t>xisting cooperative laws. </a:t>
            </a:r>
          </a:p>
          <a:p>
            <a:pPr marL="0" marR="0" algn="just">
              <a:lnSpc>
                <a:spcPct val="115000"/>
              </a:lnSpc>
              <a:spcBef>
                <a:spcPts val="0"/>
              </a:spcBef>
              <a:spcAft>
                <a:spcPts val="0"/>
              </a:spcAft>
            </a:pPr>
            <a:endParaRPr lang="en-US" sz="2000"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2000" dirty="0">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r>
              <a:rPr lang="en-US" sz="2000" dirty="0">
                <a:effectLst/>
                <a:ea typeface="Calibri" panose="020F0502020204030204" pitchFamily="34" charset="0"/>
                <a:cs typeface="Times New Roman" panose="02020603050405020304" pitchFamily="18" charset="0"/>
              </a:rPr>
              <a:t>The new </a:t>
            </a:r>
            <a:r>
              <a:rPr lang="en-US" sz="2000" b="1" dirty="0">
                <a:effectLst/>
                <a:ea typeface="Calibri" panose="020F0502020204030204" pitchFamily="34" charset="0"/>
                <a:cs typeface="Times New Roman" panose="02020603050405020304" pitchFamily="18" charset="0"/>
              </a:rPr>
              <a:t>Law on Agricultural Cooperatives </a:t>
            </a:r>
            <a:r>
              <a:rPr lang="en-US" sz="2000" dirty="0">
                <a:effectLst/>
                <a:ea typeface="Calibri" panose="020F0502020204030204" pitchFamily="34" charset="0"/>
                <a:cs typeface="Times New Roman" panose="02020603050405020304" pitchFamily="18" charset="0"/>
              </a:rPr>
              <a:t>has been accepted in December 2015 (based on </a:t>
            </a:r>
            <a:r>
              <a:rPr lang="en-US" sz="2000" dirty="0">
                <a:solidFill>
                  <a:srgbClr val="FF0000"/>
                </a:solidFill>
                <a:effectLst/>
                <a:ea typeface="Calibri" panose="020F0502020204030204" pitchFamily="34" charset="0"/>
                <a:cs typeface="Times New Roman" panose="02020603050405020304" pitchFamily="18" charset="0"/>
              </a:rPr>
              <a:t>Principles of European Cooperative Laws</a:t>
            </a:r>
            <a:r>
              <a:rPr lang="en-US" sz="2000" dirty="0">
                <a:effectLst/>
                <a:ea typeface="Calibri" panose="020F0502020204030204" pitchFamily="34" charset="0"/>
                <a:cs typeface="Times New Roman" panose="02020603050405020304" pitchFamily="18" charset="0"/>
              </a:rPr>
              <a:t> (PECOL). It is expected that this law will widely contribute to the development of cooperative movement in the country; however additional legal acts and revisions in the tax laws are needed to finalize the reformation process. </a:t>
            </a:r>
            <a:endParaRPr lang="en-US" sz="2000" dirty="0"/>
          </a:p>
        </p:txBody>
      </p:sp>
    </p:spTree>
    <p:extLst>
      <p:ext uri="{BB962C8B-B14F-4D97-AF65-F5344CB8AC3E}">
        <p14:creationId xmlns:p14="http://schemas.microsoft.com/office/powerpoint/2010/main" val="311208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05E12-7847-4968-A47C-0BF404203662}"/>
              </a:ext>
            </a:extLst>
          </p:cNvPr>
          <p:cNvSpPr>
            <a:spLocks noGrp="1"/>
          </p:cNvSpPr>
          <p:nvPr>
            <p:ph type="title"/>
          </p:nvPr>
        </p:nvSpPr>
        <p:spPr>
          <a:xfrm>
            <a:off x="363894" y="365125"/>
            <a:ext cx="10989906" cy="813435"/>
          </a:xfrm>
        </p:spPr>
        <p:txBody>
          <a:bodyPr>
            <a:noAutofit/>
          </a:bodyPr>
          <a:lstStyle/>
          <a:p>
            <a:r>
              <a:rPr lang="en-GB" sz="3600" b="1" dirty="0">
                <a:solidFill>
                  <a:srgbClr val="FF0000"/>
                </a:solidFill>
                <a:latin typeface="+mn-lt"/>
              </a:rPr>
              <a:t>The role of rural extension services in export promotion and attracting investments</a:t>
            </a:r>
            <a:endParaRPr lang="en-US" sz="3600" b="1" dirty="0">
              <a:solidFill>
                <a:srgbClr val="FF0000"/>
              </a:solidFill>
              <a:latin typeface="+mn-lt"/>
            </a:endParaRPr>
          </a:p>
        </p:txBody>
      </p:sp>
      <p:sp>
        <p:nvSpPr>
          <p:cNvPr id="4" name="Titel 1">
            <a:extLst>
              <a:ext uri="{FF2B5EF4-FFF2-40B4-BE49-F238E27FC236}">
                <a16:creationId xmlns:a16="http://schemas.microsoft.com/office/drawing/2014/main" id="{26B68DC4-7281-4D2A-8720-4C68D6E322AE}"/>
              </a:ext>
            </a:extLst>
          </p:cNvPr>
          <p:cNvSpPr txBox="1">
            <a:spLocks/>
          </p:cNvSpPr>
          <p:nvPr/>
        </p:nvSpPr>
        <p:spPr>
          <a:xfrm>
            <a:off x="847531" y="1793731"/>
            <a:ext cx="10737668" cy="2185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0" dirty="0">
                <a:effectLst/>
                <a:latin typeface="+mn-lt"/>
              </a:rPr>
              <a:t>Agricultural extension </a:t>
            </a:r>
            <a:r>
              <a:rPr lang="en-US" sz="2400" dirty="0">
                <a:latin typeface="+mn-lt"/>
              </a:rPr>
              <a:t>and </a:t>
            </a:r>
            <a:r>
              <a:rPr lang="en-US" sz="2400" i="0" dirty="0">
                <a:effectLst/>
                <a:latin typeface="+mn-lt"/>
              </a:rPr>
              <a:t>advisory services play a crucial role in </a:t>
            </a:r>
          </a:p>
          <a:p>
            <a:endParaRPr lang="en-US" sz="2400" i="0" dirty="0">
              <a:effectLst/>
              <a:latin typeface="+mn-lt"/>
            </a:endParaRPr>
          </a:p>
          <a:p>
            <a:pPr marL="342900" indent="-342900">
              <a:buFontTx/>
              <a:buChar char="-"/>
            </a:pPr>
            <a:r>
              <a:rPr lang="en-US" sz="2400" i="0" dirty="0">
                <a:effectLst/>
                <a:latin typeface="+mn-lt"/>
              </a:rPr>
              <a:t>boosting agricultural productivity</a:t>
            </a:r>
          </a:p>
          <a:p>
            <a:pPr marL="342900" indent="-342900">
              <a:buFontTx/>
              <a:buChar char="-"/>
            </a:pPr>
            <a:r>
              <a:rPr lang="en-US" sz="2400" i="0" dirty="0">
                <a:effectLst/>
                <a:latin typeface="+mn-lt"/>
              </a:rPr>
              <a:t>increasing food security</a:t>
            </a:r>
          </a:p>
          <a:p>
            <a:pPr marL="342900" indent="-342900">
              <a:buFontTx/>
              <a:buChar char="-"/>
            </a:pPr>
            <a:r>
              <a:rPr lang="en-US" sz="2400" i="0" dirty="0">
                <a:effectLst/>
                <a:latin typeface="+mn-lt"/>
              </a:rPr>
              <a:t>improving rural livelihoods, and </a:t>
            </a:r>
          </a:p>
          <a:p>
            <a:pPr marL="342900" indent="-342900">
              <a:buFontTx/>
              <a:buChar char="-"/>
            </a:pPr>
            <a:r>
              <a:rPr lang="en-US" sz="2400" i="0" dirty="0">
                <a:effectLst/>
                <a:latin typeface="+mn-lt"/>
              </a:rPr>
              <a:t>promoting agriculture as an engine of pro-poor economic growth.</a:t>
            </a:r>
          </a:p>
          <a:p>
            <a:endParaRPr lang="en-US" sz="2400" dirty="0">
              <a:latin typeface="+mn-lt"/>
            </a:endParaRPr>
          </a:p>
        </p:txBody>
      </p:sp>
      <p:sp>
        <p:nvSpPr>
          <p:cNvPr id="7" name="Titel 1">
            <a:extLst>
              <a:ext uri="{FF2B5EF4-FFF2-40B4-BE49-F238E27FC236}">
                <a16:creationId xmlns:a16="http://schemas.microsoft.com/office/drawing/2014/main" id="{3F34CAFC-61A5-4836-A16E-9371B18D9F21}"/>
              </a:ext>
            </a:extLst>
          </p:cNvPr>
          <p:cNvSpPr txBox="1">
            <a:spLocks/>
          </p:cNvSpPr>
          <p:nvPr/>
        </p:nvSpPr>
        <p:spPr>
          <a:xfrm>
            <a:off x="616132" y="4128374"/>
            <a:ext cx="10841860" cy="2364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a:latin typeface="+mn-lt"/>
              </a:rPr>
              <a:t>Agricultural extension services globally are face with a challenge to become more effective and responsive. </a:t>
            </a:r>
          </a:p>
          <a:p>
            <a:endParaRPr lang="en-US" sz="2400" dirty="0">
              <a:latin typeface="+mn-lt"/>
            </a:endParaRPr>
          </a:p>
          <a:p>
            <a:pPr marL="342900" indent="-342900">
              <a:buFont typeface="Arial" panose="020B0604020202020204" pitchFamily="34" charset="0"/>
              <a:buChar char="•"/>
            </a:pPr>
            <a:r>
              <a:rPr lang="en-US" sz="2400" dirty="0">
                <a:latin typeface="+mn-lt"/>
              </a:rPr>
              <a:t>Currently, Armenian rural advisory and extension services lack both effectiveness and outreach due to the insufficient number, knowledge and capacity of extension agents.</a:t>
            </a:r>
          </a:p>
        </p:txBody>
      </p:sp>
    </p:spTree>
    <p:extLst>
      <p:ext uri="{BB962C8B-B14F-4D97-AF65-F5344CB8AC3E}">
        <p14:creationId xmlns:p14="http://schemas.microsoft.com/office/powerpoint/2010/main" val="303834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72FEBD4-E853-4B52-A2C0-4FA349C44F2C}"/>
              </a:ext>
            </a:extLst>
          </p:cNvPr>
          <p:cNvSpPr txBox="1">
            <a:spLocks/>
          </p:cNvSpPr>
          <p:nvPr/>
        </p:nvSpPr>
        <p:spPr>
          <a:xfrm>
            <a:off x="650240" y="389736"/>
            <a:ext cx="10515600" cy="1152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A new model of effective and inclusive rural advisory and extension service is needed!</a:t>
            </a:r>
          </a:p>
        </p:txBody>
      </p:sp>
      <p:sp>
        <p:nvSpPr>
          <p:cNvPr id="6" name="Textfeld 5">
            <a:extLst>
              <a:ext uri="{FF2B5EF4-FFF2-40B4-BE49-F238E27FC236}">
                <a16:creationId xmlns:a16="http://schemas.microsoft.com/office/drawing/2014/main" id="{3B70DFCC-D743-4A16-A9F2-1DC1DEB0C3B6}"/>
              </a:ext>
            </a:extLst>
          </p:cNvPr>
          <p:cNvSpPr txBox="1"/>
          <p:nvPr/>
        </p:nvSpPr>
        <p:spPr>
          <a:xfrm>
            <a:off x="345233" y="1975809"/>
            <a:ext cx="11299371" cy="4199611"/>
          </a:xfrm>
          <a:prstGeom prst="rect">
            <a:avLst/>
          </a:prstGeom>
          <a:noFill/>
        </p:spPr>
        <p:txBody>
          <a:bodyPr wrap="square">
            <a:spAutoFit/>
          </a:bodyPr>
          <a:lstStyle/>
          <a:p>
            <a:pPr marL="285750" indent="-285750">
              <a:buFontTx/>
              <a:buChar char="-"/>
            </a:pPr>
            <a:r>
              <a:rPr lang="en-US" sz="2000" dirty="0"/>
              <a:t>Increasing the value of agricultural exports by improving quality and increasing production volumes by developing advanced extension services.</a:t>
            </a:r>
          </a:p>
          <a:p>
            <a:pPr marL="285750" indent="-285750">
              <a:buFontTx/>
              <a:buChar char="-"/>
            </a:pPr>
            <a:endParaRPr lang="en-US" sz="2000" dirty="0"/>
          </a:p>
          <a:p>
            <a:pPr marL="285750" indent="-285750">
              <a:buFontTx/>
              <a:buChar char="-"/>
            </a:pPr>
            <a:r>
              <a:rPr lang="en-US" sz="2000" dirty="0"/>
              <a:t>P</a:t>
            </a:r>
            <a:r>
              <a:rPr lang="en-US" sz="2000" i="0" dirty="0">
                <a:effectLst/>
              </a:rPr>
              <a:t>roviding critical support service for rural producers and actors along the value chain for meeting the new challenges confronting agriculture: </a:t>
            </a:r>
          </a:p>
          <a:p>
            <a:pPr marL="285750" indent="-285750">
              <a:buFontTx/>
              <a:buChar char="-"/>
            </a:pPr>
            <a:endParaRPr lang="en-US" sz="2000" i="0" dirty="0">
              <a:effectLst/>
            </a:endParaRPr>
          </a:p>
          <a:p>
            <a:pPr marL="742950" lvl="1" indent="-285750">
              <a:lnSpc>
                <a:spcPct val="150000"/>
              </a:lnSpc>
              <a:buFont typeface="Wingdings" panose="05000000000000000000" pitchFamily="2" charset="2"/>
              <a:buChar char="Ø"/>
            </a:pPr>
            <a:r>
              <a:rPr lang="en-US" sz="2000" i="0" dirty="0">
                <a:effectLst/>
              </a:rPr>
              <a:t>transformation in the global food and agricultural system, </a:t>
            </a:r>
          </a:p>
          <a:p>
            <a:pPr marL="742950" lvl="1" indent="-285750">
              <a:lnSpc>
                <a:spcPct val="150000"/>
              </a:lnSpc>
              <a:buFont typeface="Wingdings" panose="05000000000000000000" pitchFamily="2" charset="2"/>
              <a:buChar char="Ø"/>
            </a:pPr>
            <a:r>
              <a:rPr lang="en-US" sz="2000" i="0" dirty="0">
                <a:effectLst/>
              </a:rPr>
              <a:t>including the rise of supermarkets and the growing importance of standards, labels, and food safety; </a:t>
            </a:r>
          </a:p>
          <a:p>
            <a:pPr marL="742950" lvl="1" indent="-285750">
              <a:lnSpc>
                <a:spcPct val="150000"/>
              </a:lnSpc>
              <a:buFont typeface="Wingdings" panose="05000000000000000000" pitchFamily="2" charset="2"/>
              <a:buChar char="Ø"/>
            </a:pPr>
            <a:r>
              <a:rPr lang="en-US" sz="2000" dirty="0"/>
              <a:t>increase </a:t>
            </a:r>
            <a:r>
              <a:rPr lang="en-US" sz="2000" i="0" dirty="0">
                <a:effectLst/>
              </a:rPr>
              <a:t>in urbanization  </a:t>
            </a:r>
          </a:p>
          <a:p>
            <a:pPr marL="742950" lvl="1" indent="-285750">
              <a:lnSpc>
                <a:spcPct val="150000"/>
              </a:lnSpc>
              <a:buFont typeface="Wingdings" panose="05000000000000000000" pitchFamily="2" charset="2"/>
              <a:buChar char="Ø"/>
            </a:pPr>
            <a:r>
              <a:rPr lang="en-US" sz="2000" i="0" dirty="0">
                <a:effectLst/>
              </a:rPr>
              <a:t>constraints imposed by Covid-19 and other shocks that affect rural livelihoods; </a:t>
            </a:r>
          </a:p>
          <a:p>
            <a:pPr marL="742950" lvl="1" indent="-285750">
              <a:lnSpc>
                <a:spcPct val="150000"/>
              </a:lnSpc>
              <a:buFont typeface="Wingdings" panose="05000000000000000000" pitchFamily="2" charset="2"/>
              <a:buChar char="Ø"/>
            </a:pPr>
            <a:r>
              <a:rPr lang="en-US" sz="2000" i="0" dirty="0">
                <a:effectLst/>
              </a:rPr>
              <a:t>and the deterioration of the natural resource base and climate change.</a:t>
            </a:r>
            <a:endParaRPr lang="en-US" sz="2000" dirty="0"/>
          </a:p>
        </p:txBody>
      </p:sp>
    </p:spTree>
    <p:extLst>
      <p:ext uri="{BB962C8B-B14F-4D97-AF65-F5344CB8AC3E}">
        <p14:creationId xmlns:p14="http://schemas.microsoft.com/office/powerpoint/2010/main" val="54156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Bookman Old Style" panose="02050604050505020204" pitchFamily="18" charset="0"/>
            </a:endParaRPr>
          </a:p>
        </p:txBody>
      </p:sp>
      <p:grpSp>
        <p:nvGrpSpPr>
          <p:cNvPr id="6" name="Group 5">
            <a:extLst>
              <a:ext uri="{FF2B5EF4-FFF2-40B4-BE49-F238E27FC236}">
                <a16:creationId xmlns:a16="http://schemas.microsoft.com/office/drawing/2014/main" id="{F57E0D38-918D-4E3D-929C-52965B85F682}"/>
              </a:ext>
            </a:extLst>
          </p:cNvPr>
          <p:cNvGrpSpPr/>
          <p:nvPr/>
        </p:nvGrpSpPr>
        <p:grpSpPr>
          <a:xfrm>
            <a:off x="7601885" y="3183362"/>
            <a:ext cx="4613763" cy="3706645"/>
            <a:chOff x="10243976" y="762166"/>
            <a:chExt cx="2785897" cy="1191179"/>
          </a:xfrm>
        </p:grpSpPr>
        <p:grpSp>
          <p:nvGrpSpPr>
            <p:cNvPr id="7" name="Group 6">
              <a:extLst>
                <a:ext uri="{FF2B5EF4-FFF2-40B4-BE49-F238E27FC236}">
                  <a16:creationId xmlns:a16="http://schemas.microsoft.com/office/drawing/2014/main" id="{AB892925-53D1-476D-A17B-6A384ED180AF}"/>
                </a:ext>
              </a:extLst>
            </p:cNvPr>
            <p:cNvGrpSpPr/>
            <p:nvPr/>
          </p:nvGrpSpPr>
          <p:grpSpPr>
            <a:xfrm>
              <a:off x="11516260" y="925912"/>
              <a:ext cx="1002305" cy="501333"/>
              <a:chOff x="10127030" y="-1030613"/>
              <a:chExt cx="1832165" cy="820360"/>
            </a:xfrm>
          </p:grpSpPr>
          <p:pic>
            <p:nvPicPr>
              <p:cNvPr id="12" name="Graphic 11" descr="Cow">
                <a:extLst>
                  <a:ext uri="{FF2B5EF4-FFF2-40B4-BE49-F238E27FC236}">
                    <a16:creationId xmlns:a16="http://schemas.microsoft.com/office/drawing/2014/main" id="{3CBBC654-33AF-4C4B-90DF-92B0547952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127030" y="-822427"/>
                <a:ext cx="914399" cy="612174"/>
              </a:xfrm>
              <a:prstGeom prst="rect">
                <a:avLst/>
              </a:prstGeom>
            </p:spPr>
          </p:pic>
          <p:pic>
            <p:nvPicPr>
              <p:cNvPr id="13" name="Graphic 12" descr="Cow">
                <a:extLst>
                  <a:ext uri="{FF2B5EF4-FFF2-40B4-BE49-F238E27FC236}">
                    <a16:creationId xmlns:a16="http://schemas.microsoft.com/office/drawing/2014/main" id="{CE7D3E97-CF04-4DA2-85F2-3CBE4010DC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11044796" y="-1030613"/>
                <a:ext cx="914399" cy="666058"/>
              </a:xfrm>
              <a:prstGeom prst="rect">
                <a:avLst/>
              </a:prstGeom>
            </p:spPr>
          </p:pic>
        </p:grpSp>
        <p:sp>
          <p:nvSpPr>
            <p:cNvPr id="8" name="TextBox 7">
              <a:extLst>
                <a:ext uri="{FF2B5EF4-FFF2-40B4-BE49-F238E27FC236}">
                  <a16:creationId xmlns:a16="http://schemas.microsoft.com/office/drawing/2014/main" id="{AEFE396B-CE83-4A5D-8D7D-0F049592F3B7}"/>
                </a:ext>
              </a:extLst>
            </p:cNvPr>
            <p:cNvSpPr txBox="1"/>
            <p:nvPr/>
          </p:nvSpPr>
          <p:spPr>
            <a:xfrm>
              <a:off x="11005308" y="762166"/>
              <a:ext cx="1929764" cy="148362"/>
            </a:xfrm>
            <a:prstGeom prst="rect">
              <a:avLst/>
            </a:prstGeom>
            <a:noFill/>
          </p:spPr>
          <p:txBody>
            <a:bodyPr wrap="square" rtlCol="0">
              <a:spAutoFit/>
            </a:bodyPr>
            <a:lstStyle/>
            <a:p>
              <a:r>
                <a:rPr lang="en-US" sz="2400" b="1" dirty="0">
                  <a:latin typeface="Bookman Old Style" panose="02050604050505020204" pitchFamily="18" charset="0"/>
                </a:rPr>
                <a:t>Animal Husbandry</a:t>
              </a:r>
            </a:p>
          </p:txBody>
        </p:sp>
        <p:pic>
          <p:nvPicPr>
            <p:cNvPr id="10" name="Graphic 9" descr="Grain">
              <a:extLst>
                <a:ext uri="{FF2B5EF4-FFF2-40B4-BE49-F238E27FC236}">
                  <a16:creationId xmlns:a16="http://schemas.microsoft.com/office/drawing/2014/main" id="{9E525EB1-091C-4D5D-9466-5662BE6475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243976" y="1564585"/>
              <a:ext cx="440717" cy="388760"/>
            </a:xfrm>
            <a:prstGeom prst="rect">
              <a:avLst/>
            </a:prstGeom>
          </p:spPr>
        </p:pic>
        <p:sp>
          <p:nvSpPr>
            <p:cNvPr id="11" name="TextBox 10">
              <a:extLst>
                <a:ext uri="{FF2B5EF4-FFF2-40B4-BE49-F238E27FC236}">
                  <a16:creationId xmlns:a16="http://schemas.microsoft.com/office/drawing/2014/main" id="{0693B8E5-77B3-4D46-A892-A5694F50F88B}"/>
                </a:ext>
              </a:extLst>
            </p:cNvPr>
            <p:cNvSpPr txBox="1"/>
            <p:nvPr/>
          </p:nvSpPr>
          <p:spPr>
            <a:xfrm>
              <a:off x="10981474" y="1625102"/>
              <a:ext cx="2048399" cy="148362"/>
            </a:xfrm>
            <a:prstGeom prst="rect">
              <a:avLst/>
            </a:prstGeom>
            <a:noFill/>
          </p:spPr>
          <p:txBody>
            <a:bodyPr wrap="square" rtlCol="0">
              <a:spAutoFit/>
            </a:bodyPr>
            <a:lstStyle/>
            <a:p>
              <a:r>
                <a:rPr lang="en-US" sz="2400" b="1" dirty="0">
                  <a:latin typeface="Bookman Old Style" panose="02050604050505020204" pitchFamily="18" charset="0"/>
                </a:rPr>
                <a:t>Crop Production</a:t>
              </a:r>
            </a:p>
          </p:txBody>
        </p:sp>
      </p:grpSp>
      <p:sp>
        <p:nvSpPr>
          <p:cNvPr id="5" name="Oval 4">
            <a:extLst>
              <a:ext uri="{FF2B5EF4-FFF2-40B4-BE49-F238E27FC236}">
                <a16:creationId xmlns:a16="http://schemas.microsoft.com/office/drawing/2014/main" id="{C8ADBB67-FDC1-4496-B305-A9AA643FA712}"/>
              </a:ext>
            </a:extLst>
          </p:cNvPr>
          <p:cNvSpPr/>
          <p:nvPr/>
        </p:nvSpPr>
        <p:spPr>
          <a:xfrm>
            <a:off x="7966824" y="4791787"/>
            <a:ext cx="1332867" cy="109798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latin typeface="Bookman Old Style" panose="02050604050505020204" pitchFamily="18" charset="0"/>
              </a:rPr>
              <a:t>47%</a:t>
            </a:r>
            <a:endParaRPr lang="hy-AM" sz="2400" b="1" dirty="0"/>
          </a:p>
        </p:txBody>
      </p:sp>
      <p:sp>
        <p:nvSpPr>
          <p:cNvPr id="16" name="Oval 15">
            <a:extLst>
              <a:ext uri="{FF2B5EF4-FFF2-40B4-BE49-F238E27FC236}">
                <a16:creationId xmlns:a16="http://schemas.microsoft.com/office/drawing/2014/main" id="{D90847F1-8D41-424F-AEC1-18B6BD1C871E}"/>
              </a:ext>
            </a:extLst>
          </p:cNvPr>
          <p:cNvSpPr/>
          <p:nvPr/>
        </p:nvSpPr>
        <p:spPr>
          <a:xfrm>
            <a:off x="10297738" y="1890758"/>
            <a:ext cx="1332867" cy="109798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latin typeface="Bookman Old Style" panose="02050604050505020204" pitchFamily="18" charset="0"/>
              </a:rPr>
              <a:t>53%</a:t>
            </a:r>
            <a:endParaRPr lang="hy-AM" sz="2400" b="1" dirty="0"/>
          </a:p>
        </p:txBody>
      </p:sp>
      <p:sp>
        <p:nvSpPr>
          <p:cNvPr id="17" name="TextBox 16">
            <a:extLst>
              <a:ext uri="{FF2B5EF4-FFF2-40B4-BE49-F238E27FC236}">
                <a16:creationId xmlns:a16="http://schemas.microsoft.com/office/drawing/2014/main" id="{2B6C4228-1154-47C9-9C25-43E885172AB4}"/>
              </a:ext>
            </a:extLst>
          </p:cNvPr>
          <p:cNvSpPr txBox="1"/>
          <p:nvPr/>
        </p:nvSpPr>
        <p:spPr>
          <a:xfrm>
            <a:off x="7228921" y="50224"/>
            <a:ext cx="4963078" cy="954107"/>
          </a:xfrm>
          <a:prstGeom prst="rect">
            <a:avLst/>
          </a:prstGeom>
          <a:noFill/>
        </p:spPr>
        <p:txBody>
          <a:bodyPr wrap="square" rtlCol="0" anchor="ctr">
            <a:spAutoFit/>
          </a:bodyPr>
          <a:lstStyle/>
          <a:p>
            <a:pPr algn="ctr"/>
            <a:r>
              <a:rPr lang="en-US" sz="2800" b="1" dirty="0">
                <a:latin typeface="Bookman Old Style" panose="02050604050505020204" pitchFamily="18" charset="0"/>
              </a:rPr>
              <a:t>Gross Agricultural Output in 2020</a:t>
            </a:r>
          </a:p>
        </p:txBody>
      </p:sp>
      <p:sp>
        <p:nvSpPr>
          <p:cNvPr id="18" name="TextBox 17">
            <a:extLst>
              <a:ext uri="{FF2B5EF4-FFF2-40B4-BE49-F238E27FC236}">
                <a16:creationId xmlns:a16="http://schemas.microsoft.com/office/drawing/2014/main" id="{66146D36-E966-4248-8B59-26030081B188}"/>
              </a:ext>
            </a:extLst>
          </p:cNvPr>
          <p:cNvSpPr txBox="1"/>
          <p:nvPr/>
        </p:nvSpPr>
        <p:spPr>
          <a:xfrm>
            <a:off x="6976139" y="1140218"/>
            <a:ext cx="5299138" cy="369332"/>
          </a:xfrm>
          <a:prstGeom prst="rect">
            <a:avLst/>
          </a:prstGeom>
          <a:noFill/>
        </p:spPr>
        <p:txBody>
          <a:bodyPr wrap="square" rtlCol="0">
            <a:spAutoFit/>
          </a:bodyPr>
          <a:lstStyle/>
          <a:p>
            <a:pPr algn="ctr"/>
            <a:r>
              <a:rPr lang="en-US" b="1" dirty="0">
                <a:latin typeface="Bookman Old Style" panose="02050604050505020204" pitchFamily="18" charset="0"/>
              </a:rPr>
              <a:t>1.7 billion USD – 13.2% of GDP</a:t>
            </a:r>
          </a:p>
        </p:txBody>
      </p:sp>
      <p:sp>
        <p:nvSpPr>
          <p:cNvPr id="15" name="TextBox 14">
            <a:extLst>
              <a:ext uri="{FF2B5EF4-FFF2-40B4-BE49-F238E27FC236}">
                <a16:creationId xmlns:a16="http://schemas.microsoft.com/office/drawing/2014/main" id="{6D7218F7-0353-4A12-BC76-A60400FC7598}"/>
              </a:ext>
            </a:extLst>
          </p:cNvPr>
          <p:cNvSpPr txBox="1"/>
          <p:nvPr/>
        </p:nvSpPr>
        <p:spPr>
          <a:xfrm>
            <a:off x="8442278" y="6547277"/>
            <a:ext cx="3616372" cy="276999"/>
          </a:xfrm>
          <a:prstGeom prst="rect">
            <a:avLst/>
          </a:prstGeom>
          <a:noFill/>
        </p:spPr>
        <p:txBody>
          <a:bodyPr wrap="square">
            <a:spAutoFit/>
          </a:bodyPr>
          <a:lstStyle/>
          <a:p>
            <a:r>
              <a:rPr lang="en-US" sz="1200" i="1" dirty="0">
                <a:effectLst/>
                <a:latin typeface="Bookman Old Style" panose="02050604050505020204" pitchFamily="18" charset="0"/>
                <a:ea typeface="Calibri" panose="020F0502020204030204" pitchFamily="34" charset="0"/>
              </a:rPr>
              <a:t>Source: </a:t>
            </a:r>
            <a:r>
              <a:rPr lang="en-US" sz="1200" i="1" dirty="0">
                <a:latin typeface="Bookman Old Style" panose="02050604050505020204" pitchFamily="18" charset="0"/>
                <a:ea typeface="Calibri" panose="020F0502020204030204" pitchFamily="34" charset="0"/>
              </a:rPr>
              <a:t>RA </a:t>
            </a:r>
            <a:r>
              <a:rPr lang="en-US" sz="1200" i="1" dirty="0">
                <a:effectLst/>
                <a:latin typeface="Bookman Old Style" panose="02050604050505020204" pitchFamily="18" charset="0"/>
                <a:ea typeface="Calibri" panose="020F0502020204030204" pitchFamily="34" charset="0"/>
              </a:rPr>
              <a:t>National Statistical Committee</a:t>
            </a:r>
            <a:endParaRPr lang="en-US" sz="1200" dirty="0">
              <a:latin typeface="Bookman Old Style" panose="02050604050505020204" pitchFamily="18" charset="0"/>
            </a:endParaRPr>
          </a:p>
        </p:txBody>
      </p:sp>
      <p:pic>
        <p:nvPicPr>
          <p:cNvPr id="20" name="Picture 19">
            <a:extLst>
              <a:ext uri="{FF2B5EF4-FFF2-40B4-BE49-F238E27FC236}">
                <a16:creationId xmlns:a16="http://schemas.microsoft.com/office/drawing/2014/main" id="{40EB2A9C-1813-43C5-B431-E1EA10C8E9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772"/>
            <a:ext cx="7427744" cy="6856228"/>
          </a:xfrm>
          <a:prstGeom prst="rect">
            <a:avLst/>
          </a:prstGeom>
        </p:spPr>
      </p:pic>
    </p:spTree>
    <p:extLst>
      <p:ext uri="{BB962C8B-B14F-4D97-AF65-F5344CB8AC3E}">
        <p14:creationId xmlns:p14="http://schemas.microsoft.com/office/powerpoint/2010/main" val="270447069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340D1D2-BF66-4A8C-8B92-0D4EDA3C81F2}"/>
              </a:ext>
            </a:extLst>
          </p:cNvPr>
          <p:cNvSpPr txBox="1"/>
          <p:nvPr/>
        </p:nvSpPr>
        <p:spPr>
          <a:xfrm>
            <a:off x="576943" y="476863"/>
            <a:ext cx="11049000" cy="5810693"/>
          </a:xfrm>
          <a:prstGeom prst="rect">
            <a:avLst/>
          </a:prstGeom>
          <a:noFill/>
        </p:spPr>
        <p:txBody>
          <a:bodyPr wrap="square">
            <a:spAutoFit/>
          </a:bodyPr>
          <a:lstStyle/>
          <a:p>
            <a:pPr>
              <a:lnSpc>
                <a:spcPct val="150000"/>
              </a:lnSpc>
            </a:pPr>
            <a:r>
              <a:rPr lang="en-US" sz="3400" b="1" dirty="0">
                <a:solidFill>
                  <a:srgbClr val="FF0000"/>
                </a:solidFill>
              </a:rPr>
              <a:t>From extension agents to innovation brokers!</a:t>
            </a:r>
          </a:p>
          <a:p>
            <a:pPr>
              <a:lnSpc>
                <a:spcPct val="150000"/>
              </a:lnSpc>
            </a:pPr>
            <a:r>
              <a:rPr lang="en-US" b="1" dirty="0"/>
              <a:t> </a:t>
            </a:r>
            <a:endParaRPr lang="en-US" b="1" i="0" dirty="0">
              <a:solidFill>
                <a:srgbClr val="2E2E2E"/>
              </a:solidFill>
              <a:effectLst/>
            </a:endParaRPr>
          </a:p>
          <a:p>
            <a:pPr marL="285750" indent="-285750">
              <a:lnSpc>
                <a:spcPct val="150000"/>
              </a:lnSpc>
              <a:buFontTx/>
              <a:buChar char="-"/>
            </a:pPr>
            <a:r>
              <a:rPr lang="en-US" sz="2200" b="0" i="0" dirty="0">
                <a:solidFill>
                  <a:srgbClr val="2E2E2E"/>
                </a:solidFill>
                <a:effectLst/>
              </a:rPr>
              <a:t>High profiled experts with extensive systemic knowledge</a:t>
            </a:r>
          </a:p>
          <a:p>
            <a:pPr marL="285750" indent="-285750">
              <a:lnSpc>
                <a:spcPct val="150000"/>
              </a:lnSpc>
              <a:buFontTx/>
              <a:buChar char="-"/>
            </a:pPr>
            <a:r>
              <a:rPr lang="en-US" sz="2200" dirty="0">
                <a:solidFill>
                  <a:srgbClr val="2E2E2E"/>
                </a:solidFill>
              </a:rPr>
              <a:t>Able to provide knowledge on farm business plans and financial literacy for farmers</a:t>
            </a:r>
            <a:endParaRPr lang="en-US" sz="2200" b="0" i="0" dirty="0">
              <a:solidFill>
                <a:srgbClr val="2E2E2E"/>
              </a:solidFill>
              <a:effectLst/>
            </a:endParaRPr>
          </a:p>
          <a:p>
            <a:pPr marL="285750" indent="-285750">
              <a:lnSpc>
                <a:spcPct val="150000"/>
              </a:lnSpc>
              <a:buFontTx/>
              <a:buChar char="-"/>
            </a:pPr>
            <a:r>
              <a:rPr lang="en-US" sz="2200" b="0" i="0" dirty="0">
                <a:solidFill>
                  <a:srgbClr val="2E2E2E"/>
                </a:solidFill>
                <a:effectLst/>
              </a:rPr>
              <a:t>Project management skills, softs skills</a:t>
            </a:r>
          </a:p>
          <a:p>
            <a:pPr marL="285750" indent="-285750">
              <a:lnSpc>
                <a:spcPct val="150000"/>
              </a:lnSpc>
              <a:buFontTx/>
              <a:buChar char="-"/>
            </a:pPr>
            <a:r>
              <a:rPr lang="en-US" sz="2200" dirty="0">
                <a:solidFill>
                  <a:srgbClr val="2E2E2E"/>
                </a:solidFill>
              </a:rPr>
              <a:t>Ability to link farmers to local and export markets and provide market/price information</a:t>
            </a:r>
            <a:endParaRPr lang="en-US" sz="2200" b="0" i="0" dirty="0">
              <a:solidFill>
                <a:srgbClr val="2E2E2E"/>
              </a:solidFill>
              <a:effectLst/>
            </a:endParaRPr>
          </a:p>
          <a:p>
            <a:pPr marL="285750" indent="-285750">
              <a:lnSpc>
                <a:spcPct val="150000"/>
              </a:lnSpc>
              <a:buFontTx/>
              <a:buChar char="-"/>
            </a:pPr>
            <a:r>
              <a:rPr lang="en-US" sz="2200" b="0" i="0" dirty="0">
                <a:solidFill>
                  <a:srgbClr val="2E2E2E"/>
                </a:solidFill>
                <a:effectLst/>
              </a:rPr>
              <a:t>Presenting strategies for sustainable utilization of available resources</a:t>
            </a:r>
          </a:p>
          <a:p>
            <a:pPr marL="285750" indent="-285750">
              <a:lnSpc>
                <a:spcPct val="150000"/>
              </a:lnSpc>
              <a:buFontTx/>
              <a:buChar char="-"/>
            </a:pPr>
            <a:r>
              <a:rPr lang="en-US" sz="2200" dirty="0"/>
              <a:t>bridging communication gaps between various actors of innovation systems – linking farmers to academia and policy actors</a:t>
            </a:r>
          </a:p>
          <a:p>
            <a:pPr marL="285750" indent="-285750">
              <a:lnSpc>
                <a:spcPct val="150000"/>
              </a:lnSpc>
              <a:buFontTx/>
              <a:buChar char="-"/>
            </a:pPr>
            <a:r>
              <a:rPr lang="en-US" sz="2200" dirty="0"/>
              <a:t>Suggesting solutions adapted to the needs of farmers and industry, and thus impact on innovation adoption</a:t>
            </a:r>
          </a:p>
        </p:txBody>
      </p:sp>
    </p:spTree>
    <p:extLst>
      <p:ext uri="{BB962C8B-B14F-4D97-AF65-F5344CB8AC3E}">
        <p14:creationId xmlns:p14="http://schemas.microsoft.com/office/powerpoint/2010/main" val="3382663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0BE0F0E-B2E3-416C-9DB8-9AF9FB7D1F93}"/>
              </a:ext>
            </a:extLst>
          </p:cNvPr>
          <p:cNvGrpSpPr/>
          <p:nvPr/>
        </p:nvGrpSpPr>
        <p:grpSpPr>
          <a:xfrm>
            <a:off x="4386945" y="1063690"/>
            <a:ext cx="7623109" cy="5728995"/>
            <a:chOff x="1607788" y="1110124"/>
            <a:chExt cx="8845641" cy="5276681"/>
          </a:xfrm>
        </p:grpSpPr>
        <p:sp>
          <p:nvSpPr>
            <p:cNvPr id="17" name="TextBox 16">
              <a:extLst>
                <a:ext uri="{FF2B5EF4-FFF2-40B4-BE49-F238E27FC236}">
                  <a16:creationId xmlns:a16="http://schemas.microsoft.com/office/drawing/2014/main" id="{50E765AF-5F19-4DAA-AB7A-ED2E7B8AC4A5}"/>
                </a:ext>
              </a:extLst>
            </p:cNvPr>
            <p:cNvSpPr txBox="1"/>
            <p:nvPr/>
          </p:nvSpPr>
          <p:spPr>
            <a:xfrm>
              <a:off x="1652112" y="3773229"/>
              <a:ext cx="2781300" cy="400110"/>
            </a:xfrm>
            <a:prstGeom prst="rect">
              <a:avLst/>
            </a:prstGeom>
            <a:noFill/>
          </p:spPr>
          <p:txBody>
            <a:bodyPr wrap="square" rtlCol="0">
              <a:spAutoFit/>
            </a:bodyPr>
            <a:lstStyle/>
            <a:p>
              <a:pPr algn="ctr"/>
              <a:r>
                <a:rPr lang="en-US" sz="2000" b="1" dirty="0">
                  <a:solidFill>
                    <a:schemeClr val="accent6">
                      <a:lumMod val="50000"/>
                    </a:schemeClr>
                  </a:solidFill>
                  <a:latin typeface="GHEA Grapalat" panose="02000506050000020003" pitchFamily="50" charset="0"/>
                </a:rPr>
                <a:t>Vertical farming</a:t>
              </a:r>
            </a:p>
          </p:txBody>
        </p:sp>
        <p:grpSp>
          <p:nvGrpSpPr>
            <p:cNvPr id="14" name="Group 13">
              <a:extLst>
                <a:ext uri="{FF2B5EF4-FFF2-40B4-BE49-F238E27FC236}">
                  <a16:creationId xmlns:a16="http://schemas.microsoft.com/office/drawing/2014/main" id="{A5AE2B66-0DB3-438E-B893-F331928EE01F}"/>
                </a:ext>
              </a:extLst>
            </p:cNvPr>
            <p:cNvGrpSpPr/>
            <p:nvPr/>
          </p:nvGrpSpPr>
          <p:grpSpPr>
            <a:xfrm>
              <a:off x="1607788" y="1110124"/>
              <a:ext cx="8845641" cy="5276681"/>
              <a:chOff x="1946116" y="988056"/>
              <a:chExt cx="8845641" cy="5276681"/>
            </a:xfrm>
          </p:grpSpPr>
          <p:grpSp>
            <p:nvGrpSpPr>
              <p:cNvPr id="13" name="Group 12">
                <a:extLst>
                  <a:ext uri="{FF2B5EF4-FFF2-40B4-BE49-F238E27FC236}">
                    <a16:creationId xmlns:a16="http://schemas.microsoft.com/office/drawing/2014/main" id="{2999D4EB-C810-468B-A56C-3997A9C84DD7}"/>
                  </a:ext>
                </a:extLst>
              </p:cNvPr>
              <p:cNvGrpSpPr/>
              <p:nvPr/>
            </p:nvGrpSpPr>
            <p:grpSpPr>
              <a:xfrm>
                <a:off x="1946116" y="1000212"/>
                <a:ext cx="2847295" cy="5264525"/>
                <a:chOff x="1946116" y="1000212"/>
                <a:chExt cx="2847295" cy="5264525"/>
              </a:xfrm>
            </p:grpSpPr>
            <p:grpSp>
              <p:nvGrpSpPr>
                <p:cNvPr id="11" name="Group 10">
                  <a:extLst>
                    <a:ext uri="{FF2B5EF4-FFF2-40B4-BE49-F238E27FC236}">
                      <a16:creationId xmlns:a16="http://schemas.microsoft.com/office/drawing/2014/main" id="{40A8EF82-D299-4B6B-8A7A-4DB8359DD4DA}"/>
                    </a:ext>
                  </a:extLst>
                </p:cNvPr>
                <p:cNvGrpSpPr/>
                <p:nvPr/>
              </p:nvGrpSpPr>
              <p:grpSpPr>
                <a:xfrm>
                  <a:off x="1990440" y="1415264"/>
                  <a:ext cx="2802971" cy="4849473"/>
                  <a:chOff x="1990440" y="1415264"/>
                  <a:chExt cx="2802971" cy="4849473"/>
                </a:xfrm>
              </p:grpSpPr>
              <p:pic>
                <p:nvPicPr>
                  <p:cNvPr id="2054" name="Picture 6" descr="The future of concrete jungles: the rise of vertical farming ♻CW">
                    <a:extLst>
                      <a:ext uri="{FF2B5EF4-FFF2-40B4-BE49-F238E27FC236}">
                        <a16:creationId xmlns:a16="http://schemas.microsoft.com/office/drawing/2014/main" id="{D8109811-7563-4900-8F7F-084F8A82861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90441" y="4178444"/>
                    <a:ext cx="2802970" cy="20862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AgriBot Robot | Pragmatic">
                    <a:extLst>
                      <a:ext uri="{FF2B5EF4-FFF2-40B4-BE49-F238E27FC236}">
                        <a16:creationId xmlns:a16="http://schemas.microsoft.com/office/drawing/2014/main" id="{A487BB49-19AA-4FCE-BB9F-4ED7D7630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440" y="1415264"/>
                    <a:ext cx="2781300" cy="213048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E40ACA54-5ED4-47F5-A9A7-CA110868E0CE}"/>
                    </a:ext>
                  </a:extLst>
                </p:cNvPr>
                <p:cNvSpPr txBox="1"/>
                <p:nvPr/>
              </p:nvSpPr>
              <p:spPr>
                <a:xfrm>
                  <a:off x="1946116" y="1000212"/>
                  <a:ext cx="2834680" cy="400110"/>
                </a:xfrm>
                <a:prstGeom prst="rect">
                  <a:avLst/>
                </a:prstGeom>
                <a:noFill/>
              </p:spPr>
              <p:txBody>
                <a:bodyPr wrap="square" rtlCol="0">
                  <a:spAutoFit/>
                </a:bodyPr>
                <a:lstStyle/>
                <a:p>
                  <a:pPr algn="ctr"/>
                  <a:r>
                    <a:rPr lang="en-US" sz="2000" b="1" dirty="0">
                      <a:solidFill>
                        <a:schemeClr val="accent6">
                          <a:lumMod val="50000"/>
                        </a:schemeClr>
                      </a:solidFill>
                      <a:latin typeface="GHEA Grapalat" panose="02000506050000020003" pitchFamily="50" charset="0"/>
                    </a:rPr>
                    <a:t>Agri bots</a:t>
                  </a:r>
                </a:p>
              </p:txBody>
            </p:sp>
          </p:grpSp>
          <p:grpSp>
            <p:nvGrpSpPr>
              <p:cNvPr id="10" name="Group 9">
                <a:extLst>
                  <a:ext uri="{FF2B5EF4-FFF2-40B4-BE49-F238E27FC236}">
                    <a16:creationId xmlns:a16="http://schemas.microsoft.com/office/drawing/2014/main" id="{BACCEA18-A5FF-4671-A006-7112AF59B497}"/>
                  </a:ext>
                </a:extLst>
              </p:cNvPr>
              <p:cNvGrpSpPr/>
              <p:nvPr/>
            </p:nvGrpSpPr>
            <p:grpSpPr>
              <a:xfrm>
                <a:off x="4789851" y="988056"/>
                <a:ext cx="6001906" cy="5276681"/>
                <a:chOff x="3043347" y="1426968"/>
                <a:chExt cx="6001906" cy="5276681"/>
              </a:xfrm>
            </p:grpSpPr>
            <p:pic>
              <p:nvPicPr>
                <p:cNvPr id="2056" name="Picture 8" descr="3 Essential Precision Agriculture Tools">
                  <a:extLst>
                    <a:ext uri="{FF2B5EF4-FFF2-40B4-BE49-F238E27FC236}">
                      <a16:creationId xmlns:a16="http://schemas.microsoft.com/office/drawing/2014/main" id="{3EAD1B17-1BD2-4FA5-9319-15FDD234D2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22" r="11464"/>
                <a:stretch/>
              </p:blipFill>
              <p:spPr bwMode="auto">
                <a:xfrm>
                  <a:off x="3057686" y="4617356"/>
                  <a:ext cx="3182872" cy="20862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ournalists trained in biotech In agriculture - B4FA">
                  <a:extLst>
                    <a:ext uri="{FF2B5EF4-FFF2-40B4-BE49-F238E27FC236}">
                      <a16:creationId xmlns:a16="http://schemas.microsoft.com/office/drawing/2014/main" id="{59BDE04D-BC12-4F8E-B895-F75703455F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779" y="4617356"/>
                  <a:ext cx="2802969" cy="208629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ive Ways the IoT is Transforming Agriculture - IEEE Innovation at Work">
                  <a:extLst>
                    <a:ext uri="{FF2B5EF4-FFF2-40B4-BE49-F238E27FC236}">
                      <a16:creationId xmlns:a16="http://schemas.microsoft.com/office/drawing/2014/main" id="{CE76674F-244D-4F41-A230-59CA55C251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6557" y="1824291"/>
                  <a:ext cx="3217396" cy="21304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2495746-C7BC-4753-9A7A-4F408261733A}"/>
                    </a:ext>
                  </a:extLst>
                </p:cNvPr>
                <p:cNvSpPr txBox="1"/>
                <p:nvPr/>
              </p:nvSpPr>
              <p:spPr>
                <a:xfrm>
                  <a:off x="3091052" y="4124951"/>
                  <a:ext cx="3149506" cy="400110"/>
                </a:xfrm>
                <a:prstGeom prst="rect">
                  <a:avLst/>
                </a:prstGeom>
                <a:noFill/>
              </p:spPr>
              <p:txBody>
                <a:bodyPr wrap="square" rtlCol="0">
                  <a:spAutoFit/>
                </a:bodyPr>
                <a:lstStyle/>
                <a:p>
                  <a:pPr algn="ctr"/>
                  <a:r>
                    <a:rPr lang="en-US" sz="2000" b="1" dirty="0">
                      <a:solidFill>
                        <a:schemeClr val="accent6">
                          <a:lumMod val="50000"/>
                        </a:schemeClr>
                      </a:solidFill>
                      <a:latin typeface="GHEA Grapalat" panose="02000506050000020003" pitchFamily="50" charset="0"/>
                    </a:rPr>
                    <a:t>Precision agriculture</a:t>
                  </a:r>
                </a:p>
              </p:txBody>
            </p:sp>
            <p:sp>
              <p:nvSpPr>
                <p:cNvPr id="19" name="TextBox 18">
                  <a:extLst>
                    <a:ext uri="{FF2B5EF4-FFF2-40B4-BE49-F238E27FC236}">
                      <a16:creationId xmlns:a16="http://schemas.microsoft.com/office/drawing/2014/main" id="{DA275F20-FF08-4018-A13D-3283820A5915}"/>
                    </a:ext>
                  </a:extLst>
                </p:cNvPr>
                <p:cNvSpPr txBox="1"/>
                <p:nvPr/>
              </p:nvSpPr>
              <p:spPr>
                <a:xfrm>
                  <a:off x="6229779" y="4160168"/>
                  <a:ext cx="2781300" cy="400110"/>
                </a:xfrm>
                <a:prstGeom prst="rect">
                  <a:avLst/>
                </a:prstGeom>
                <a:noFill/>
              </p:spPr>
              <p:txBody>
                <a:bodyPr wrap="square" rtlCol="0">
                  <a:spAutoFit/>
                </a:bodyPr>
                <a:lstStyle/>
                <a:p>
                  <a:pPr algn="ctr"/>
                  <a:r>
                    <a:rPr lang="en-US" sz="2000" b="1" dirty="0">
                      <a:solidFill>
                        <a:schemeClr val="accent6">
                          <a:lumMod val="50000"/>
                        </a:schemeClr>
                      </a:solidFill>
                      <a:latin typeface="GHEA Grapalat" panose="02000506050000020003" pitchFamily="50" charset="0"/>
                    </a:rPr>
                    <a:t>Biotech</a:t>
                  </a:r>
                </a:p>
              </p:txBody>
            </p:sp>
            <p:sp>
              <p:nvSpPr>
                <p:cNvPr id="20" name="TextBox 19">
                  <a:extLst>
                    <a:ext uri="{FF2B5EF4-FFF2-40B4-BE49-F238E27FC236}">
                      <a16:creationId xmlns:a16="http://schemas.microsoft.com/office/drawing/2014/main" id="{9F4994F8-6148-43FC-9CAF-AA981E7BFD61}"/>
                    </a:ext>
                  </a:extLst>
                </p:cNvPr>
                <p:cNvSpPr txBox="1"/>
                <p:nvPr/>
              </p:nvSpPr>
              <p:spPr>
                <a:xfrm>
                  <a:off x="3043347" y="1454066"/>
                  <a:ext cx="3211549" cy="400110"/>
                </a:xfrm>
                <a:prstGeom prst="rect">
                  <a:avLst/>
                </a:prstGeom>
                <a:noFill/>
              </p:spPr>
              <p:txBody>
                <a:bodyPr wrap="square" rtlCol="0">
                  <a:spAutoFit/>
                </a:bodyPr>
                <a:lstStyle/>
                <a:p>
                  <a:pPr algn="ctr"/>
                  <a:r>
                    <a:rPr lang="en-US" sz="2000" b="1" dirty="0">
                      <a:solidFill>
                        <a:schemeClr val="accent6">
                          <a:lumMod val="50000"/>
                        </a:schemeClr>
                      </a:solidFill>
                      <a:latin typeface="GHEA Grapalat" panose="02000506050000020003" pitchFamily="50" charset="0"/>
                    </a:rPr>
                    <a:t>IoT</a:t>
                  </a:r>
                </a:p>
              </p:txBody>
            </p:sp>
            <p:sp>
              <p:nvSpPr>
                <p:cNvPr id="23" name="TextBox 22">
                  <a:extLst>
                    <a:ext uri="{FF2B5EF4-FFF2-40B4-BE49-F238E27FC236}">
                      <a16:creationId xmlns:a16="http://schemas.microsoft.com/office/drawing/2014/main" id="{00ECDF0A-A92F-47D6-8727-DAF863BB158D}"/>
                    </a:ext>
                  </a:extLst>
                </p:cNvPr>
                <p:cNvSpPr txBox="1"/>
                <p:nvPr/>
              </p:nvSpPr>
              <p:spPr>
                <a:xfrm>
                  <a:off x="6263951" y="1426968"/>
                  <a:ext cx="2768797" cy="400110"/>
                </a:xfrm>
                <a:prstGeom prst="rect">
                  <a:avLst/>
                </a:prstGeom>
                <a:noFill/>
              </p:spPr>
              <p:txBody>
                <a:bodyPr wrap="square" rtlCol="0">
                  <a:spAutoFit/>
                </a:bodyPr>
                <a:lstStyle/>
                <a:p>
                  <a:pPr algn="ctr"/>
                  <a:r>
                    <a:rPr lang="en-US" sz="2000" b="1" dirty="0">
                      <a:solidFill>
                        <a:schemeClr val="accent6">
                          <a:lumMod val="50000"/>
                        </a:schemeClr>
                      </a:solidFill>
                      <a:latin typeface="GHEA Grapalat" panose="02000506050000020003" pitchFamily="50" charset="0"/>
                    </a:rPr>
                    <a:t>Smart farming</a:t>
                  </a:r>
                </a:p>
              </p:txBody>
            </p:sp>
            <p:pic>
              <p:nvPicPr>
                <p:cNvPr id="2064" name="Picture 16" descr="Smart Agriculture of 2020 - new solutions for Farming Industry">
                  <a:extLst>
                    <a:ext uri="{FF2B5EF4-FFF2-40B4-BE49-F238E27FC236}">
                      <a16:creationId xmlns:a16="http://schemas.microsoft.com/office/drawing/2014/main" id="{330BC6D5-9C4F-450F-9231-0FB03631AF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3038"/>
                <a:stretch/>
              </p:blipFill>
              <p:spPr bwMode="auto">
                <a:xfrm>
                  <a:off x="6263953" y="1824292"/>
                  <a:ext cx="2781300" cy="2138610"/>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6" name="TextBox 15">
            <a:extLst>
              <a:ext uri="{FF2B5EF4-FFF2-40B4-BE49-F238E27FC236}">
                <a16:creationId xmlns:a16="http://schemas.microsoft.com/office/drawing/2014/main" id="{B3392841-B097-4F7D-B445-E506939DA20C}"/>
              </a:ext>
            </a:extLst>
          </p:cNvPr>
          <p:cNvSpPr txBox="1"/>
          <p:nvPr/>
        </p:nvSpPr>
        <p:spPr>
          <a:xfrm flipH="1">
            <a:off x="259701" y="1522799"/>
            <a:ext cx="4032380" cy="5016758"/>
          </a:xfrm>
          <a:prstGeom prst="rect">
            <a:avLst/>
          </a:prstGeom>
          <a:noFill/>
        </p:spPr>
        <p:txBody>
          <a:bodyPr wrap="square" rtlCol="0">
            <a:spAutoFit/>
          </a:bodyPr>
          <a:lstStyle/>
          <a:p>
            <a:r>
              <a:rPr lang="en-US" sz="2600" b="1" dirty="0">
                <a:solidFill>
                  <a:schemeClr val="accent3">
                    <a:lumMod val="50000"/>
                  </a:schemeClr>
                </a:solidFill>
                <a:latin typeface="Bookman Old Style" panose="02050604050505020204" pitchFamily="18" charset="0"/>
              </a:rPr>
              <a:t>New stage of technological development</a:t>
            </a:r>
          </a:p>
          <a:p>
            <a:endParaRPr lang="en-US" sz="2600" b="1" i="0" dirty="0">
              <a:solidFill>
                <a:schemeClr val="accent3">
                  <a:lumMod val="50000"/>
                </a:schemeClr>
              </a:solidFill>
              <a:effectLst/>
              <a:latin typeface="Bookman Old Style" panose="02050604050505020204" pitchFamily="18" charset="0"/>
            </a:endParaRPr>
          </a:p>
          <a:p>
            <a:r>
              <a:rPr lang="en-US" sz="2600" b="1" i="0" dirty="0">
                <a:solidFill>
                  <a:schemeClr val="accent3">
                    <a:lumMod val="50000"/>
                  </a:schemeClr>
                </a:solidFill>
                <a:effectLst/>
                <a:latin typeface="Bookman Old Style" panose="02050604050505020204" pitchFamily="18" charset="0"/>
              </a:rPr>
              <a:t>The global </a:t>
            </a:r>
            <a:r>
              <a:rPr lang="en-US" sz="2600" b="1" i="0" dirty="0" err="1">
                <a:solidFill>
                  <a:schemeClr val="accent3">
                    <a:lumMod val="50000"/>
                  </a:schemeClr>
                </a:solidFill>
                <a:effectLst/>
                <a:latin typeface="Bookman Old Style" panose="02050604050505020204" pitchFamily="18" charset="0"/>
              </a:rPr>
              <a:t>AgriTech</a:t>
            </a:r>
            <a:r>
              <a:rPr lang="en-US" sz="2600" b="1" i="0" dirty="0">
                <a:solidFill>
                  <a:schemeClr val="accent3">
                    <a:lumMod val="50000"/>
                  </a:schemeClr>
                </a:solidFill>
                <a:effectLst/>
                <a:latin typeface="Bookman Old Style" panose="02050604050505020204" pitchFamily="18" charset="0"/>
              </a:rPr>
              <a:t> Market in 2019 - </a:t>
            </a:r>
            <a:r>
              <a:rPr lang="en-US" sz="2600" b="1" i="0" dirty="0">
                <a:solidFill>
                  <a:srgbClr val="FF0000"/>
                </a:solidFill>
                <a:effectLst/>
                <a:latin typeface="Bookman Old Style" panose="02050604050505020204" pitchFamily="18" charset="0"/>
              </a:rPr>
              <a:t>$17.4 </a:t>
            </a:r>
            <a:r>
              <a:rPr lang="en-US" sz="2600" b="1" i="0" dirty="0" err="1">
                <a:solidFill>
                  <a:srgbClr val="FF0000"/>
                </a:solidFill>
                <a:effectLst/>
                <a:latin typeface="Bookman Old Style" panose="02050604050505020204" pitchFamily="18" charset="0"/>
              </a:rPr>
              <a:t>bln</a:t>
            </a:r>
            <a:r>
              <a:rPr lang="en-US" sz="2600" b="1" i="0" dirty="0">
                <a:solidFill>
                  <a:srgbClr val="FF0000"/>
                </a:solidFill>
                <a:effectLst/>
                <a:latin typeface="Bookman Old Style" panose="02050604050505020204" pitchFamily="18" charset="0"/>
              </a:rPr>
              <a:t>.</a:t>
            </a:r>
          </a:p>
          <a:p>
            <a:endParaRPr lang="en-US" sz="2600" b="1" dirty="0">
              <a:solidFill>
                <a:schemeClr val="accent3">
                  <a:lumMod val="50000"/>
                </a:schemeClr>
              </a:solidFill>
              <a:latin typeface="Bookman Old Style" panose="02050604050505020204" pitchFamily="18" charset="0"/>
            </a:endParaRPr>
          </a:p>
          <a:p>
            <a:r>
              <a:rPr lang="en-US" sz="2600" b="1" dirty="0">
                <a:solidFill>
                  <a:schemeClr val="accent3">
                    <a:lumMod val="50000"/>
                  </a:schemeClr>
                </a:solidFill>
                <a:latin typeface="Bookman Old Style" panose="02050604050505020204" pitchFamily="18" charset="0"/>
              </a:rPr>
              <a:t>Projected to reach </a:t>
            </a:r>
            <a:r>
              <a:rPr lang="en-US" sz="2600" b="1" dirty="0">
                <a:solidFill>
                  <a:srgbClr val="FF0000"/>
                </a:solidFill>
                <a:latin typeface="Bookman Old Style" panose="02050604050505020204" pitchFamily="18" charset="0"/>
              </a:rPr>
              <a:t>$41 </a:t>
            </a:r>
            <a:r>
              <a:rPr lang="en-US" sz="2600" b="1" dirty="0" err="1">
                <a:solidFill>
                  <a:srgbClr val="FF0000"/>
                </a:solidFill>
                <a:latin typeface="Bookman Old Style" panose="02050604050505020204" pitchFamily="18" charset="0"/>
              </a:rPr>
              <a:t>bln</a:t>
            </a:r>
            <a:r>
              <a:rPr lang="en-US" sz="2600" b="1" dirty="0">
                <a:solidFill>
                  <a:srgbClr val="FF0000"/>
                </a:solidFill>
                <a:latin typeface="Bookman Old Style" panose="02050604050505020204" pitchFamily="18" charset="0"/>
              </a:rPr>
              <a:t>. by 2027</a:t>
            </a:r>
          </a:p>
          <a:p>
            <a:endParaRPr lang="en-US" sz="2800" b="1" dirty="0">
              <a:solidFill>
                <a:schemeClr val="accent3">
                  <a:lumMod val="50000"/>
                </a:schemeClr>
              </a:solidFill>
              <a:latin typeface="Bookman Old Style" panose="02050604050505020204" pitchFamily="18" charset="0"/>
            </a:endParaRPr>
          </a:p>
          <a:p>
            <a:r>
              <a:rPr lang="en-US" sz="1600" b="1" dirty="0">
                <a:solidFill>
                  <a:schemeClr val="accent3">
                    <a:lumMod val="50000"/>
                  </a:schemeClr>
                </a:solidFill>
                <a:latin typeface="Bookman Old Style" panose="02050604050505020204" pitchFamily="18" charset="0"/>
              </a:rPr>
              <a:t>Source: April 2021 </a:t>
            </a:r>
            <a:r>
              <a:rPr lang="en-US" sz="1600" b="1" dirty="0">
                <a:solidFill>
                  <a:schemeClr val="accent3">
                    <a:lumMod val="50000"/>
                  </a:schemeClr>
                </a:solidFill>
                <a:latin typeface="Bookman Old Style" panose="02050604050505020204" pitchFamily="18" charset="0"/>
                <a:hlinkClick r:id="rId8"/>
              </a:rPr>
              <a:t>www.researchandmarkets.com</a:t>
            </a:r>
            <a:r>
              <a:rPr lang="en-US" sz="1600" b="1" dirty="0">
                <a:solidFill>
                  <a:schemeClr val="accent3">
                    <a:lumMod val="50000"/>
                  </a:schemeClr>
                </a:solidFill>
                <a:latin typeface="Bookman Old Style" panose="02050604050505020204" pitchFamily="18" charset="0"/>
              </a:rPr>
              <a:t> </a:t>
            </a:r>
          </a:p>
        </p:txBody>
      </p:sp>
      <p:sp>
        <p:nvSpPr>
          <p:cNvPr id="21" name="Title 1">
            <a:extLst>
              <a:ext uri="{FF2B5EF4-FFF2-40B4-BE49-F238E27FC236}">
                <a16:creationId xmlns:a16="http://schemas.microsoft.com/office/drawing/2014/main" id="{4306C382-C159-4FCF-AD05-70A74D8C9F80}"/>
              </a:ext>
            </a:extLst>
          </p:cNvPr>
          <p:cNvSpPr>
            <a:spLocks noGrp="1"/>
          </p:cNvSpPr>
          <p:nvPr>
            <p:ph type="title"/>
          </p:nvPr>
        </p:nvSpPr>
        <p:spPr>
          <a:xfrm>
            <a:off x="259702" y="18256"/>
            <a:ext cx="10515600" cy="974650"/>
          </a:xfrm>
        </p:spPr>
        <p:txBody>
          <a:bodyPr>
            <a:normAutofit/>
          </a:bodyPr>
          <a:lstStyle/>
          <a:p>
            <a:r>
              <a:rPr lang="en-US" b="1" dirty="0">
                <a:solidFill>
                  <a:srgbClr val="002060"/>
                </a:solidFill>
                <a:latin typeface="Calibri" panose="020F0502020204030204" pitchFamily="34" charset="0"/>
                <a:ea typeface="+mn-ea"/>
                <a:cs typeface="+mn-cs"/>
              </a:rPr>
              <a:t>Agriculture 4.0</a:t>
            </a:r>
          </a:p>
        </p:txBody>
      </p:sp>
    </p:spTree>
    <p:extLst>
      <p:ext uri="{BB962C8B-B14F-4D97-AF65-F5344CB8AC3E}">
        <p14:creationId xmlns:p14="http://schemas.microsoft.com/office/powerpoint/2010/main" val="385102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0FCC2D-70FC-4F8B-A08A-DE23C42A7D07}"/>
              </a:ext>
            </a:extLst>
          </p:cNvPr>
          <p:cNvPicPr>
            <a:picLocks noChangeAspect="1"/>
          </p:cNvPicPr>
          <p:nvPr/>
        </p:nvPicPr>
        <p:blipFill>
          <a:blip r:embed="rId2"/>
          <a:stretch>
            <a:fillRect/>
          </a:stretch>
        </p:blipFill>
        <p:spPr>
          <a:xfrm>
            <a:off x="4086807" y="0"/>
            <a:ext cx="8105193" cy="6858000"/>
          </a:xfrm>
          <a:prstGeom prst="rect">
            <a:avLst/>
          </a:prstGeom>
        </p:spPr>
      </p:pic>
      <p:sp>
        <p:nvSpPr>
          <p:cNvPr id="2" name="Title 1">
            <a:extLst>
              <a:ext uri="{FF2B5EF4-FFF2-40B4-BE49-F238E27FC236}">
                <a16:creationId xmlns:a16="http://schemas.microsoft.com/office/drawing/2014/main" id="{8B7CAB8B-2184-497D-BD98-C0869B17A68D}"/>
              </a:ext>
            </a:extLst>
          </p:cNvPr>
          <p:cNvSpPr>
            <a:spLocks noGrp="1"/>
          </p:cNvSpPr>
          <p:nvPr>
            <p:ph type="title"/>
          </p:nvPr>
        </p:nvSpPr>
        <p:spPr>
          <a:xfrm>
            <a:off x="259702" y="18255"/>
            <a:ext cx="10515600" cy="1325563"/>
          </a:xfrm>
        </p:spPr>
        <p:txBody>
          <a:bodyPr>
            <a:normAutofit/>
          </a:bodyPr>
          <a:lstStyle/>
          <a:p>
            <a:r>
              <a:rPr lang="en-US" b="1" dirty="0">
                <a:solidFill>
                  <a:srgbClr val="002060"/>
                </a:solidFill>
                <a:latin typeface="Calibri" panose="020F0502020204030204" pitchFamily="34" charset="0"/>
                <a:ea typeface="+mn-ea"/>
                <a:cs typeface="+mn-cs"/>
              </a:rPr>
              <a:t>Agriculture 4.0</a:t>
            </a:r>
          </a:p>
        </p:txBody>
      </p:sp>
      <p:sp>
        <p:nvSpPr>
          <p:cNvPr id="3" name="Content Placeholder 2">
            <a:extLst>
              <a:ext uri="{FF2B5EF4-FFF2-40B4-BE49-F238E27FC236}">
                <a16:creationId xmlns:a16="http://schemas.microsoft.com/office/drawing/2014/main" id="{563BD1FE-1814-40E8-BEA3-2210705FEBB8}"/>
              </a:ext>
            </a:extLst>
          </p:cNvPr>
          <p:cNvSpPr>
            <a:spLocks noGrp="1"/>
          </p:cNvSpPr>
          <p:nvPr>
            <p:ph idx="1"/>
          </p:nvPr>
        </p:nvSpPr>
        <p:spPr>
          <a:xfrm>
            <a:off x="259702" y="1474238"/>
            <a:ext cx="5836298" cy="4851918"/>
          </a:xfrm>
        </p:spPr>
        <p:txBody>
          <a:bodyPr>
            <a:noAutofit/>
          </a:bodyPr>
          <a:lstStyle/>
          <a:p>
            <a:endParaRPr lang="en-US" sz="2400" b="1" dirty="0">
              <a:latin typeface="GHEA Grapalat" panose="02000506050000020003" pitchFamily="50" charset="0"/>
              <a:cs typeface="Times New Roman" panose="02020603050405020304" pitchFamily="18" charset="0"/>
            </a:endParaRPr>
          </a:p>
          <a:p>
            <a:r>
              <a:rPr lang="en-US" sz="3400" b="1" dirty="0">
                <a:solidFill>
                  <a:srgbClr val="FF0000"/>
                </a:solidFill>
                <a:latin typeface="GHEA Grapalat" panose="02000506050000020003" pitchFamily="50" charset="0"/>
                <a:cs typeface="Times New Roman" panose="02020603050405020304" pitchFamily="18" charset="0"/>
              </a:rPr>
              <a:t>Requires high level of applied science and human capital</a:t>
            </a:r>
          </a:p>
          <a:p>
            <a:endParaRPr lang="en-US" sz="3400" b="1" dirty="0">
              <a:latin typeface="GHEA Grapalat" panose="02000506050000020003" pitchFamily="50" charset="0"/>
              <a:cs typeface="Times New Roman" panose="02020603050405020304" pitchFamily="18" charset="0"/>
            </a:endParaRPr>
          </a:p>
          <a:p>
            <a:r>
              <a:rPr lang="en-US" sz="3400" b="1" dirty="0">
                <a:latin typeface="GHEA Grapalat" panose="02000506050000020003" pitchFamily="50" charset="0"/>
                <a:cs typeface="Times New Roman" panose="02020603050405020304" pitchFamily="18" charset="0"/>
              </a:rPr>
              <a:t>Requires effective dialogue between large agribusinesses, scientific institutions and the State.</a:t>
            </a:r>
          </a:p>
        </p:txBody>
      </p:sp>
    </p:spTree>
    <p:extLst>
      <p:ext uri="{BB962C8B-B14F-4D97-AF65-F5344CB8AC3E}">
        <p14:creationId xmlns:p14="http://schemas.microsoft.com/office/powerpoint/2010/main" val="45131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825" y="1333500"/>
            <a:ext cx="11029615" cy="771525"/>
          </a:xfrm>
        </p:spPr>
        <p:txBody>
          <a:bodyPr>
            <a:normAutofit/>
          </a:bodyPr>
          <a:lstStyle/>
          <a:p>
            <a:pPr marL="0" indent="0" algn="ctr">
              <a:buNone/>
            </a:pPr>
            <a:r>
              <a:rPr lang="en-US" sz="3200" b="1" dirty="0">
                <a:solidFill>
                  <a:schemeClr val="accent3">
                    <a:lumMod val="50000"/>
                  </a:schemeClr>
                </a:solidFill>
                <a:latin typeface="GHEA Grapalat" panose="02000506050000020003" pitchFamily="50" charset="0"/>
              </a:rPr>
              <a:t>Thanks for your attention !!</a:t>
            </a:r>
          </a:p>
        </p:txBody>
      </p:sp>
      <p:pic>
        <p:nvPicPr>
          <p:cNvPr id="4" name="Content Placeholder 3" descr="1.jpg">
            <a:extLst>
              <a:ext uri="{FF2B5EF4-FFF2-40B4-BE49-F238E27FC236}">
                <a16:creationId xmlns:a16="http://schemas.microsoft.com/office/drawing/2014/main" id="{F244BECD-BD1E-4FEB-A4C6-C2DA342FA51A}"/>
              </a:ext>
            </a:extLst>
          </p:cNvPr>
          <p:cNvPicPr>
            <a:picLocks noChangeAspect="1"/>
          </p:cNvPicPr>
          <p:nvPr/>
        </p:nvPicPr>
        <p:blipFill>
          <a:blip r:embed="rId2" cstate="screen"/>
          <a:stretch>
            <a:fillRect/>
          </a:stretch>
        </p:blipFill>
        <p:spPr>
          <a:xfrm>
            <a:off x="0" y="2372280"/>
            <a:ext cx="12123589" cy="2734322"/>
          </a:xfrm>
          <a:prstGeom prst="rect">
            <a:avLst/>
          </a:prstGeom>
        </p:spPr>
      </p:pic>
    </p:spTree>
    <p:extLst>
      <p:ext uri="{BB962C8B-B14F-4D97-AF65-F5344CB8AC3E}">
        <p14:creationId xmlns:p14="http://schemas.microsoft.com/office/powerpoint/2010/main" val="6980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DCE1-0919-489A-BD21-76A9DDDBD7F6}"/>
              </a:ext>
            </a:extLst>
          </p:cNvPr>
          <p:cNvSpPr>
            <a:spLocks noGrp="1"/>
          </p:cNvSpPr>
          <p:nvPr>
            <p:ph type="title"/>
          </p:nvPr>
        </p:nvSpPr>
        <p:spPr>
          <a:xfrm>
            <a:off x="374904" y="1161288"/>
            <a:ext cx="3438144" cy="1124712"/>
          </a:xfrm>
        </p:spPr>
        <p:txBody>
          <a:bodyPr anchor="b">
            <a:normAutofit/>
          </a:bodyPr>
          <a:lstStyle/>
          <a:p>
            <a:r>
              <a:rPr lang="en-US" sz="2800" b="1" kern="1200" dirty="0">
                <a:solidFill>
                  <a:schemeClr val="accent3">
                    <a:lumMod val="50000"/>
                  </a:schemeClr>
                </a:solidFill>
                <a:latin typeface="Bookman Old Style" panose="02050604050505020204" pitchFamily="18" charset="0"/>
              </a:rPr>
              <a:t>Employment in Agriculture</a:t>
            </a:r>
            <a:endParaRPr lang="en-US" sz="2800" b="1" dirty="0">
              <a:solidFill>
                <a:schemeClr val="accent3">
                  <a:lumMod val="50000"/>
                </a:schemeClr>
              </a:solidFill>
              <a:latin typeface="Bookman Old Style" panose="02050604050505020204" pitchFamily="18" charset="0"/>
            </a:endParaRPr>
          </a:p>
        </p:txBody>
      </p:sp>
      <p:sp>
        <p:nvSpPr>
          <p:cNvPr id="17" name="TextBox 16">
            <a:extLst>
              <a:ext uri="{FF2B5EF4-FFF2-40B4-BE49-F238E27FC236}">
                <a16:creationId xmlns:a16="http://schemas.microsoft.com/office/drawing/2014/main" id="{62BFDE6C-9FC6-4608-8E23-52B06B5D81A0}"/>
              </a:ext>
            </a:extLst>
          </p:cNvPr>
          <p:cNvSpPr txBox="1"/>
          <p:nvPr/>
        </p:nvSpPr>
        <p:spPr>
          <a:xfrm>
            <a:off x="7178040" y="6583680"/>
            <a:ext cx="5046349" cy="276999"/>
          </a:xfrm>
          <a:prstGeom prst="rect">
            <a:avLst/>
          </a:prstGeom>
          <a:noFill/>
        </p:spPr>
        <p:txBody>
          <a:bodyPr wrap="square">
            <a:spAutoFit/>
          </a:bodyPr>
          <a:lstStyle/>
          <a:p>
            <a:r>
              <a:rPr lang="en-US" sz="1200" i="1" dirty="0">
                <a:effectLst/>
                <a:latin typeface="Bookman Old Style" panose="02050604050505020204" pitchFamily="18" charset="0"/>
                <a:ea typeface="Calibri" panose="020F0502020204030204" pitchFamily="34" charset="0"/>
              </a:rPr>
              <a:t>Source: National Statistical Committee of Republic of Armenia </a:t>
            </a:r>
            <a:endParaRPr lang="en-US" sz="1200" dirty="0">
              <a:latin typeface="Bookman Old Style" panose="02050604050505020204" pitchFamily="18" charset="0"/>
            </a:endParaRPr>
          </a:p>
        </p:txBody>
      </p:sp>
      <p:graphicFrame>
        <p:nvGraphicFramePr>
          <p:cNvPr id="5" name="Chart 4">
            <a:extLst>
              <a:ext uri="{FF2B5EF4-FFF2-40B4-BE49-F238E27FC236}">
                <a16:creationId xmlns:a16="http://schemas.microsoft.com/office/drawing/2014/main" id="{30E020F2-4763-41FC-9F9D-62F08A473546}"/>
              </a:ext>
            </a:extLst>
          </p:cNvPr>
          <p:cNvGraphicFramePr>
            <a:graphicFrameLocks/>
          </p:cNvGraphicFramePr>
          <p:nvPr>
            <p:extLst>
              <p:ext uri="{D42A27DB-BD31-4B8C-83A1-F6EECF244321}">
                <p14:modId xmlns:p14="http://schemas.microsoft.com/office/powerpoint/2010/main" val="3675101947"/>
              </p:ext>
            </p:extLst>
          </p:nvPr>
        </p:nvGraphicFramePr>
        <p:xfrm>
          <a:off x="3895724" y="885825"/>
          <a:ext cx="7600951" cy="50079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A5542EA1-1C0B-4B3B-B9A1-AD88B2B9EDFA}"/>
              </a:ext>
            </a:extLst>
          </p:cNvPr>
          <p:cNvSpPr txBox="1"/>
          <p:nvPr/>
        </p:nvSpPr>
        <p:spPr>
          <a:xfrm>
            <a:off x="10093072" y="2606040"/>
            <a:ext cx="1323974" cy="9715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accent6">
                    <a:lumMod val="50000"/>
                  </a:schemeClr>
                </a:solidFill>
                <a:latin typeface="+mn-lt"/>
              </a:rPr>
              <a:t>22% of total employment in 2019 </a:t>
            </a:r>
            <a:endParaRPr lang="hy-AM" sz="1400" b="1" dirty="0">
              <a:solidFill>
                <a:schemeClr val="accent6">
                  <a:lumMod val="50000"/>
                </a:schemeClr>
              </a:solidFill>
              <a:latin typeface="+mn-lt"/>
            </a:endParaRPr>
          </a:p>
        </p:txBody>
      </p:sp>
      <p:pic>
        <p:nvPicPr>
          <p:cNvPr id="7" name="Picture 4" descr="F:\DSC_2825.jpg">
            <a:extLst>
              <a:ext uri="{FF2B5EF4-FFF2-40B4-BE49-F238E27FC236}">
                <a16:creationId xmlns:a16="http://schemas.microsoft.com/office/drawing/2014/main" id="{402DA1F8-F0E0-4D2B-BBC5-BBCACC602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57" y="2606040"/>
            <a:ext cx="3438144" cy="243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40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man Old Style" panose="02050604050505020204" pitchFamily="18" charset="0"/>
            </a:endParaRPr>
          </a:p>
        </p:txBody>
      </p:sp>
      <p:sp>
        <p:nvSpPr>
          <p:cNvPr id="2" name="Title 1">
            <a:extLst>
              <a:ext uri="{FF2B5EF4-FFF2-40B4-BE49-F238E27FC236}">
                <a16:creationId xmlns:a16="http://schemas.microsoft.com/office/drawing/2014/main" id="{FE326619-BAC2-4D06-AE8C-0DB99E806813}"/>
              </a:ext>
            </a:extLst>
          </p:cNvPr>
          <p:cNvSpPr>
            <a:spLocks noGrp="1"/>
          </p:cNvSpPr>
          <p:nvPr>
            <p:ph type="title"/>
          </p:nvPr>
        </p:nvSpPr>
        <p:spPr>
          <a:xfrm>
            <a:off x="642937" y="689900"/>
            <a:ext cx="3931911" cy="5502264"/>
          </a:xfrm>
        </p:spPr>
        <p:txBody>
          <a:bodyPr>
            <a:normAutofit/>
          </a:bodyPr>
          <a:lstStyle/>
          <a:p>
            <a:r>
              <a:rPr lang="en-US" sz="4000" b="1" dirty="0">
                <a:solidFill>
                  <a:srgbClr val="FFFFFF"/>
                </a:solidFill>
                <a:latin typeface="Bookman Old Style" panose="02050604050505020204" pitchFamily="18" charset="0"/>
              </a:rPr>
              <a:t>Limitations</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81862A0-12BA-416F-B8F9-8E4D37FB29A5}"/>
              </a:ext>
            </a:extLst>
          </p:cNvPr>
          <p:cNvGraphicFramePr>
            <a:graphicFrameLocks noGrp="1"/>
          </p:cNvGraphicFramePr>
          <p:nvPr>
            <p:ph idx="1"/>
            <p:extLst>
              <p:ext uri="{D42A27DB-BD31-4B8C-83A1-F6EECF244321}">
                <p14:modId xmlns:p14="http://schemas.microsoft.com/office/powerpoint/2010/main" val="3212565536"/>
              </p:ext>
            </p:extLst>
          </p:nvPr>
        </p:nvGraphicFramePr>
        <p:xfrm>
          <a:off x="5280025" y="221382"/>
          <a:ext cx="6269038" cy="6439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00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F0B0-12B1-48D7-BC80-0299BBCFAA87}"/>
              </a:ext>
            </a:extLst>
          </p:cNvPr>
          <p:cNvSpPr>
            <a:spLocks noGrp="1"/>
          </p:cNvSpPr>
          <p:nvPr>
            <p:ph type="title"/>
          </p:nvPr>
        </p:nvSpPr>
        <p:spPr>
          <a:xfrm>
            <a:off x="838200" y="104473"/>
            <a:ext cx="10515600" cy="1009553"/>
          </a:xfrm>
        </p:spPr>
        <p:txBody>
          <a:bodyPr>
            <a:normAutofit/>
          </a:bodyPr>
          <a:lstStyle/>
          <a:p>
            <a:r>
              <a:rPr lang="en-US" sz="3800" b="1" dirty="0">
                <a:solidFill>
                  <a:srgbClr val="002060"/>
                </a:solidFill>
                <a:latin typeface="Calibri" panose="020F0502020204030204" pitchFamily="34" charset="0"/>
                <a:ea typeface="+mn-ea"/>
                <a:cs typeface="+mn-cs"/>
              </a:rPr>
              <a:t>Agriculture Value Added Per worker (2019, USD)</a:t>
            </a:r>
          </a:p>
        </p:txBody>
      </p:sp>
      <p:pic>
        <p:nvPicPr>
          <p:cNvPr id="5" name="Graphic 4">
            <a:extLst>
              <a:ext uri="{FF2B5EF4-FFF2-40B4-BE49-F238E27FC236}">
                <a16:creationId xmlns:a16="http://schemas.microsoft.com/office/drawing/2014/main" id="{B490486B-8282-4D55-A197-DE6A8B50F4F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01216" y="1114026"/>
            <a:ext cx="11187403" cy="5069552"/>
          </a:xfrm>
          <a:prstGeom prst="rect">
            <a:avLst/>
          </a:prstGeom>
        </p:spPr>
      </p:pic>
      <p:sp>
        <p:nvSpPr>
          <p:cNvPr id="8" name="TextBox 7">
            <a:extLst>
              <a:ext uri="{FF2B5EF4-FFF2-40B4-BE49-F238E27FC236}">
                <a16:creationId xmlns:a16="http://schemas.microsoft.com/office/drawing/2014/main" id="{89ED7182-F344-4CE8-B2F7-9F3228404EDC}"/>
              </a:ext>
            </a:extLst>
          </p:cNvPr>
          <p:cNvSpPr txBox="1"/>
          <p:nvPr/>
        </p:nvSpPr>
        <p:spPr>
          <a:xfrm>
            <a:off x="401216" y="6291862"/>
            <a:ext cx="11187403" cy="276999"/>
          </a:xfrm>
          <a:prstGeom prst="rect">
            <a:avLst/>
          </a:prstGeom>
          <a:noFill/>
        </p:spPr>
        <p:txBody>
          <a:bodyPr wrap="square">
            <a:spAutoFit/>
          </a:bodyPr>
          <a:lstStyle/>
          <a:p>
            <a:r>
              <a:rPr lang="en-US" sz="1200" b="0" i="0" u="none" strike="noStrike" dirty="0">
                <a:solidFill>
                  <a:srgbClr val="81878C"/>
                </a:solidFill>
                <a:effectLst/>
                <a:latin typeface="Arial" panose="020B0604020202020204" pitchFamily="34" charset="0"/>
              </a:rPr>
              <a:t>Derived using World Bank national accounts data and OECD National Accounts data files, and employment data from International </a:t>
            </a:r>
            <a:r>
              <a:rPr lang="en-US" sz="1200" b="0" i="0" u="none" strike="noStrike" dirty="0" err="1">
                <a:solidFill>
                  <a:srgbClr val="81878C"/>
                </a:solidFill>
                <a:effectLst/>
                <a:latin typeface="Arial" panose="020B0604020202020204" pitchFamily="34" charset="0"/>
              </a:rPr>
              <a:t>Labour</a:t>
            </a:r>
            <a:r>
              <a:rPr lang="en-US" sz="1200" b="0" i="0" u="none" strike="noStrike" dirty="0">
                <a:solidFill>
                  <a:srgbClr val="81878C"/>
                </a:solidFill>
                <a:effectLst/>
                <a:latin typeface="Arial" panose="020B0604020202020204" pitchFamily="34" charset="0"/>
              </a:rPr>
              <a:t> Organization, ILOSTAT.</a:t>
            </a:r>
            <a:r>
              <a:rPr lang="en-US" sz="1200" dirty="0"/>
              <a:t> </a:t>
            </a:r>
          </a:p>
        </p:txBody>
      </p:sp>
    </p:spTree>
    <p:extLst>
      <p:ext uri="{BB962C8B-B14F-4D97-AF65-F5344CB8AC3E}">
        <p14:creationId xmlns:p14="http://schemas.microsoft.com/office/powerpoint/2010/main" val="261795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_ZEN9086.JPG">
            <a:extLst>
              <a:ext uri="{FF2B5EF4-FFF2-40B4-BE49-F238E27FC236}">
                <a16:creationId xmlns:a16="http://schemas.microsoft.com/office/drawing/2014/main" id="{83ADF399-6762-4BD4-9B16-812ADC438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0473"/>
          <a:stretch>
            <a:fillRect/>
          </a:stretch>
        </p:blipFill>
        <p:spPr bwMode="auto">
          <a:xfrm>
            <a:off x="6453188" y="4824412"/>
            <a:ext cx="3403205" cy="197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a:extLst>
              <a:ext uri="{FF2B5EF4-FFF2-40B4-BE49-F238E27FC236}">
                <a16:creationId xmlns:a16="http://schemas.microsoft.com/office/drawing/2014/main" id="{8A79A4C2-8AE7-4583-967E-D11655A8D920}"/>
              </a:ext>
            </a:extLst>
          </p:cNvPr>
          <p:cNvSpPr txBox="1">
            <a:spLocks/>
          </p:cNvSpPr>
          <p:nvPr/>
        </p:nvSpPr>
        <p:spPr bwMode="auto">
          <a:xfrm>
            <a:off x="1738313" y="714375"/>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000" b="1" dirty="0">
                <a:solidFill>
                  <a:srgbClr val="002060"/>
                </a:solidFill>
              </a:rPr>
              <a:t>Agricultural Land Use </a:t>
            </a:r>
          </a:p>
        </p:txBody>
      </p:sp>
      <p:cxnSp>
        <p:nvCxnSpPr>
          <p:cNvPr id="5" name="Straight Connector 4">
            <a:extLst>
              <a:ext uri="{FF2B5EF4-FFF2-40B4-BE49-F238E27FC236}">
                <a16:creationId xmlns:a16="http://schemas.microsoft.com/office/drawing/2014/main" id="{8BFD228C-8CD6-4858-B436-48446995D372}"/>
              </a:ext>
            </a:extLst>
          </p:cNvPr>
          <p:cNvCxnSpPr/>
          <p:nvPr/>
        </p:nvCxnSpPr>
        <p:spPr>
          <a:xfrm>
            <a:off x="1524000" y="404813"/>
            <a:ext cx="9144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6A839BC-6C45-4276-AE80-EACE4EF657C2}"/>
              </a:ext>
            </a:extLst>
          </p:cNvPr>
          <p:cNvCxnSpPr/>
          <p:nvPr/>
        </p:nvCxnSpPr>
        <p:spPr>
          <a:xfrm>
            <a:off x="1517650" y="476250"/>
            <a:ext cx="9144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DB7603-E262-4118-A939-D56EDBC04DA8}"/>
              </a:ext>
            </a:extLst>
          </p:cNvPr>
          <p:cNvCxnSpPr/>
          <p:nvPr/>
        </p:nvCxnSpPr>
        <p:spPr>
          <a:xfrm>
            <a:off x="2524126" y="1268413"/>
            <a:ext cx="8094663" cy="0"/>
          </a:xfrm>
          <a:prstGeom prst="line">
            <a:avLst/>
          </a:prstGeom>
          <a:ln>
            <a:solidFill>
              <a:schemeClr val="accent1">
                <a:lumMod val="20000"/>
                <a:lumOff val="80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2E09C9C4-886F-4EA9-8A45-FD4851CA859F}"/>
              </a:ext>
            </a:extLst>
          </p:cNvPr>
          <p:cNvCxnSpPr/>
          <p:nvPr/>
        </p:nvCxnSpPr>
        <p:spPr>
          <a:xfrm>
            <a:off x="2524126" y="1341438"/>
            <a:ext cx="8101013" cy="0"/>
          </a:xfrm>
          <a:prstGeom prst="line">
            <a:avLst/>
          </a:prstGeom>
          <a:ln>
            <a:solidFill>
              <a:schemeClr val="accent1">
                <a:lumMod val="20000"/>
                <a:lumOff val="80000"/>
              </a:schemeClr>
            </a:solidFill>
          </a:ln>
        </p:spPr>
        <p:style>
          <a:lnRef idx="1">
            <a:schemeClr val="accent5"/>
          </a:lnRef>
          <a:fillRef idx="0">
            <a:schemeClr val="accent5"/>
          </a:fillRef>
          <a:effectRef idx="0">
            <a:schemeClr val="accent5"/>
          </a:effectRef>
          <a:fontRef idx="minor">
            <a:schemeClr val="tx1"/>
          </a:fontRef>
        </p:style>
      </p:cxnSp>
      <p:sp>
        <p:nvSpPr>
          <p:cNvPr id="9" name="Rectangle 8">
            <a:extLst>
              <a:ext uri="{FF2B5EF4-FFF2-40B4-BE49-F238E27FC236}">
                <a16:creationId xmlns:a16="http://schemas.microsoft.com/office/drawing/2014/main" id="{A82B2873-BBE0-40B6-9B3B-848876CF6B1D}"/>
              </a:ext>
            </a:extLst>
          </p:cNvPr>
          <p:cNvSpPr/>
          <p:nvPr/>
        </p:nvSpPr>
        <p:spPr>
          <a:xfrm>
            <a:off x="859633" y="6084890"/>
            <a:ext cx="4632422" cy="400110"/>
          </a:xfrm>
          <a:prstGeom prst="rect">
            <a:avLst/>
          </a:prstGeom>
        </p:spPr>
        <p:txBody>
          <a:bodyPr wrap="none">
            <a:spAutoFit/>
          </a:bodyPr>
          <a:lstStyle/>
          <a:p>
            <a:pPr>
              <a:defRPr/>
            </a:pPr>
            <a:r>
              <a:rPr lang="en-US" sz="2000" b="1" dirty="0">
                <a:solidFill>
                  <a:srgbClr val="FF0000"/>
                </a:solidFill>
                <a:latin typeface="+mj-lt"/>
              </a:rPr>
              <a:t>Non targeted use of agricultural land – 50% </a:t>
            </a:r>
          </a:p>
        </p:txBody>
      </p:sp>
      <p:sp>
        <p:nvSpPr>
          <p:cNvPr id="10" name="Rectangle 9">
            <a:extLst>
              <a:ext uri="{FF2B5EF4-FFF2-40B4-BE49-F238E27FC236}">
                <a16:creationId xmlns:a16="http://schemas.microsoft.com/office/drawing/2014/main" id="{FABF16A8-25D2-4FAD-A57B-945ABB3421C4}"/>
              </a:ext>
            </a:extLst>
          </p:cNvPr>
          <p:cNvSpPr/>
          <p:nvPr/>
        </p:nvSpPr>
        <p:spPr>
          <a:xfrm>
            <a:off x="550864" y="6094475"/>
            <a:ext cx="215900" cy="3905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pic>
        <p:nvPicPr>
          <p:cNvPr id="7178" name="Picture 9" descr="http://static.guim.co.uk/sys-images/Guardian/Pix/pictures/2012/10/12/1350037801533/Dry-stalks-of-corn-ravage-008.jpg">
            <a:extLst>
              <a:ext uri="{FF2B5EF4-FFF2-40B4-BE49-F238E27FC236}">
                <a16:creationId xmlns:a16="http://schemas.microsoft.com/office/drawing/2014/main" id="{CC40E9D3-9545-4035-87AF-D604E83FF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2745" y="5183981"/>
            <a:ext cx="2732087" cy="163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633C5573-2C17-4DEC-B4F1-8F0F0740E2A3}"/>
              </a:ext>
            </a:extLst>
          </p:cNvPr>
          <p:cNvSpPr/>
          <p:nvPr/>
        </p:nvSpPr>
        <p:spPr>
          <a:xfrm>
            <a:off x="276922" y="4640433"/>
            <a:ext cx="5299967" cy="1015663"/>
          </a:xfrm>
          <a:prstGeom prst="rect">
            <a:avLst/>
          </a:prstGeom>
        </p:spPr>
        <p:txBody>
          <a:bodyPr wrap="square">
            <a:spAutoFit/>
          </a:bodyPr>
          <a:lstStyle/>
          <a:p>
            <a:pPr>
              <a:defRPr/>
            </a:pPr>
            <a:r>
              <a:rPr lang="en-US" sz="2000" b="1" dirty="0">
                <a:solidFill>
                  <a:srgbClr val="FF0000"/>
                </a:solidFill>
                <a:latin typeface="+mj-lt"/>
              </a:rPr>
              <a:t>Around 220,000 ha arable land is not cultivated </a:t>
            </a:r>
          </a:p>
          <a:p>
            <a:pPr>
              <a:defRPr/>
            </a:pPr>
            <a:r>
              <a:rPr lang="en-US" sz="2000" dirty="0">
                <a:latin typeface="+mj-lt"/>
              </a:rPr>
              <a:t>Only 55% of hay-meadows are mown</a:t>
            </a:r>
          </a:p>
          <a:p>
            <a:pPr>
              <a:defRPr/>
            </a:pPr>
            <a:r>
              <a:rPr lang="en-US" sz="2000" dirty="0">
                <a:latin typeface="+mj-lt"/>
              </a:rPr>
              <a:t>More than 65% of pastures are not fully used</a:t>
            </a:r>
          </a:p>
        </p:txBody>
      </p:sp>
      <p:graphicFrame>
        <p:nvGraphicFramePr>
          <p:cNvPr id="13" name="Chart 12">
            <a:extLst>
              <a:ext uri="{FF2B5EF4-FFF2-40B4-BE49-F238E27FC236}">
                <a16:creationId xmlns:a16="http://schemas.microsoft.com/office/drawing/2014/main" id="{7845C79E-5C7B-4BA2-B5C1-6E48B102A23E}"/>
              </a:ext>
            </a:extLst>
          </p:cNvPr>
          <p:cNvGraphicFramePr/>
          <p:nvPr>
            <p:extLst>
              <p:ext uri="{D42A27DB-BD31-4B8C-83A1-F6EECF244321}">
                <p14:modId xmlns:p14="http://schemas.microsoft.com/office/powerpoint/2010/main" val="1615277784"/>
              </p:ext>
            </p:extLst>
          </p:nvPr>
        </p:nvGraphicFramePr>
        <p:xfrm>
          <a:off x="55938" y="1384299"/>
          <a:ext cx="4831571" cy="2881313"/>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a:extLst>
              <a:ext uri="{FF2B5EF4-FFF2-40B4-BE49-F238E27FC236}">
                <a16:creationId xmlns:a16="http://schemas.microsoft.com/office/drawing/2014/main" id="{547639AC-48AF-4981-8027-EDE7DF376A11}"/>
              </a:ext>
            </a:extLst>
          </p:cNvPr>
          <p:cNvSpPr/>
          <p:nvPr/>
        </p:nvSpPr>
        <p:spPr>
          <a:xfrm>
            <a:off x="6453188" y="1643064"/>
            <a:ext cx="5097036" cy="430887"/>
          </a:xfrm>
          <a:prstGeom prst="rect">
            <a:avLst/>
          </a:prstGeom>
        </p:spPr>
        <p:txBody>
          <a:bodyPr wrap="none">
            <a:spAutoFit/>
          </a:bodyPr>
          <a:lstStyle/>
          <a:p>
            <a:pPr>
              <a:defRPr/>
            </a:pPr>
            <a:r>
              <a:rPr lang="en-US" sz="2200" b="1" dirty="0">
                <a:latin typeface="+mj-lt"/>
              </a:rPr>
              <a:t>The reason behind non targeted use of land </a:t>
            </a:r>
          </a:p>
        </p:txBody>
      </p:sp>
      <p:sp>
        <p:nvSpPr>
          <p:cNvPr id="16" name="Rectangle 15">
            <a:extLst>
              <a:ext uri="{FF2B5EF4-FFF2-40B4-BE49-F238E27FC236}">
                <a16:creationId xmlns:a16="http://schemas.microsoft.com/office/drawing/2014/main" id="{1C7AE3B0-9E42-4E41-8866-1329DA018756}"/>
              </a:ext>
            </a:extLst>
          </p:cNvPr>
          <p:cNvSpPr/>
          <p:nvPr/>
        </p:nvSpPr>
        <p:spPr>
          <a:xfrm>
            <a:off x="6238875" y="1643064"/>
            <a:ext cx="215900" cy="3905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7" name="Rectangle 16">
            <a:extLst>
              <a:ext uri="{FF2B5EF4-FFF2-40B4-BE49-F238E27FC236}">
                <a16:creationId xmlns:a16="http://schemas.microsoft.com/office/drawing/2014/main" id="{1A4399F8-D883-42FF-A744-50EC5467CADF}"/>
              </a:ext>
            </a:extLst>
          </p:cNvPr>
          <p:cNvSpPr/>
          <p:nvPr/>
        </p:nvSpPr>
        <p:spPr>
          <a:xfrm>
            <a:off x="7096126" y="2000251"/>
            <a:ext cx="4325946" cy="2826543"/>
          </a:xfrm>
          <a:prstGeom prst="rect">
            <a:avLst/>
          </a:prstGeom>
        </p:spPr>
        <p:txBody>
          <a:bodyPr wrap="square">
            <a:spAutoFit/>
          </a:bodyPr>
          <a:lstStyle/>
          <a:p>
            <a:pPr marL="285750" indent="-285750">
              <a:lnSpc>
                <a:spcPct val="150000"/>
              </a:lnSpc>
              <a:buFontTx/>
              <a:buChar char="-"/>
              <a:defRPr/>
            </a:pPr>
            <a:r>
              <a:rPr lang="en-US" sz="1500" dirty="0">
                <a:latin typeface="+mj-lt"/>
              </a:rPr>
              <a:t>Insufficient supply of irrigation water </a:t>
            </a:r>
          </a:p>
          <a:p>
            <a:pPr marL="285750" indent="-285750">
              <a:lnSpc>
                <a:spcPct val="150000"/>
              </a:lnSpc>
              <a:buFontTx/>
              <a:buChar char="-"/>
              <a:defRPr/>
            </a:pPr>
            <a:r>
              <a:rPr lang="en-US" sz="1500" dirty="0">
                <a:latin typeface="+mj-lt"/>
              </a:rPr>
              <a:t>Low profitability</a:t>
            </a:r>
          </a:p>
          <a:p>
            <a:pPr marL="285750" indent="-285750">
              <a:lnSpc>
                <a:spcPct val="150000"/>
              </a:lnSpc>
              <a:buFontTx/>
              <a:buChar char="-"/>
              <a:defRPr/>
            </a:pPr>
            <a:r>
              <a:rPr lang="en-US" sz="1500" dirty="0">
                <a:latin typeface="+mj-lt"/>
              </a:rPr>
              <a:t>Lack of agricultural equipment, </a:t>
            </a:r>
          </a:p>
          <a:p>
            <a:pPr marL="285750" indent="-285750">
              <a:lnSpc>
                <a:spcPct val="150000"/>
              </a:lnSpc>
              <a:buFontTx/>
              <a:buChar char="-"/>
              <a:defRPr/>
            </a:pPr>
            <a:r>
              <a:rPr lang="en-US" sz="1500" dirty="0">
                <a:latin typeface="+mj-lt"/>
              </a:rPr>
              <a:t>Absence of land owner or land user </a:t>
            </a:r>
          </a:p>
          <a:p>
            <a:pPr marL="285750" indent="-285750">
              <a:lnSpc>
                <a:spcPct val="150000"/>
              </a:lnSpc>
              <a:buFontTx/>
              <a:buChar char="-"/>
              <a:defRPr/>
            </a:pPr>
            <a:r>
              <a:rPr lang="en-US" sz="1500" dirty="0">
                <a:latin typeface="+mj-lt"/>
              </a:rPr>
              <a:t>Low soil fertility </a:t>
            </a:r>
          </a:p>
          <a:p>
            <a:pPr marL="285750" indent="-285750">
              <a:lnSpc>
                <a:spcPct val="150000"/>
              </a:lnSpc>
              <a:buFontTx/>
              <a:buChar char="-"/>
              <a:defRPr/>
            </a:pPr>
            <a:r>
              <a:rPr lang="en-US" sz="1500" dirty="0">
                <a:latin typeface="+mj-lt"/>
              </a:rPr>
              <a:t>Marketing and sales difficulties </a:t>
            </a:r>
          </a:p>
          <a:p>
            <a:pPr marL="285750" indent="-285750">
              <a:lnSpc>
                <a:spcPct val="150000"/>
              </a:lnSpc>
              <a:buFontTx/>
              <a:buChar char="-"/>
              <a:defRPr/>
            </a:pPr>
            <a:r>
              <a:rPr lang="en-US" sz="1500" dirty="0">
                <a:latin typeface="+mj-lt"/>
              </a:rPr>
              <a:t>Small and fragmented land plots (avg size 1.48 ha)</a:t>
            </a:r>
          </a:p>
          <a:p>
            <a:pPr marL="285750" indent="-285750">
              <a:lnSpc>
                <a:spcPct val="150000"/>
              </a:lnSpc>
              <a:buFontTx/>
              <a:buChar char="-"/>
              <a:defRPr/>
            </a:pPr>
            <a:r>
              <a:rPr lang="en-US" sz="1500" dirty="0">
                <a:latin typeface="+mj-lt"/>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7CFAC0BE-A17E-4D7C-BD96-8475F77AFA44}"/>
              </a:ext>
            </a:extLst>
          </p:cNvPr>
          <p:cNvSpPr>
            <a:spLocks noGrp="1"/>
          </p:cNvSpPr>
          <p:nvPr>
            <p:ph idx="1"/>
          </p:nvPr>
        </p:nvSpPr>
        <p:spPr>
          <a:xfrm>
            <a:off x="838199" y="1403351"/>
            <a:ext cx="10963275" cy="4525963"/>
          </a:xfrm>
        </p:spPr>
        <p:txBody>
          <a:bodyPr/>
          <a:lstStyle/>
          <a:p>
            <a:pPr>
              <a:buFont typeface="Arial" panose="020B0604020202020204" pitchFamily="34" charset="0"/>
              <a:buNone/>
            </a:pPr>
            <a:r>
              <a:rPr lang="en-US" altLang="en-US" sz="2200" dirty="0"/>
              <a:t>	</a:t>
            </a:r>
            <a:r>
              <a:rPr lang="en-US" altLang="en-US" sz="2100" dirty="0"/>
              <a:t>The availability of the functioning machinery per 100 farms constitutes 3.5% for tractors, 1.6% for tractor trailers, 0.9% for ploughs, 0.</a:t>
            </a:r>
            <a:r>
              <a:rPr lang="hy-AM" altLang="en-US" sz="2100" dirty="0"/>
              <a:t>5</a:t>
            </a:r>
            <a:r>
              <a:rPr lang="en-US" altLang="en-US" sz="2100" dirty="0"/>
              <a:t>% for row planters, 0.5% for grass mowers, and 0.</a:t>
            </a:r>
            <a:r>
              <a:rPr lang="hy-AM" altLang="en-US" sz="2100" dirty="0"/>
              <a:t>4</a:t>
            </a:r>
            <a:r>
              <a:rPr lang="en-US" altLang="en-US" sz="2100" dirty="0"/>
              <a:t>% for balers. </a:t>
            </a:r>
          </a:p>
          <a:p>
            <a:pPr>
              <a:buFont typeface="Arial" panose="020B0604020202020204" pitchFamily="34" charset="0"/>
              <a:buNone/>
            </a:pPr>
            <a:endParaRPr lang="en-US" altLang="en-US" sz="2100" dirty="0"/>
          </a:p>
          <a:p>
            <a:pPr>
              <a:buFont typeface="Arial" panose="020B0604020202020204" pitchFamily="34" charset="0"/>
              <a:buNone/>
            </a:pPr>
            <a:r>
              <a:rPr lang="en-US" altLang="en-US" sz="2100" dirty="0"/>
              <a:t>	Poor conditions of available farm machinery, high needs of spare parts, 95% of tractors are exploited more than 10 years. 	</a:t>
            </a:r>
          </a:p>
          <a:p>
            <a:pPr>
              <a:buFont typeface="Arial" panose="020B0604020202020204" pitchFamily="34" charset="0"/>
              <a:buNone/>
            </a:pPr>
            <a:endParaRPr lang="en-US" altLang="en-US" sz="2100" dirty="0"/>
          </a:p>
          <a:p>
            <a:pPr>
              <a:buFont typeface="Arial" panose="020B0604020202020204" pitchFamily="34" charset="0"/>
              <a:buNone/>
            </a:pPr>
            <a:r>
              <a:rPr lang="en-US" altLang="en-US" sz="2100" dirty="0"/>
              <a:t>	Additional 1,200 tractor trailers, 3,600 ploughs, 600 row planters, 2,000 grass mowers, and 1,500 hay/straw balers are needed to fully equip with farm implements just the tractors currently in use at the farms.</a:t>
            </a:r>
          </a:p>
          <a:p>
            <a:endParaRPr lang="en-US" altLang="en-US" sz="1900" dirty="0"/>
          </a:p>
        </p:txBody>
      </p:sp>
      <p:sp>
        <p:nvSpPr>
          <p:cNvPr id="8195" name="Title 1">
            <a:extLst>
              <a:ext uri="{FF2B5EF4-FFF2-40B4-BE49-F238E27FC236}">
                <a16:creationId xmlns:a16="http://schemas.microsoft.com/office/drawing/2014/main" id="{009C535A-2FC6-49E9-B0AF-7D75EDD257F1}"/>
              </a:ext>
            </a:extLst>
          </p:cNvPr>
          <p:cNvSpPr txBox="1">
            <a:spLocks/>
          </p:cNvSpPr>
          <p:nvPr/>
        </p:nvSpPr>
        <p:spPr bwMode="auto">
          <a:xfrm>
            <a:off x="2495550" y="620713"/>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000" b="1">
                <a:solidFill>
                  <a:srgbClr val="002060"/>
                </a:solidFill>
              </a:rPr>
              <a:t>Agricultural Machinery Use</a:t>
            </a:r>
          </a:p>
        </p:txBody>
      </p:sp>
      <p:cxnSp>
        <p:nvCxnSpPr>
          <p:cNvPr id="5" name="Straight Connector 4">
            <a:extLst>
              <a:ext uri="{FF2B5EF4-FFF2-40B4-BE49-F238E27FC236}">
                <a16:creationId xmlns:a16="http://schemas.microsoft.com/office/drawing/2014/main" id="{0B9D114C-8116-4D86-B253-D8A0BA67C481}"/>
              </a:ext>
            </a:extLst>
          </p:cNvPr>
          <p:cNvCxnSpPr/>
          <p:nvPr/>
        </p:nvCxnSpPr>
        <p:spPr>
          <a:xfrm>
            <a:off x="1524000" y="404813"/>
            <a:ext cx="9144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78D7208-4065-443A-A204-41A6E9D0B8B8}"/>
              </a:ext>
            </a:extLst>
          </p:cNvPr>
          <p:cNvCxnSpPr/>
          <p:nvPr/>
        </p:nvCxnSpPr>
        <p:spPr>
          <a:xfrm>
            <a:off x="1517650" y="476250"/>
            <a:ext cx="9144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FE2B587-5B73-4F17-ADF2-364DDB1E53D9}"/>
              </a:ext>
            </a:extLst>
          </p:cNvPr>
          <p:cNvCxnSpPr/>
          <p:nvPr/>
        </p:nvCxnSpPr>
        <p:spPr>
          <a:xfrm>
            <a:off x="2530476" y="1268413"/>
            <a:ext cx="8094663" cy="0"/>
          </a:xfrm>
          <a:prstGeom prst="line">
            <a:avLst/>
          </a:prstGeom>
          <a:ln>
            <a:solidFill>
              <a:schemeClr val="accent1">
                <a:lumMod val="20000"/>
                <a:lumOff val="80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00035B39-4753-42C8-858F-8A91512D73F6}"/>
              </a:ext>
            </a:extLst>
          </p:cNvPr>
          <p:cNvCxnSpPr/>
          <p:nvPr/>
        </p:nvCxnSpPr>
        <p:spPr>
          <a:xfrm>
            <a:off x="2524126" y="1341438"/>
            <a:ext cx="8101013" cy="0"/>
          </a:xfrm>
          <a:prstGeom prst="line">
            <a:avLst/>
          </a:prstGeom>
          <a:ln>
            <a:solidFill>
              <a:schemeClr val="accent1">
                <a:lumMod val="20000"/>
                <a:lumOff val="80000"/>
              </a:schemeClr>
            </a:solidFill>
          </a:ln>
        </p:spPr>
        <p:style>
          <a:lnRef idx="1">
            <a:schemeClr val="accent5"/>
          </a:lnRef>
          <a:fillRef idx="0">
            <a:schemeClr val="accent5"/>
          </a:fillRef>
          <a:effectRef idx="0">
            <a:schemeClr val="accent5"/>
          </a:effectRef>
          <a:fontRef idx="minor">
            <a:schemeClr val="tx1"/>
          </a:fontRef>
        </p:style>
      </p:cxnSp>
      <p:sp>
        <p:nvSpPr>
          <p:cNvPr id="9" name="Rectangle 8">
            <a:extLst>
              <a:ext uri="{FF2B5EF4-FFF2-40B4-BE49-F238E27FC236}">
                <a16:creationId xmlns:a16="http://schemas.microsoft.com/office/drawing/2014/main" id="{B1D2D0FA-0BC8-4763-9F4B-F112DC9F06F1}"/>
              </a:ext>
            </a:extLst>
          </p:cNvPr>
          <p:cNvSpPr/>
          <p:nvPr/>
        </p:nvSpPr>
        <p:spPr>
          <a:xfrm>
            <a:off x="598886" y="1490663"/>
            <a:ext cx="189309" cy="82098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0" name="Rectangle 9">
            <a:extLst>
              <a:ext uri="{FF2B5EF4-FFF2-40B4-BE49-F238E27FC236}">
                <a16:creationId xmlns:a16="http://schemas.microsoft.com/office/drawing/2014/main" id="{E0CF51DE-D52C-44B7-ABB0-24335EE3C1F7}"/>
              </a:ext>
            </a:extLst>
          </p:cNvPr>
          <p:cNvSpPr/>
          <p:nvPr/>
        </p:nvSpPr>
        <p:spPr>
          <a:xfrm>
            <a:off x="598886" y="2850877"/>
            <a:ext cx="214312" cy="6828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1" name="Rectangle 10">
            <a:extLst>
              <a:ext uri="{FF2B5EF4-FFF2-40B4-BE49-F238E27FC236}">
                <a16:creationId xmlns:a16="http://schemas.microsoft.com/office/drawing/2014/main" id="{4D71C637-A629-498A-9BA1-3FFAEA9E0CF4}"/>
              </a:ext>
            </a:extLst>
          </p:cNvPr>
          <p:cNvSpPr/>
          <p:nvPr/>
        </p:nvSpPr>
        <p:spPr>
          <a:xfrm>
            <a:off x="573883" y="4000500"/>
            <a:ext cx="214312" cy="8191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pic>
        <p:nvPicPr>
          <p:cNvPr id="8203" name="Picture 11" descr="agri">
            <a:extLst>
              <a:ext uri="{FF2B5EF4-FFF2-40B4-BE49-F238E27FC236}">
                <a16:creationId xmlns:a16="http://schemas.microsoft.com/office/drawing/2014/main" id="{6463F5EC-0CB0-4C50-9062-446A3CDEE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936" y="4963143"/>
            <a:ext cx="2626517" cy="183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
            <a:extLst>
              <a:ext uri="{FF2B5EF4-FFF2-40B4-BE49-F238E27FC236}">
                <a16:creationId xmlns:a16="http://schemas.microsoft.com/office/drawing/2014/main" id="{17C13554-16FB-43A8-91F5-BF797A137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3" y="4930483"/>
            <a:ext cx="2857500" cy="186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5" descr="FarmMachine_3127">
            <a:extLst>
              <a:ext uri="{FF2B5EF4-FFF2-40B4-BE49-F238E27FC236}">
                <a16:creationId xmlns:a16="http://schemas.microsoft.com/office/drawing/2014/main" id="{21DF8D57-5F40-48B1-B694-65C3EF5C9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083" y="4930483"/>
            <a:ext cx="2626516" cy="183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4" descr="John_Deere_1895_no-till_drill">
            <a:extLst>
              <a:ext uri="{FF2B5EF4-FFF2-40B4-BE49-F238E27FC236}">
                <a16:creationId xmlns:a16="http://schemas.microsoft.com/office/drawing/2014/main" id="{D84199D8-3308-42F2-AE7B-075B16E654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1" y="4896891"/>
            <a:ext cx="2752725" cy="187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E142508D-DCB4-49FC-885E-2CF85330EC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1" name="Freeform: Shape 140">
            <a:extLst>
              <a:ext uri="{FF2B5EF4-FFF2-40B4-BE49-F238E27FC236}">
                <a16:creationId xmlns:a16="http://schemas.microsoft.com/office/drawing/2014/main" id="{2791DBF5-3FCA-4011-AF8A-650D650F9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3" name="Freeform: Shape 142">
            <a:extLst>
              <a:ext uri="{FF2B5EF4-FFF2-40B4-BE49-F238E27FC236}">
                <a16:creationId xmlns:a16="http://schemas.microsoft.com/office/drawing/2014/main" id="{D964C04B-075F-470A-BC51-AF7231465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A7DCE1-0919-489A-BD21-76A9DDDBD7F6}"/>
              </a:ext>
            </a:extLst>
          </p:cNvPr>
          <p:cNvSpPr>
            <a:spLocks noGrp="1"/>
          </p:cNvSpPr>
          <p:nvPr>
            <p:ph type="title"/>
          </p:nvPr>
        </p:nvSpPr>
        <p:spPr>
          <a:xfrm>
            <a:off x="424815" y="805625"/>
            <a:ext cx="3563656" cy="1764404"/>
          </a:xfrm>
        </p:spPr>
        <p:txBody>
          <a:bodyPr anchor="b">
            <a:normAutofit/>
          </a:bodyPr>
          <a:lstStyle/>
          <a:p>
            <a:r>
              <a:rPr lang="en-US" sz="2800" b="1" dirty="0">
                <a:solidFill>
                  <a:schemeClr val="accent3">
                    <a:lumMod val="50000"/>
                  </a:schemeClr>
                </a:solidFill>
                <a:latin typeface="Bookman Old Style" panose="02050604050505020204" pitchFamily="18" charset="0"/>
              </a:rPr>
              <a:t>Food Waste and Loss Across the Supply Chain in Armenia</a:t>
            </a:r>
          </a:p>
        </p:txBody>
      </p:sp>
      <p:sp>
        <p:nvSpPr>
          <p:cNvPr id="145" name="Rectangle 144">
            <a:extLst>
              <a:ext uri="{FF2B5EF4-FFF2-40B4-BE49-F238E27FC236}">
                <a16:creationId xmlns:a16="http://schemas.microsoft.com/office/drawing/2014/main" id="{157AB58F-FDBA-4575-9E72-86B7F843FD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90D78486-07CC-4AFC-93CC-B95A73D03D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descr="10 Common Tomato Plant Problems and How To Fix Them - Farmers' Almanac">
            <a:extLst>
              <a:ext uri="{FF2B5EF4-FFF2-40B4-BE49-F238E27FC236}">
                <a16:creationId xmlns:a16="http://schemas.microsoft.com/office/drawing/2014/main" id="{8636F9B5-86B3-4728-AEA0-A53B35FD920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4838367" y="4193096"/>
            <a:ext cx="2168661" cy="11548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ong lost sweet potato harvest - This Natural Dream">
            <a:extLst>
              <a:ext uri="{FF2B5EF4-FFF2-40B4-BE49-F238E27FC236}">
                <a16:creationId xmlns:a16="http://schemas.microsoft.com/office/drawing/2014/main" id="{E2720B6A-6903-4901-ABF8-01D38D01E7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54574" y="4082279"/>
            <a:ext cx="1682366" cy="1260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AB76EBD2-DDE9-4A97-BEF3-B452B795FBFE}"/>
              </a:ext>
            </a:extLst>
          </p:cNvPr>
          <p:cNvGraphicFramePr>
            <a:graphicFrameLocks noGrp="1"/>
          </p:cNvGraphicFramePr>
          <p:nvPr>
            <p:extLst>
              <p:ext uri="{D42A27DB-BD31-4B8C-83A1-F6EECF244321}">
                <p14:modId xmlns:p14="http://schemas.microsoft.com/office/powerpoint/2010/main" val="3557474747"/>
              </p:ext>
            </p:extLst>
          </p:nvPr>
        </p:nvGraphicFramePr>
        <p:xfrm>
          <a:off x="4821434" y="264662"/>
          <a:ext cx="7158232" cy="3263915"/>
        </p:xfrm>
        <a:graphic>
          <a:graphicData uri="http://schemas.openxmlformats.org/drawingml/2006/table">
            <a:tbl>
              <a:tblPr firstRow="1" bandRow="1">
                <a:solidFill>
                  <a:schemeClr val="bg1">
                    <a:lumMod val="95000"/>
                  </a:schemeClr>
                </a:solidFill>
                <a:tableStyleId>{5940675A-B579-460E-94D1-54222C63F5DA}</a:tableStyleId>
              </a:tblPr>
              <a:tblGrid>
                <a:gridCol w="1240735">
                  <a:extLst>
                    <a:ext uri="{9D8B030D-6E8A-4147-A177-3AD203B41FA5}">
                      <a16:colId xmlns:a16="http://schemas.microsoft.com/office/drawing/2014/main" val="3867686500"/>
                    </a:ext>
                  </a:extLst>
                </a:gridCol>
                <a:gridCol w="1084948">
                  <a:extLst>
                    <a:ext uri="{9D8B030D-6E8A-4147-A177-3AD203B41FA5}">
                      <a16:colId xmlns:a16="http://schemas.microsoft.com/office/drawing/2014/main" val="4183746434"/>
                    </a:ext>
                  </a:extLst>
                </a:gridCol>
                <a:gridCol w="1252768">
                  <a:extLst>
                    <a:ext uri="{9D8B030D-6E8A-4147-A177-3AD203B41FA5}">
                      <a16:colId xmlns:a16="http://schemas.microsoft.com/office/drawing/2014/main" val="432205464"/>
                    </a:ext>
                  </a:extLst>
                </a:gridCol>
                <a:gridCol w="1139626">
                  <a:extLst>
                    <a:ext uri="{9D8B030D-6E8A-4147-A177-3AD203B41FA5}">
                      <a16:colId xmlns:a16="http://schemas.microsoft.com/office/drawing/2014/main" val="2848019920"/>
                    </a:ext>
                  </a:extLst>
                </a:gridCol>
                <a:gridCol w="1154177">
                  <a:extLst>
                    <a:ext uri="{9D8B030D-6E8A-4147-A177-3AD203B41FA5}">
                      <a16:colId xmlns:a16="http://schemas.microsoft.com/office/drawing/2014/main" val="3805807396"/>
                    </a:ext>
                  </a:extLst>
                </a:gridCol>
                <a:gridCol w="1285978">
                  <a:extLst>
                    <a:ext uri="{9D8B030D-6E8A-4147-A177-3AD203B41FA5}">
                      <a16:colId xmlns:a16="http://schemas.microsoft.com/office/drawing/2014/main" val="68531000"/>
                    </a:ext>
                  </a:extLst>
                </a:gridCol>
              </a:tblGrid>
              <a:tr h="848778">
                <a:tc>
                  <a:txBody>
                    <a:bodyPr/>
                    <a:lstStyle/>
                    <a:p>
                      <a:pPr algn="l" fontAlgn="ctr"/>
                      <a:r>
                        <a:rPr lang="en-US" sz="1600" b="0" u="none" strike="noStrike" cap="none" spc="0">
                          <a:solidFill>
                            <a:schemeClr val="bg1"/>
                          </a:solidFill>
                          <a:effectLst/>
                          <a:latin typeface="GHEA Grapalat" panose="02000506050000020003" pitchFamily="50" charset="0"/>
                        </a:rPr>
                        <a:t> </a:t>
                      </a:r>
                      <a:endParaRPr lang="en-US" sz="1600" b="0" i="0" u="none" strike="noStrike" cap="none" spc="0">
                        <a:solidFill>
                          <a:schemeClr val="bg1"/>
                        </a:solidFill>
                        <a:effectLst/>
                        <a:latin typeface="GHEA Grapalat" panose="02000506050000020003" pitchFamily="50" charset="0"/>
                      </a:endParaRPr>
                    </a:p>
                  </a:txBody>
                  <a:tcPr marL="6181" marR="6181" marT="89003"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ctr"/>
                      <a:r>
                        <a:rPr lang="en-US" sz="1600" b="0" u="none" strike="noStrike" cap="none" spc="0" dirty="0">
                          <a:solidFill>
                            <a:schemeClr val="bg1"/>
                          </a:solidFill>
                          <a:effectLst/>
                          <a:latin typeface="GHEA Grapalat" panose="02000506050000020003" pitchFamily="50" charset="0"/>
                        </a:rPr>
                        <a:t>Ag. production</a:t>
                      </a:r>
                      <a:endParaRPr lang="en-US" sz="1600" b="0" i="0" u="none" strike="noStrike" cap="none" spc="0" dirty="0">
                        <a:solidFill>
                          <a:schemeClr val="bg1"/>
                        </a:solidFill>
                        <a:effectLst/>
                        <a:latin typeface="GHEA Grapalat" panose="02000506050000020003" pitchFamily="50" charset="0"/>
                      </a:endParaRPr>
                    </a:p>
                  </a:txBody>
                  <a:tcPr marL="6181" marR="6181" marT="89003"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t"/>
                      <a:r>
                        <a:rPr lang="en-US" sz="1600" b="0" u="none" strike="noStrike" cap="none" spc="0" dirty="0">
                          <a:solidFill>
                            <a:schemeClr val="bg1"/>
                          </a:solidFill>
                          <a:effectLst/>
                          <a:latin typeface="GHEA Grapalat" panose="02000506050000020003" pitchFamily="50" charset="0"/>
                        </a:rPr>
                        <a:t>Post-harvest handling and storage</a:t>
                      </a:r>
                      <a:endParaRPr lang="en-US" sz="1600" b="0" i="0" u="none" strike="noStrike" cap="none" spc="0" dirty="0">
                        <a:solidFill>
                          <a:schemeClr val="bg1"/>
                        </a:solidFill>
                        <a:effectLst/>
                        <a:latin typeface="GHEA Grapalat" panose="02000506050000020003" pitchFamily="50" charset="0"/>
                      </a:endParaRPr>
                    </a:p>
                  </a:txBody>
                  <a:tcPr marL="6181" marR="6181" marT="89003"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l" fontAlgn="t"/>
                      <a:r>
                        <a:rPr lang="en-US" sz="1600" b="0" u="none" strike="noStrike" cap="none" spc="0">
                          <a:solidFill>
                            <a:schemeClr val="bg1"/>
                          </a:solidFill>
                          <a:effectLst/>
                          <a:latin typeface="GHEA Grapalat" panose="02000506050000020003" pitchFamily="50" charset="0"/>
                        </a:rPr>
                        <a:t>Processing and packaging</a:t>
                      </a:r>
                      <a:endParaRPr lang="en-US" sz="1600" b="0" i="0" u="none" strike="noStrike" cap="none" spc="0">
                        <a:solidFill>
                          <a:schemeClr val="bg1"/>
                        </a:solidFill>
                        <a:effectLst/>
                        <a:latin typeface="GHEA Grapalat" panose="02000506050000020003" pitchFamily="50" charset="0"/>
                      </a:endParaRPr>
                    </a:p>
                  </a:txBody>
                  <a:tcPr marL="92712" marR="6181" marT="89003"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ctr"/>
                      <a:r>
                        <a:rPr lang="en-US" sz="1600" b="0" u="none" strike="noStrike" cap="none" spc="0">
                          <a:solidFill>
                            <a:schemeClr val="bg1"/>
                          </a:solidFill>
                          <a:effectLst/>
                          <a:latin typeface="GHEA Grapalat" panose="02000506050000020003" pitchFamily="50" charset="0"/>
                        </a:rPr>
                        <a:t>Distribution</a:t>
                      </a:r>
                      <a:endParaRPr lang="en-US" sz="1600" b="0" i="0" u="none" strike="noStrike" cap="none" spc="0">
                        <a:solidFill>
                          <a:schemeClr val="bg1"/>
                        </a:solidFill>
                        <a:effectLst/>
                        <a:latin typeface="GHEA Grapalat" panose="02000506050000020003" pitchFamily="50" charset="0"/>
                      </a:endParaRPr>
                    </a:p>
                  </a:txBody>
                  <a:tcPr marL="6181" marR="6181" marT="89003"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t"/>
                      <a:r>
                        <a:rPr lang="en-US" sz="1600" b="0" u="none" strike="noStrike" cap="none" spc="0">
                          <a:solidFill>
                            <a:schemeClr val="bg1"/>
                          </a:solidFill>
                          <a:effectLst/>
                          <a:latin typeface="GHEA Grapalat" panose="02000506050000020003" pitchFamily="50" charset="0"/>
                        </a:rPr>
                        <a:t>Consumption at household level</a:t>
                      </a:r>
                      <a:endParaRPr lang="en-US" sz="1600" b="0" i="0" u="none" strike="noStrike" cap="none" spc="0">
                        <a:solidFill>
                          <a:schemeClr val="bg1"/>
                        </a:solidFill>
                        <a:effectLst/>
                        <a:latin typeface="GHEA Grapalat" panose="02000506050000020003" pitchFamily="50" charset="0"/>
                      </a:endParaRPr>
                    </a:p>
                  </a:txBody>
                  <a:tcPr marL="6181" marR="6181" marT="89003"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3012364126"/>
                  </a:ext>
                </a:extLst>
              </a:tr>
              <a:tr h="316569">
                <a:tc>
                  <a:txBody>
                    <a:bodyPr/>
                    <a:lstStyle/>
                    <a:p>
                      <a:pPr algn="l" fontAlgn="t"/>
                      <a:r>
                        <a:rPr lang="en-US" sz="1400" u="none" strike="noStrike" cap="none" spc="0" dirty="0">
                          <a:solidFill>
                            <a:schemeClr val="tx1"/>
                          </a:solidFill>
                          <a:effectLst/>
                          <a:latin typeface="GHEA Grapalat" panose="02000506050000020003" pitchFamily="50" charset="0"/>
                        </a:rPr>
                        <a:t>Cereals</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rgbClr val="FF0000"/>
                          </a:solidFill>
                          <a:effectLst/>
                          <a:latin typeface="GHEA Grapalat" panose="02000506050000020003" pitchFamily="50" charset="0"/>
                        </a:rPr>
                        <a:t>15%</a:t>
                      </a:r>
                      <a:endParaRPr lang="en-US" sz="1400" b="0" i="0" u="none" strike="noStrike" cap="none" spc="0" dirty="0">
                        <a:solidFill>
                          <a:srgbClr val="FF0000"/>
                        </a:solidFill>
                        <a:effectLst/>
                        <a:latin typeface="GHEA Grapalat" panose="02000506050000020003" pitchFamily="50" charset="0"/>
                      </a:endParaRPr>
                    </a:p>
                  </a:txBody>
                  <a:tcPr marL="6181" marR="6181" marT="8900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rgbClr val="FF0000"/>
                          </a:solidFill>
                          <a:effectLst/>
                          <a:latin typeface="GHEA Grapalat" panose="02000506050000020003" pitchFamily="50" charset="0"/>
                        </a:rPr>
                        <a:t>5%</a:t>
                      </a:r>
                      <a:endParaRPr lang="en-US" sz="1400" b="0" i="0" u="none" strike="noStrike" cap="none" spc="0">
                        <a:solidFill>
                          <a:srgbClr val="FF0000"/>
                        </a:solidFill>
                        <a:effectLst/>
                        <a:latin typeface="GHEA Grapalat" panose="02000506050000020003" pitchFamily="50" charset="0"/>
                      </a:endParaRPr>
                    </a:p>
                  </a:txBody>
                  <a:tcPr marL="6181" marR="6181" marT="8900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6%</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7%</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5%</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192580739"/>
                  </a:ext>
                </a:extLst>
              </a:tr>
              <a:tr h="316569">
                <a:tc>
                  <a:txBody>
                    <a:bodyPr/>
                    <a:lstStyle/>
                    <a:p>
                      <a:pPr algn="l" fontAlgn="t"/>
                      <a:r>
                        <a:rPr lang="en-US" sz="1400" u="none" strike="noStrike" cap="none" spc="0" dirty="0">
                          <a:solidFill>
                            <a:schemeClr val="tx1"/>
                          </a:solidFill>
                          <a:effectLst/>
                          <a:latin typeface="GHEA Grapalat" panose="02000506050000020003" pitchFamily="50" charset="0"/>
                        </a:rPr>
                        <a:t>Roots &amp; Tubers</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rgbClr val="FF0000"/>
                          </a:solidFill>
                          <a:effectLst/>
                          <a:latin typeface="GHEA Grapalat" panose="02000506050000020003" pitchFamily="50" charset="0"/>
                        </a:rPr>
                        <a:t>19%</a:t>
                      </a:r>
                      <a:endParaRPr lang="en-US" sz="1400" b="0" i="0" u="none" strike="noStrike" cap="none" spc="0" dirty="0">
                        <a:solidFill>
                          <a:srgbClr val="FF0000"/>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rgbClr val="FF0000"/>
                          </a:solidFill>
                          <a:effectLst/>
                          <a:latin typeface="GHEA Grapalat" panose="02000506050000020003" pitchFamily="50" charset="0"/>
                        </a:rPr>
                        <a:t>6%</a:t>
                      </a:r>
                      <a:endParaRPr lang="en-US" sz="1400" b="0" i="0" u="none" strike="noStrike" cap="none" spc="0">
                        <a:solidFill>
                          <a:srgbClr val="FF0000"/>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0%</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3%</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1%</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925752652"/>
                  </a:ext>
                </a:extLst>
              </a:tr>
              <a:tr h="316569">
                <a:tc>
                  <a:txBody>
                    <a:bodyPr/>
                    <a:lstStyle/>
                    <a:p>
                      <a:pPr algn="l" fontAlgn="t"/>
                      <a:r>
                        <a:rPr lang="en-US" sz="1400" u="none" strike="noStrike" cap="none" spc="0" dirty="0">
                          <a:solidFill>
                            <a:schemeClr val="tx1"/>
                          </a:solidFill>
                          <a:effectLst/>
                          <a:latin typeface="GHEA Grapalat" panose="02000506050000020003" pitchFamily="50" charset="0"/>
                        </a:rPr>
                        <a:t>F&amp;V</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rgbClr val="FF0000"/>
                          </a:solidFill>
                          <a:effectLst/>
                          <a:latin typeface="GHEA Grapalat" panose="02000506050000020003" pitchFamily="50" charset="0"/>
                        </a:rPr>
                        <a:t>10%</a:t>
                      </a:r>
                      <a:endParaRPr lang="en-US" sz="1400" b="0" i="0" u="none" strike="noStrike" cap="none" spc="0" dirty="0">
                        <a:solidFill>
                          <a:srgbClr val="FF0000"/>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rgbClr val="FF0000"/>
                          </a:solidFill>
                          <a:effectLst/>
                          <a:latin typeface="GHEA Grapalat" panose="02000506050000020003" pitchFamily="50" charset="0"/>
                        </a:rPr>
                        <a:t>4%</a:t>
                      </a:r>
                      <a:endParaRPr lang="en-US" sz="1400" b="0" i="0" u="none" strike="noStrike" cap="none" spc="0" dirty="0">
                        <a:solidFill>
                          <a:srgbClr val="FF0000"/>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3%</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10%</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3%</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725663657"/>
                  </a:ext>
                </a:extLst>
              </a:tr>
              <a:tr h="316569">
                <a:tc>
                  <a:txBody>
                    <a:bodyPr/>
                    <a:lstStyle/>
                    <a:p>
                      <a:pPr algn="l" fontAlgn="t"/>
                      <a:r>
                        <a:rPr lang="en-US" sz="1400" u="none" strike="noStrike" cap="none" spc="0">
                          <a:solidFill>
                            <a:schemeClr val="tx1"/>
                          </a:solidFill>
                          <a:effectLst/>
                          <a:latin typeface="GHEA Grapalat" panose="02000506050000020003" pitchFamily="50" charset="0"/>
                        </a:rPr>
                        <a:t>Meat (Beef)</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1%</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chemeClr val="tx1"/>
                          </a:solidFill>
                          <a:effectLst/>
                          <a:latin typeface="GHEA Grapalat" panose="02000506050000020003" pitchFamily="50" charset="0"/>
                        </a:rPr>
                        <a:t>0.1%</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chemeClr val="tx1"/>
                          </a:solidFill>
                          <a:effectLst/>
                          <a:latin typeface="GHEA Grapalat" panose="02000506050000020003" pitchFamily="50" charset="0"/>
                        </a:rPr>
                        <a:t>1%</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chemeClr val="tx1"/>
                          </a:solidFill>
                          <a:effectLst/>
                          <a:latin typeface="GHEA Grapalat" panose="02000506050000020003" pitchFamily="50" charset="0"/>
                        </a:rPr>
                        <a:t>1%</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1%</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980112919"/>
                  </a:ext>
                </a:extLst>
              </a:tr>
              <a:tr h="316569">
                <a:tc>
                  <a:txBody>
                    <a:bodyPr/>
                    <a:lstStyle/>
                    <a:p>
                      <a:pPr algn="l" fontAlgn="t"/>
                      <a:r>
                        <a:rPr lang="en-US" sz="1400" u="none" strike="noStrike" cap="none" spc="0">
                          <a:solidFill>
                            <a:schemeClr val="tx1"/>
                          </a:solidFill>
                          <a:effectLst/>
                          <a:latin typeface="GHEA Grapalat" panose="02000506050000020003" pitchFamily="50" charset="0"/>
                        </a:rPr>
                        <a:t>Fish and Seafood</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rgbClr val="FF0000"/>
                          </a:solidFill>
                          <a:effectLst/>
                          <a:latin typeface="GHEA Grapalat" panose="02000506050000020003" pitchFamily="50" charset="0"/>
                        </a:rPr>
                        <a:t>20%</a:t>
                      </a:r>
                      <a:endParaRPr lang="en-US" sz="1400" b="0" i="0" u="none" strike="noStrike" cap="none" spc="0" dirty="0">
                        <a:solidFill>
                          <a:srgbClr val="FF0000"/>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0.1%</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0.2%</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chemeClr val="tx1"/>
                          </a:solidFill>
                          <a:effectLst/>
                          <a:latin typeface="GHEA Grapalat" panose="02000506050000020003" pitchFamily="50" charset="0"/>
                        </a:rPr>
                        <a:t>3%</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1%</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766199612"/>
                  </a:ext>
                </a:extLst>
              </a:tr>
              <a:tr h="316569">
                <a:tc>
                  <a:txBody>
                    <a:bodyPr/>
                    <a:lstStyle/>
                    <a:p>
                      <a:pPr algn="l" fontAlgn="t"/>
                      <a:r>
                        <a:rPr lang="en-US" sz="1400" u="none" strike="noStrike" cap="none" spc="0">
                          <a:solidFill>
                            <a:schemeClr val="tx1"/>
                          </a:solidFill>
                          <a:effectLst/>
                          <a:latin typeface="GHEA Grapalat" panose="02000506050000020003" pitchFamily="50" charset="0"/>
                        </a:rPr>
                        <a:t>Milk</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chemeClr val="tx1"/>
                          </a:solidFill>
                          <a:effectLst/>
                          <a:latin typeface="GHEA Grapalat" panose="02000506050000020003" pitchFamily="50" charset="0"/>
                        </a:rPr>
                        <a:t>2%</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0.1%</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4%</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chemeClr val="tx1"/>
                          </a:solidFill>
                          <a:effectLst/>
                          <a:latin typeface="GHEA Grapalat" panose="02000506050000020003" pitchFamily="50" charset="0"/>
                        </a:rPr>
                        <a:t>2%</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chemeClr val="tx1"/>
                          </a:solidFill>
                          <a:effectLst/>
                          <a:latin typeface="GHEA Grapalat" panose="02000506050000020003" pitchFamily="50" charset="0"/>
                        </a:rPr>
                        <a:t>1%</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431665732"/>
                  </a:ext>
                </a:extLst>
              </a:tr>
              <a:tr h="316569">
                <a:tc>
                  <a:txBody>
                    <a:bodyPr/>
                    <a:lstStyle/>
                    <a:p>
                      <a:pPr algn="l" fontAlgn="t"/>
                      <a:r>
                        <a:rPr lang="en-US" sz="1400" u="none" strike="noStrike" cap="none" spc="0" dirty="0">
                          <a:solidFill>
                            <a:schemeClr val="tx1"/>
                          </a:solidFill>
                          <a:effectLst/>
                          <a:latin typeface="GHEA Grapalat" panose="02000506050000020003" pitchFamily="50" charset="0"/>
                        </a:rPr>
                        <a:t>Eggs</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rgbClr val="FF0000"/>
                          </a:solidFill>
                          <a:effectLst/>
                          <a:latin typeface="GHEA Grapalat" panose="02000506050000020003" pitchFamily="50" charset="0"/>
                        </a:rPr>
                        <a:t>23%</a:t>
                      </a:r>
                      <a:endParaRPr lang="en-US" sz="1400" b="0" i="0" u="none" strike="noStrike" cap="none" spc="0" dirty="0">
                        <a:solidFill>
                          <a:srgbClr val="FF0000"/>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1%</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0.1%</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a:solidFill>
                            <a:schemeClr val="tx1"/>
                          </a:solidFill>
                          <a:effectLst/>
                          <a:latin typeface="GHEA Grapalat" panose="02000506050000020003" pitchFamily="50" charset="0"/>
                        </a:rPr>
                        <a:t>0.1%</a:t>
                      </a:r>
                      <a:endParaRPr lang="en-US" sz="1400" b="0" i="0" u="none" strike="noStrike" cap="none" spc="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t"/>
                      <a:r>
                        <a:rPr lang="en-US" sz="1400" u="none" strike="noStrike" cap="none" spc="0" dirty="0">
                          <a:solidFill>
                            <a:schemeClr val="tx1"/>
                          </a:solidFill>
                          <a:effectLst/>
                          <a:latin typeface="GHEA Grapalat" panose="02000506050000020003" pitchFamily="50" charset="0"/>
                        </a:rPr>
                        <a:t>0.1%</a:t>
                      </a:r>
                      <a:endParaRPr lang="en-US" sz="1400" b="0" i="0" u="none" strike="noStrike" cap="none" spc="0" dirty="0">
                        <a:solidFill>
                          <a:schemeClr val="tx1"/>
                        </a:solidFill>
                        <a:effectLst/>
                        <a:latin typeface="GHEA Grapalat" panose="02000506050000020003" pitchFamily="50" charset="0"/>
                      </a:endParaRPr>
                    </a:p>
                  </a:txBody>
                  <a:tcPr marL="6181" marR="6181" marT="890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944727007"/>
                  </a:ext>
                </a:extLst>
              </a:tr>
            </a:tbl>
          </a:graphicData>
        </a:graphic>
      </p:graphicFrame>
      <p:pic>
        <p:nvPicPr>
          <p:cNvPr id="15" name="Picture 13" descr="vegetables.png">
            <a:extLst>
              <a:ext uri="{FF2B5EF4-FFF2-40B4-BE49-F238E27FC236}">
                <a16:creationId xmlns:a16="http://schemas.microsoft.com/office/drawing/2014/main" id="{EC7BA77C-43C8-48B4-B328-799B2D60E9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1452" y="3958976"/>
            <a:ext cx="2278062" cy="15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E05E5DA5-26B1-4E15-B9EF-F8375A632B96}"/>
              </a:ext>
            </a:extLst>
          </p:cNvPr>
          <p:cNvSpPr txBox="1"/>
          <p:nvPr/>
        </p:nvSpPr>
        <p:spPr>
          <a:xfrm>
            <a:off x="4710681" y="3482764"/>
            <a:ext cx="6557394" cy="307777"/>
          </a:xfrm>
          <a:prstGeom prst="rect">
            <a:avLst/>
          </a:prstGeom>
          <a:noFill/>
        </p:spPr>
        <p:txBody>
          <a:bodyPr wrap="square">
            <a:spAutoFit/>
          </a:bodyPr>
          <a:lstStyle/>
          <a:p>
            <a:pPr>
              <a:defRPr/>
            </a:pPr>
            <a:r>
              <a:rPr lang="en-US" sz="1400" dirty="0">
                <a:ea typeface="MS Mincho" pitchFamily="49" charset="-128"/>
                <a:cs typeface="Times New Roman" pitchFamily="18" charset="0"/>
              </a:rPr>
              <a:t>Source: Country study on Food W&amp;L: Armenia, 2013 – </a:t>
            </a:r>
            <a:r>
              <a:rPr lang="en-US" sz="1400" dirty="0" err="1">
                <a:ea typeface="MS Mincho" pitchFamily="49" charset="-128"/>
                <a:cs typeface="Times New Roman" pitchFamily="18" charset="0"/>
              </a:rPr>
              <a:t>Urutyan</a:t>
            </a:r>
            <a:r>
              <a:rPr lang="en-US" sz="1400" dirty="0">
                <a:ea typeface="MS Mincho" pitchFamily="49" charset="-128"/>
                <a:cs typeface="Times New Roman" pitchFamily="18" charset="0"/>
              </a:rPr>
              <a:t> V.</a:t>
            </a:r>
            <a:endParaRPr lang="en-US" sz="1400" dirty="0"/>
          </a:p>
        </p:txBody>
      </p:sp>
      <p:sp>
        <p:nvSpPr>
          <p:cNvPr id="17" name="Title 1">
            <a:extLst>
              <a:ext uri="{FF2B5EF4-FFF2-40B4-BE49-F238E27FC236}">
                <a16:creationId xmlns:a16="http://schemas.microsoft.com/office/drawing/2014/main" id="{EE2C29A4-1C9B-4C41-82BD-863DF25CE31F}"/>
              </a:ext>
            </a:extLst>
          </p:cNvPr>
          <p:cNvSpPr txBox="1">
            <a:spLocks/>
          </p:cNvSpPr>
          <p:nvPr/>
        </p:nvSpPr>
        <p:spPr>
          <a:xfrm>
            <a:off x="592015" y="5813403"/>
            <a:ext cx="11266610" cy="84507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b="1" dirty="0"/>
          </a:p>
          <a:p>
            <a:pPr algn="l">
              <a:defRPr/>
            </a:pPr>
            <a:endParaRPr lang="en-US" sz="2000" b="1" dirty="0"/>
          </a:p>
          <a:p>
            <a:pPr algn="l">
              <a:defRPr/>
            </a:pPr>
            <a:r>
              <a:rPr lang="en-US" sz="2600" b="1" dirty="0">
                <a:solidFill>
                  <a:schemeClr val="tx2">
                    <a:lumMod val="75000"/>
                  </a:schemeClr>
                </a:solidFill>
              </a:rPr>
              <a:t>Wheat – </a:t>
            </a:r>
            <a:r>
              <a:rPr lang="en-US" sz="2600" b="1" dirty="0">
                <a:solidFill>
                  <a:srgbClr val="FF0000"/>
                </a:solidFill>
              </a:rPr>
              <a:t>128,000 tons </a:t>
            </a:r>
            <a:r>
              <a:rPr lang="en-US" sz="2600" b="1" dirty="0">
                <a:solidFill>
                  <a:schemeClr val="tx2">
                    <a:lumMod val="75000"/>
                  </a:schemeClr>
                </a:solidFill>
              </a:rPr>
              <a:t>                    Potato - </a:t>
            </a:r>
            <a:r>
              <a:rPr lang="en-US" sz="2600" b="1" dirty="0">
                <a:solidFill>
                  <a:srgbClr val="FF0000"/>
                </a:solidFill>
              </a:rPr>
              <a:t>66,000 tons   </a:t>
            </a:r>
            <a:r>
              <a:rPr lang="en-US" sz="2600" b="1" dirty="0">
                <a:solidFill>
                  <a:schemeClr val="tx2">
                    <a:lumMod val="75000"/>
                  </a:schemeClr>
                </a:solidFill>
              </a:rPr>
              <a:t> Tomatoes - </a:t>
            </a:r>
            <a:r>
              <a:rPr lang="en-US" sz="2600" b="1" dirty="0">
                <a:solidFill>
                  <a:srgbClr val="FF0000"/>
                </a:solidFill>
              </a:rPr>
              <a:t>28,000 tons                   </a:t>
            </a:r>
            <a:r>
              <a:rPr lang="en-US" sz="2600" b="1" dirty="0">
                <a:solidFill>
                  <a:schemeClr val="tx2">
                    <a:lumMod val="75000"/>
                  </a:schemeClr>
                </a:solidFill>
              </a:rPr>
              <a:t>Apples - </a:t>
            </a:r>
            <a:r>
              <a:rPr lang="en-US" sz="2600" b="1" dirty="0">
                <a:solidFill>
                  <a:srgbClr val="FF0000"/>
                </a:solidFill>
              </a:rPr>
              <a:t>10,000 tons  	          </a:t>
            </a:r>
            <a:r>
              <a:rPr lang="en-US" sz="2600" b="1" dirty="0">
                <a:solidFill>
                  <a:schemeClr val="tx2">
                    <a:lumMod val="75000"/>
                  </a:schemeClr>
                </a:solidFill>
              </a:rPr>
              <a:t>Milk - </a:t>
            </a:r>
            <a:r>
              <a:rPr lang="en-US" sz="2600" b="1" dirty="0">
                <a:solidFill>
                  <a:srgbClr val="FF0000"/>
                </a:solidFill>
              </a:rPr>
              <a:t>67,000 tons</a:t>
            </a:r>
          </a:p>
          <a:p>
            <a:pPr>
              <a:defRPr/>
            </a:pPr>
            <a:endParaRPr lang="en-US" sz="2600" b="1" dirty="0">
              <a:solidFill>
                <a:schemeClr val="tx2">
                  <a:lumMod val="75000"/>
                </a:schemeClr>
              </a:solidFill>
            </a:endParaRPr>
          </a:p>
          <a:p>
            <a:pPr>
              <a:defRPr/>
            </a:pPr>
            <a:endParaRPr lang="en-US" sz="2600" b="1" dirty="0">
              <a:solidFill>
                <a:schemeClr val="tx2">
                  <a:lumMod val="75000"/>
                </a:schemeClr>
              </a:solidFill>
            </a:endParaRPr>
          </a:p>
        </p:txBody>
      </p:sp>
      <p:sp>
        <p:nvSpPr>
          <p:cNvPr id="21" name="TextBox 20">
            <a:extLst>
              <a:ext uri="{FF2B5EF4-FFF2-40B4-BE49-F238E27FC236}">
                <a16:creationId xmlns:a16="http://schemas.microsoft.com/office/drawing/2014/main" id="{DF869ACC-75BE-4B13-8E7B-15ECF68BB853}"/>
              </a:ext>
            </a:extLst>
          </p:cNvPr>
          <p:cNvSpPr txBox="1"/>
          <p:nvPr/>
        </p:nvSpPr>
        <p:spPr>
          <a:xfrm>
            <a:off x="592015" y="3751822"/>
            <a:ext cx="3251835" cy="1569660"/>
          </a:xfrm>
          <a:prstGeom prst="rect">
            <a:avLst/>
          </a:prstGeom>
          <a:noFill/>
        </p:spPr>
        <p:txBody>
          <a:bodyPr wrap="square">
            <a:spAutoFit/>
          </a:bodyPr>
          <a:lstStyle/>
          <a:p>
            <a:pPr algn="l">
              <a:defRPr/>
            </a:pPr>
            <a:r>
              <a:rPr lang="en-US" sz="2400" b="1" dirty="0"/>
              <a:t>Estimated total wastes and losses in some products across the supply chain</a:t>
            </a:r>
            <a:endParaRPr lang="en-US" sz="2400" b="1" dirty="0">
              <a:solidFill>
                <a:schemeClr val="tx2">
                  <a:lumMod val="75000"/>
                </a:schemeClr>
              </a:solidFill>
            </a:endParaRPr>
          </a:p>
        </p:txBody>
      </p:sp>
    </p:spTree>
    <p:extLst>
      <p:ext uri="{BB962C8B-B14F-4D97-AF65-F5344CB8AC3E}">
        <p14:creationId xmlns:p14="http://schemas.microsoft.com/office/powerpoint/2010/main" val="223432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1B68E4-AB4B-4EA7-B667-2FC9E91EC642}"/>
              </a:ext>
            </a:extLst>
          </p:cNvPr>
          <p:cNvCxnSpPr/>
          <p:nvPr/>
        </p:nvCxnSpPr>
        <p:spPr>
          <a:xfrm>
            <a:off x="1524000" y="404813"/>
            <a:ext cx="9144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24620C9-F65A-463C-ACFA-83491D781642}"/>
              </a:ext>
            </a:extLst>
          </p:cNvPr>
          <p:cNvCxnSpPr/>
          <p:nvPr/>
        </p:nvCxnSpPr>
        <p:spPr>
          <a:xfrm>
            <a:off x="1517650" y="476250"/>
            <a:ext cx="9144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5F76B9-3599-4A02-9FA6-5AE0A9936187}"/>
              </a:ext>
            </a:extLst>
          </p:cNvPr>
          <p:cNvCxnSpPr/>
          <p:nvPr/>
        </p:nvCxnSpPr>
        <p:spPr>
          <a:xfrm>
            <a:off x="2530476" y="1268413"/>
            <a:ext cx="8094663" cy="0"/>
          </a:xfrm>
          <a:prstGeom prst="line">
            <a:avLst/>
          </a:prstGeom>
          <a:ln>
            <a:solidFill>
              <a:schemeClr val="accent1">
                <a:lumMod val="20000"/>
                <a:lumOff val="80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A0FB7845-43B9-4ECE-B269-5F10C90ADECC}"/>
              </a:ext>
            </a:extLst>
          </p:cNvPr>
          <p:cNvCxnSpPr/>
          <p:nvPr/>
        </p:nvCxnSpPr>
        <p:spPr>
          <a:xfrm>
            <a:off x="2524126" y="1341438"/>
            <a:ext cx="8101013" cy="0"/>
          </a:xfrm>
          <a:prstGeom prst="line">
            <a:avLst/>
          </a:prstGeom>
          <a:ln>
            <a:solidFill>
              <a:schemeClr val="accent1">
                <a:lumMod val="20000"/>
                <a:lumOff val="80000"/>
              </a:schemeClr>
            </a:solidFill>
          </a:ln>
        </p:spPr>
        <p:style>
          <a:lnRef idx="1">
            <a:schemeClr val="accent5"/>
          </a:lnRef>
          <a:fillRef idx="0">
            <a:schemeClr val="accent5"/>
          </a:fillRef>
          <a:effectRef idx="0">
            <a:schemeClr val="accent5"/>
          </a:effectRef>
          <a:fontRef idx="minor">
            <a:schemeClr val="tx1"/>
          </a:fontRef>
        </p:style>
      </p:cxnSp>
      <p:sp>
        <p:nvSpPr>
          <p:cNvPr id="21" name="Rectangle 20">
            <a:extLst>
              <a:ext uri="{FF2B5EF4-FFF2-40B4-BE49-F238E27FC236}">
                <a16:creationId xmlns:a16="http://schemas.microsoft.com/office/drawing/2014/main" id="{DC2FFD20-9982-487B-AB00-4509E96C2E55}"/>
              </a:ext>
            </a:extLst>
          </p:cNvPr>
          <p:cNvSpPr/>
          <p:nvPr/>
        </p:nvSpPr>
        <p:spPr>
          <a:xfrm>
            <a:off x="971551" y="4014688"/>
            <a:ext cx="3809999" cy="2554545"/>
          </a:xfrm>
          <a:prstGeom prst="rect">
            <a:avLst/>
          </a:prstGeom>
        </p:spPr>
        <p:txBody>
          <a:bodyPr wrap="square">
            <a:spAutoFit/>
          </a:bodyPr>
          <a:lstStyle/>
          <a:p>
            <a:pPr>
              <a:defRPr/>
            </a:pPr>
            <a:r>
              <a:rPr lang="en-US" sz="2000" dirty="0">
                <a:solidFill>
                  <a:schemeClr val="tx1">
                    <a:lumMod val="50000"/>
                    <a:lumOff val="50000"/>
                  </a:schemeClr>
                </a:solidFill>
                <a:latin typeface="+mj-lt"/>
                <a:cs typeface="Arial" panose="020B0604020202020204" pitchFamily="34" charset="0"/>
              </a:rPr>
              <a:t>Fruits 		        104.0 %</a:t>
            </a:r>
          </a:p>
          <a:p>
            <a:pPr>
              <a:defRPr/>
            </a:pPr>
            <a:r>
              <a:rPr lang="en-US" sz="2000" dirty="0">
                <a:solidFill>
                  <a:schemeClr val="tx1">
                    <a:lumMod val="50000"/>
                    <a:lumOff val="50000"/>
                  </a:schemeClr>
                </a:solidFill>
                <a:latin typeface="+mj-lt"/>
                <a:cs typeface="Arial" panose="020B0604020202020204" pitchFamily="34" charset="0"/>
              </a:rPr>
              <a:t>Vegetables 	        102.4 %</a:t>
            </a:r>
          </a:p>
          <a:p>
            <a:pPr>
              <a:defRPr/>
            </a:pPr>
            <a:r>
              <a:rPr lang="en-US" sz="2000" dirty="0">
                <a:solidFill>
                  <a:schemeClr val="tx1">
                    <a:lumMod val="50000"/>
                    <a:lumOff val="50000"/>
                  </a:schemeClr>
                </a:solidFill>
                <a:latin typeface="+mj-lt"/>
                <a:cs typeface="Arial" panose="020B0604020202020204" pitchFamily="34" charset="0"/>
              </a:rPr>
              <a:t>Potato		        101.1 %</a:t>
            </a:r>
          </a:p>
          <a:p>
            <a:pPr>
              <a:defRPr/>
            </a:pPr>
            <a:r>
              <a:rPr lang="en-US" sz="2000" dirty="0">
                <a:solidFill>
                  <a:schemeClr val="tx1">
                    <a:lumMod val="50000"/>
                    <a:lumOff val="50000"/>
                  </a:schemeClr>
                </a:solidFill>
                <a:latin typeface="+mj-lt"/>
                <a:cs typeface="Arial" panose="020B0604020202020204" pitchFamily="34" charset="0"/>
              </a:rPr>
              <a:t>Lamb and goat meat    113.8 %</a:t>
            </a:r>
          </a:p>
          <a:p>
            <a:pPr>
              <a:defRPr/>
            </a:pPr>
            <a:r>
              <a:rPr lang="en-US" sz="2000" dirty="0">
                <a:solidFill>
                  <a:schemeClr val="tx1">
                    <a:lumMod val="50000"/>
                    <a:lumOff val="50000"/>
                  </a:schemeClr>
                </a:solidFill>
                <a:latin typeface="+mj-lt"/>
                <a:cs typeface="Arial" panose="020B0604020202020204" pitchFamily="34" charset="0"/>
              </a:rPr>
              <a:t>Egg	                        100.0 %</a:t>
            </a:r>
          </a:p>
          <a:p>
            <a:pPr>
              <a:defRPr/>
            </a:pPr>
            <a:r>
              <a:rPr lang="en-US" sz="2000" dirty="0">
                <a:solidFill>
                  <a:schemeClr val="tx1">
                    <a:lumMod val="50000"/>
                    <a:lumOff val="50000"/>
                  </a:schemeClr>
                </a:solidFill>
                <a:latin typeface="+mj-lt"/>
                <a:cs typeface="Arial" panose="020B0604020202020204" pitchFamily="34" charset="0"/>
              </a:rPr>
              <a:t>Fish	 	         113.1 %</a:t>
            </a:r>
          </a:p>
          <a:p>
            <a:pPr>
              <a:defRPr/>
            </a:pPr>
            <a:r>
              <a:rPr lang="en-US" sz="2000" dirty="0">
                <a:solidFill>
                  <a:schemeClr val="tx1">
                    <a:lumMod val="50000"/>
                    <a:lumOff val="50000"/>
                  </a:schemeClr>
                </a:solidFill>
                <a:latin typeface="+mj-lt"/>
                <a:cs typeface="Arial" panose="020B0604020202020204" pitchFamily="34" charset="0"/>
              </a:rPr>
              <a:t>Milk	 	          84.3 %</a:t>
            </a:r>
          </a:p>
          <a:p>
            <a:pPr>
              <a:defRPr/>
            </a:pPr>
            <a:r>
              <a:rPr lang="en-US" sz="2000" dirty="0">
                <a:solidFill>
                  <a:schemeClr val="tx1">
                    <a:lumMod val="50000"/>
                    <a:lumOff val="50000"/>
                  </a:schemeClr>
                </a:solidFill>
                <a:latin typeface="+mj-lt"/>
                <a:cs typeface="Arial" panose="020B0604020202020204" pitchFamily="34" charset="0"/>
              </a:rPr>
              <a:t>Beef		          90.4%</a:t>
            </a:r>
          </a:p>
        </p:txBody>
      </p:sp>
      <p:pic>
        <p:nvPicPr>
          <p:cNvPr id="15367" name="Picture 2" descr="http://i.ebayimg.com/t/Tacoma-Washington-Postcard-Largest-Wheat-Warehouse-Bags-Grain-circa-1910s-/00/s/NjU3WDEwMjQ=/$(KGrHqV,!ocE8VnjqYrCBPPobBnDCQ~~60_57.JPG">
            <a:extLst>
              <a:ext uri="{FF2B5EF4-FFF2-40B4-BE49-F238E27FC236}">
                <a16:creationId xmlns:a16="http://schemas.microsoft.com/office/drawing/2014/main" id="{8B9254E5-4F92-4797-B2D2-901B8977C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24" t="6073" r="3510" b="9575"/>
          <a:stretch>
            <a:fillRect/>
          </a:stretch>
        </p:blipFill>
        <p:spPr bwMode="auto">
          <a:xfrm>
            <a:off x="1100821" y="1714506"/>
            <a:ext cx="3390217" cy="20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http://www.wrsc.org/sites/default/files/imagecache/preview/images/2012/lack-water.jpg">
            <a:extLst>
              <a:ext uri="{FF2B5EF4-FFF2-40B4-BE49-F238E27FC236}">
                <a16:creationId xmlns:a16="http://schemas.microsoft.com/office/drawing/2014/main" id="{4032491C-9BF3-45B5-8A55-8760D3F9D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537" y="1714506"/>
            <a:ext cx="3418415" cy="206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itle 1">
            <a:extLst>
              <a:ext uri="{FF2B5EF4-FFF2-40B4-BE49-F238E27FC236}">
                <a16:creationId xmlns:a16="http://schemas.microsoft.com/office/drawing/2014/main" id="{BEAB16EF-314A-400C-A285-8D3DFA95B599}"/>
              </a:ext>
            </a:extLst>
          </p:cNvPr>
          <p:cNvSpPr txBox="1">
            <a:spLocks/>
          </p:cNvSpPr>
          <p:nvPr/>
        </p:nvSpPr>
        <p:spPr bwMode="auto">
          <a:xfrm>
            <a:off x="1565275" y="711995"/>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000" b="1" dirty="0">
                <a:solidFill>
                  <a:srgbClr val="002060"/>
                </a:solidFill>
              </a:rPr>
              <a:t>Food Security Situation, 2019  </a:t>
            </a:r>
          </a:p>
        </p:txBody>
      </p:sp>
      <p:sp>
        <p:nvSpPr>
          <p:cNvPr id="3" name="Rectangle 2">
            <a:extLst>
              <a:ext uri="{FF2B5EF4-FFF2-40B4-BE49-F238E27FC236}">
                <a16:creationId xmlns:a16="http://schemas.microsoft.com/office/drawing/2014/main" id="{9DD7C27C-ED02-4F20-BBC4-EF9FA54445B7}"/>
              </a:ext>
            </a:extLst>
          </p:cNvPr>
          <p:cNvSpPr/>
          <p:nvPr/>
        </p:nvSpPr>
        <p:spPr>
          <a:xfrm>
            <a:off x="6808256" y="4152906"/>
            <a:ext cx="3228976" cy="1938992"/>
          </a:xfrm>
          <a:prstGeom prst="rect">
            <a:avLst/>
          </a:prstGeom>
          <a:solidFill>
            <a:schemeClr val="accent6">
              <a:lumMod val="20000"/>
              <a:lumOff val="80000"/>
            </a:schemeClr>
          </a:solidFill>
        </p:spPr>
        <p:txBody>
          <a:bodyPr wrap="square">
            <a:spAutoFit/>
          </a:bodyPr>
          <a:lstStyle/>
          <a:p>
            <a:pPr>
              <a:defRPr/>
            </a:pPr>
            <a:r>
              <a:rPr lang="en-US" sz="2000" b="1" dirty="0">
                <a:solidFill>
                  <a:schemeClr val="tx1">
                    <a:lumMod val="50000"/>
                    <a:lumOff val="50000"/>
                  </a:schemeClr>
                </a:solidFill>
                <a:latin typeface="+mj-lt"/>
                <a:cs typeface="Arial" panose="020B0604020202020204" pitchFamily="34" charset="0"/>
              </a:rPr>
              <a:t>Wheat 	                      25.9%</a:t>
            </a:r>
          </a:p>
          <a:p>
            <a:pPr>
              <a:defRPr/>
            </a:pPr>
            <a:r>
              <a:rPr lang="en-US" sz="2000" b="1" dirty="0">
                <a:solidFill>
                  <a:schemeClr val="tx1">
                    <a:lumMod val="50000"/>
                    <a:lumOff val="50000"/>
                  </a:schemeClr>
                </a:solidFill>
                <a:latin typeface="+mj-lt"/>
                <a:cs typeface="Arial" panose="020B0604020202020204" pitchFamily="34" charset="0"/>
              </a:rPr>
              <a:t>Corn	                      26.5 %</a:t>
            </a:r>
          </a:p>
          <a:p>
            <a:pPr>
              <a:defRPr/>
            </a:pPr>
            <a:r>
              <a:rPr lang="en-US" sz="2000" b="1" dirty="0">
                <a:solidFill>
                  <a:schemeClr val="tx1">
                    <a:lumMod val="50000"/>
                    <a:lumOff val="50000"/>
                  </a:schemeClr>
                </a:solidFill>
                <a:latin typeface="+mj-lt"/>
                <a:cs typeface="Arial" panose="020B0604020202020204" pitchFamily="34" charset="0"/>
              </a:rPr>
              <a:t>Pork	                      55.5 % </a:t>
            </a:r>
          </a:p>
          <a:p>
            <a:pPr>
              <a:defRPr/>
            </a:pPr>
            <a:r>
              <a:rPr lang="en-US" sz="2000" b="1" dirty="0">
                <a:solidFill>
                  <a:schemeClr val="tx1">
                    <a:lumMod val="50000"/>
                    <a:lumOff val="50000"/>
                  </a:schemeClr>
                </a:solidFill>
                <a:latin typeface="+mj-lt"/>
                <a:cs typeface="Arial" panose="020B0604020202020204" pitchFamily="34" charset="0"/>
              </a:rPr>
              <a:t>Poultry	                      21.7 %</a:t>
            </a:r>
          </a:p>
          <a:p>
            <a:pPr>
              <a:defRPr/>
            </a:pPr>
            <a:r>
              <a:rPr lang="en-US" sz="2000" b="1" dirty="0">
                <a:solidFill>
                  <a:schemeClr val="tx1">
                    <a:lumMod val="50000"/>
                    <a:lumOff val="50000"/>
                  </a:schemeClr>
                </a:solidFill>
                <a:latin typeface="+mj-lt"/>
                <a:cs typeface="Arial" panose="020B0604020202020204" pitchFamily="34" charset="0"/>
              </a:rPr>
              <a:t>Vegetables oil                 1.5%</a:t>
            </a:r>
          </a:p>
          <a:p>
            <a:pPr>
              <a:defRPr/>
            </a:pPr>
            <a:r>
              <a:rPr lang="en-US" sz="2000" b="1" dirty="0">
                <a:solidFill>
                  <a:schemeClr val="tx1">
                    <a:lumMod val="50000"/>
                    <a:lumOff val="50000"/>
                  </a:schemeClr>
                </a:solidFill>
                <a:latin typeface="+mj-lt"/>
                <a:cs typeface="Arial" panose="020B0604020202020204" pitchFamily="34" charset="0"/>
              </a:rPr>
              <a:t>Leguminous crops        38.2%</a:t>
            </a:r>
          </a:p>
        </p:txBody>
      </p:sp>
      <p:sp>
        <p:nvSpPr>
          <p:cNvPr id="11" name="Rectangle 1">
            <a:extLst>
              <a:ext uri="{FF2B5EF4-FFF2-40B4-BE49-F238E27FC236}">
                <a16:creationId xmlns:a16="http://schemas.microsoft.com/office/drawing/2014/main" id="{A046DDC0-1EBB-4035-8FD4-4D80EBA6B647}"/>
              </a:ext>
            </a:extLst>
          </p:cNvPr>
          <p:cNvSpPr>
            <a:spLocks noChangeArrowheads="1"/>
          </p:cNvSpPr>
          <p:nvPr/>
        </p:nvSpPr>
        <p:spPr bwMode="auto">
          <a:xfrm>
            <a:off x="7204338" y="842567"/>
            <a:ext cx="2436812" cy="400050"/>
          </a:xfrm>
          <a:prstGeom prst="rect">
            <a:avLst/>
          </a:prstGeom>
          <a:noFill/>
          <a:ln w="9525">
            <a:noFill/>
            <a:miter lim="800000"/>
            <a:headEnd/>
            <a:tailEnd/>
          </a:ln>
          <a:effectLst/>
        </p:spPr>
        <p:txBody>
          <a:bodyPr wrap="none" anchor="ctr">
            <a:spAutoFit/>
          </a:bodyPr>
          <a:lstStyle/>
          <a:p>
            <a:pPr>
              <a:defRPr/>
            </a:pPr>
            <a:r>
              <a:rPr lang="en-US" sz="2000" b="1" dirty="0">
                <a:ea typeface="MS Mincho" pitchFamily="49" charset="-128"/>
                <a:cs typeface="Times New Roman" pitchFamily="18" charset="0"/>
              </a:rPr>
              <a:t>Self-sufficiency ratios</a:t>
            </a:r>
            <a:endParaRPr lang="en-US" sz="2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1184</Words>
  <Application>Microsoft Office PowerPoint</Application>
  <PresentationFormat>Widescreen</PresentationFormat>
  <Paragraphs>221</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Bookman Old Style</vt:lpstr>
      <vt:lpstr>Calibri</vt:lpstr>
      <vt:lpstr>Calibri Light</vt:lpstr>
      <vt:lpstr>GHEA Grapalat</vt:lpstr>
      <vt:lpstr>MS Mincho</vt:lpstr>
      <vt:lpstr>Times New Roman</vt:lpstr>
      <vt:lpstr>Wingdings</vt:lpstr>
      <vt:lpstr>Office Theme</vt:lpstr>
      <vt:lpstr> How to boost agricultural exports in Armenia Export Investments in Armenia: Barriers and Challenges   Dr. Vardan Urutyan Rector, ANAU</vt:lpstr>
      <vt:lpstr>PowerPoint Presentation</vt:lpstr>
      <vt:lpstr>Employment in Agriculture</vt:lpstr>
      <vt:lpstr>Limitations</vt:lpstr>
      <vt:lpstr>Agriculture Value Added Per worker (2019, USD)</vt:lpstr>
      <vt:lpstr>PowerPoint Presentation</vt:lpstr>
      <vt:lpstr>PowerPoint Presentation</vt:lpstr>
      <vt:lpstr>Food Waste and Loss Across the Supply Chain in Armenia</vt:lpstr>
      <vt:lpstr>PowerPoint Presentation</vt:lpstr>
      <vt:lpstr>PowerPoint Presentation</vt:lpstr>
      <vt:lpstr>Increasing the land utilization and productivity are the key pillars for Armenia’s agricultural growth!! </vt:lpstr>
      <vt:lpstr>Improvement of Infrastructure</vt:lpstr>
      <vt:lpstr>PowerPoint Presentation</vt:lpstr>
      <vt:lpstr>PowerPoint Presentation</vt:lpstr>
      <vt:lpstr>Case of Valio</vt:lpstr>
      <vt:lpstr>Case of Cavit</vt:lpstr>
      <vt:lpstr>Obstacles hindering the development of coop movement in Armenia</vt:lpstr>
      <vt:lpstr>The role of rural extension services in export promotion and attracting investments</vt:lpstr>
      <vt:lpstr>PowerPoint Presentation</vt:lpstr>
      <vt:lpstr>PowerPoint Presentation</vt:lpstr>
      <vt:lpstr>Agriculture 4.0</vt:lpstr>
      <vt:lpstr>Agriculture 4.0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Hasmik Hayrapetyan</dc:creator>
  <cp:lastModifiedBy>Gayane Makaryan</cp:lastModifiedBy>
  <cp:revision>205</cp:revision>
  <dcterms:created xsi:type="dcterms:W3CDTF">2021-04-15T11:03:38Z</dcterms:created>
  <dcterms:modified xsi:type="dcterms:W3CDTF">2021-06-28T11:13:12Z</dcterms:modified>
</cp:coreProperties>
</file>