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 id="2147483662" r:id="rId2"/>
  </p:sldMasterIdLst>
  <p:notesMasterIdLst>
    <p:notesMasterId r:id="rId17"/>
  </p:notesMasterIdLst>
  <p:handoutMasterIdLst>
    <p:handoutMasterId r:id="rId18"/>
  </p:handoutMasterIdLst>
  <p:sldIdLst>
    <p:sldId id="270" r:id="rId3"/>
    <p:sldId id="386" r:id="rId4"/>
    <p:sldId id="402" r:id="rId5"/>
    <p:sldId id="405" r:id="rId6"/>
    <p:sldId id="406" r:id="rId7"/>
    <p:sldId id="394" r:id="rId8"/>
    <p:sldId id="396" r:id="rId9"/>
    <p:sldId id="403" r:id="rId10"/>
    <p:sldId id="404" r:id="rId11"/>
    <p:sldId id="398" r:id="rId12"/>
    <p:sldId id="401" r:id="rId13"/>
    <p:sldId id="407" r:id="rId14"/>
    <p:sldId id="395" r:id="rId15"/>
    <p:sldId id="400" r:id="rId16"/>
  </p:sldIdLst>
  <p:sldSz cx="9902825" cy="6858000"/>
  <p:notesSz cx="6797675" cy="9929813"/>
  <p:defaultTextStyle>
    <a:defPPr>
      <a:defRPr lang="en-US"/>
    </a:defPPr>
    <a:lvl1pPr algn="l" rtl="0" eaLnBrk="0" fontAlgn="base" hangingPunct="0">
      <a:spcBef>
        <a:spcPct val="0"/>
      </a:spcBef>
      <a:spcAft>
        <a:spcPct val="0"/>
      </a:spcAft>
      <a:defRPr sz="2800" b="1" kern="1200">
        <a:solidFill>
          <a:schemeClr val="tx1"/>
        </a:solidFill>
        <a:latin typeface="Arial" charset="0"/>
        <a:ea typeface="+mn-ea"/>
        <a:cs typeface="+mn-cs"/>
      </a:defRPr>
    </a:lvl1pPr>
    <a:lvl2pPr marL="457200" algn="l" rtl="0" eaLnBrk="0" fontAlgn="base" hangingPunct="0">
      <a:spcBef>
        <a:spcPct val="0"/>
      </a:spcBef>
      <a:spcAft>
        <a:spcPct val="0"/>
      </a:spcAft>
      <a:defRPr sz="2800" b="1" kern="1200">
        <a:solidFill>
          <a:schemeClr val="tx1"/>
        </a:solidFill>
        <a:latin typeface="Arial" charset="0"/>
        <a:ea typeface="+mn-ea"/>
        <a:cs typeface="+mn-cs"/>
      </a:defRPr>
    </a:lvl2pPr>
    <a:lvl3pPr marL="914400" algn="l" rtl="0" eaLnBrk="0" fontAlgn="base" hangingPunct="0">
      <a:spcBef>
        <a:spcPct val="0"/>
      </a:spcBef>
      <a:spcAft>
        <a:spcPct val="0"/>
      </a:spcAft>
      <a:defRPr sz="2800" b="1" kern="1200">
        <a:solidFill>
          <a:schemeClr val="tx1"/>
        </a:solidFill>
        <a:latin typeface="Arial" charset="0"/>
        <a:ea typeface="+mn-ea"/>
        <a:cs typeface="+mn-cs"/>
      </a:defRPr>
    </a:lvl3pPr>
    <a:lvl4pPr marL="1371600" algn="l" rtl="0" eaLnBrk="0" fontAlgn="base" hangingPunct="0">
      <a:spcBef>
        <a:spcPct val="0"/>
      </a:spcBef>
      <a:spcAft>
        <a:spcPct val="0"/>
      </a:spcAft>
      <a:defRPr sz="2800" b="1" kern="1200">
        <a:solidFill>
          <a:schemeClr val="tx1"/>
        </a:solidFill>
        <a:latin typeface="Arial" charset="0"/>
        <a:ea typeface="+mn-ea"/>
        <a:cs typeface="+mn-cs"/>
      </a:defRPr>
    </a:lvl4pPr>
    <a:lvl5pPr marL="1828800" algn="l" rtl="0" eaLnBrk="0" fontAlgn="base" hangingPunct="0">
      <a:spcBef>
        <a:spcPct val="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C903C"/>
    <a:srgbClr val="0066CC"/>
    <a:srgbClr val="009900"/>
    <a:srgbClr val="001848"/>
    <a:srgbClr val="002060"/>
    <a:srgbClr val="00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1" autoAdjust="0"/>
    <p:restoredTop sz="86410" autoAdjust="0"/>
  </p:normalViewPr>
  <p:slideViewPr>
    <p:cSldViewPr>
      <p:cViewPr>
        <p:scale>
          <a:sx n="90" d="100"/>
          <a:sy n="90" d="100"/>
        </p:scale>
        <p:origin x="-576" y="-216"/>
      </p:cViewPr>
      <p:guideLst>
        <p:guide orient="horz"/>
        <p:guide orient="horz" pos="1392"/>
        <p:guide orient="horz" pos="2304"/>
        <p:guide orient="horz" pos="3984"/>
        <p:guide orient="horz" pos="4080"/>
        <p:guide orient="horz" pos="816"/>
        <p:guide orient="horz" pos="96"/>
        <p:guide orient="horz" pos="864"/>
        <p:guide pos="815"/>
        <p:guide pos="3119"/>
        <p:guide pos="1823"/>
        <p:guide pos="4415"/>
        <p:guide pos="5375"/>
        <p:guide pos="527"/>
        <p:guide pos="57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100" d="100"/>
          <a:sy n="100" d="100"/>
        </p:scale>
        <p:origin x="-864" y="792"/>
      </p:cViewPr>
      <p:guideLst>
        <p:guide orient="horz" pos="2377"/>
        <p:guide pos="28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208088" y="-1588"/>
            <a:ext cx="4416425" cy="501651"/>
          </a:xfrm>
          <a:prstGeom prst="rect">
            <a:avLst/>
          </a:prstGeom>
          <a:noFill/>
          <a:ln w="9525">
            <a:noFill/>
            <a:miter lim="800000"/>
            <a:headEnd/>
            <a:tailEnd/>
          </a:ln>
          <a:effectLst/>
        </p:spPr>
        <p:txBody>
          <a:bodyPr vert="horz" wrap="square" lIns="19744" tIns="0" rIns="19744" bIns="0" numCol="1" anchor="t" anchorCtr="0" compatLnSpc="1">
            <a:prstTxWarp prst="textNoShape">
              <a:avLst/>
            </a:prstTxWarp>
          </a:bodyPr>
          <a:lstStyle>
            <a:lvl1pPr algn="ctr" defTabSz="995363">
              <a:defRPr sz="1000"/>
            </a:lvl1pPr>
          </a:lstStyle>
          <a:p>
            <a:endParaRPr lang="en-US"/>
          </a:p>
        </p:txBody>
      </p:sp>
      <p:sp>
        <p:nvSpPr>
          <p:cNvPr id="4099" name="Rectangle 3"/>
          <p:cNvSpPr>
            <a:spLocks noGrp="1" noChangeArrowheads="1"/>
          </p:cNvSpPr>
          <p:nvPr>
            <p:ph type="ftr" sz="quarter" idx="2"/>
          </p:nvPr>
        </p:nvSpPr>
        <p:spPr bwMode="auto">
          <a:xfrm>
            <a:off x="1208088" y="9429750"/>
            <a:ext cx="4416425" cy="50165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1pPr algn="ctr" defTabSz="995363">
              <a:defRPr sz="1000"/>
            </a:lvl1pPr>
          </a:lstStyle>
          <a:p>
            <a:endParaRPr lang="en-US"/>
          </a:p>
        </p:txBody>
      </p:sp>
      <p:sp>
        <p:nvSpPr>
          <p:cNvPr id="4100" name="Rectangle 4"/>
          <p:cNvSpPr>
            <a:spLocks noGrp="1" noChangeArrowheads="1"/>
          </p:cNvSpPr>
          <p:nvPr>
            <p:ph type="sldNum" sz="quarter" idx="3"/>
          </p:nvPr>
        </p:nvSpPr>
        <p:spPr bwMode="auto">
          <a:xfrm>
            <a:off x="5624513" y="9429750"/>
            <a:ext cx="1174750" cy="50165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4pPr marL="355600" lvl="3" algn="r" defTabSz="995363">
              <a:defRPr sz="1000"/>
            </a:lvl4pPr>
          </a:lstStyle>
          <a:p>
            <a:pPr lvl="3"/>
            <a:fld id="{727AC6C7-9410-46A2-BD40-E9A7BF95C525}" type="slidenum">
              <a:rPr lang="en-US"/>
              <a:pPr lvl="3"/>
              <a:t>‹#›</a:t>
            </a:fld>
            <a:endParaRPr lang="en-US"/>
          </a:p>
        </p:txBody>
      </p:sp>
      <p:sp>
        <p:nvSpPr>
          <p:cNvPr id="4101" name="Rectangle 5"/>
          <p:cNvSpPr>
            <a:spLocks noGrp="1" noChangeArrowheads="1"/>
          </p:cNvSpPr>
          <p:nvPr>
            <p:ph type="dt" sz="quarter" idx="1"/>
          </p:nvPr>
        </p:nvSpPr>
        <p:spPr bwMode="auto">
          <a:xfrm>
            <a:off x="36513" y="9432925"/>
            <a:ext cx="1171575" cy="49530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1pPr defTabSz="946150">
              <a:defRPr sz="1000"/>
            </a:lvl1pPr>
          </a:lstStyle>
          <a:p>
            <a:endParaRPr lang="en-US"/>
          </a:p>
        </p:txBody>
      </p:sp>
    </p:spTree>
    <p:extLst>
      <p:ext uri="{BB962C8B-B14F-4D97-AF65-F5344CB8AC3E}">
        <p14:creationId xmlns:p14="http://schemas.microsoft.com/office/powerpoint/2010/main" val="2149673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181100" y="-1588"/>
            <a:ext cx="4443413" cy="501651"/>
          </a:xfrm>
          <a:prstGeom prst="rect">
            <a:avLst/>
          </a:prstGeom>
          <a:noFill/>
          <a:ln w="9525">
            <a:noFill/>
            <a:miter lim="800000"/>
            <a:headEnd/>
            <a:tailEnd/>
          </a:ln>
          <a:effectLst/>
        </p:spPr>
        <p:txBody>
          <a:bodyPr vert="horz" wrap="square" lIns="19744" tIns="0" rIns="19744" bIns="0" numCol="1" anchor="t" anchorCtr="0" compatLnSpc="1">
            <a:prstTxWarp prst="textNoShape">
              <a:avLst/>
            </a:prstTxWarp>
          </a:bodyPr>
          <a:lstStyle>
            <a:lvl1pPr algn="ctr" defTabSz="995363">
              <a:defRPr sz="1000"/>
            </a:lvl1pPr>
          </a:lstStyle>
          <a:p>
            <a:endParaRPr lang="en-US"/>
          </a:p>
        </p:txBody>
      </p:sp>
      <p:sp>
        <p:nvSpPr>
          <p:cNvPr id="2051" name="Rectangle 3"/>
          <p:cNvSpPr>
            <a:spLocks noGrp="1" noChangeArrowheads="1"/>
          </p:cNvSpPr>
          <p:nvPr>
            <p:ph type="ftr" sz="quarter" idx="4"/>
          </p:nvPr>
        </p:nvSpPr>
        <p:spPr bwMode="auto">
          <a:xfrm>
            <a:off x="1174750" y="9429750"/>
            <a:ext cx="4449763" cy="50165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1pPr algn="ctr" defTabSz="995363">
              <a:defRPr sz="1000"/>
            </a:lvl1pPr>
          </a:lstStyle>
          <a:p>
            <a:endParaRPr lang="en-US"/>
          </a:p>
        </p:txBody>
      </p:sp>
      <p:sp>
        <p:nvSpPr>
          <p:cNvPr id="2052" name="Rectangle 4"/>
          <p:cNvSpPr>
            <a:spLocks noGrp="1" noChangeArrowheads="1"/>
          </p:cNvSpPr>
          <p:nvPr>
            <p:ph type="sldNum" sz="quarter" idx="5"/>
          </p:nvPr>
        </p:nvSpPr>
        <p:spPr bwMode="auto">
          <a:xfrm>
            <a:off x="5624513" y="9429750"/>
            <a:ext cx="1174750" cy="50165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4pPr marL="355600" lvl="3" algn="r" defTabSz="995363">
              <a:defRPr sz="1000"/>
            </a:lvl4pPr>
          </a:lstStyle>
          <a:p>
            <a:pPr lvl="3"/>
            <a:fld id="{CACC8A09-134C-4795-BB7B-974C0ECDBA79}" type="slidenum">
              <a:rPr lang="en-US"/>
              <a:pPr lvl="3"/>
              <a:t>‹#›</a:t>
            </a:fld>
            <a:endParaRPr lang="en-US"/>
          </a:p>
        </p:txBody>
      </p:sp>
      <p:sp>
        <p:nvSpPr>
          <p:cNvPr id="2053" name="Rectangle 5"/>
          <p:cNvSpPr>
            <a:spLocks noGrp="1" noRot="1" noChangeAspect="1" noChangeArrowheads="1" noTextEdit="1"/>
          </p:cNvSpPr>
          <p:nvPr>
            <p:ph type="sldImg" idx="2"/>
          </p:nvPr>
        </p:nvSpPr>
        <p:spPr bwMode="auto">
          <a:xfrm>
            <a:off x="722313" y="750888"/>
            <a:ext cx="5354637" cy="3708400"/>
          </a:xfrm>
          <a:prstGeom prst="rect">
            <a:avLst/>
          </a:prstGeom>
          <a:noFill/>
          <a:ln w="12700">
            <a:solidFill>
              <a:schemeClr val="tx1"/>
            </a:solidFill>
            <a:miter lim="800000"/>
            <a:headEnd/>
            <a:tailEnd/>
          </a:ln>
          <a:effectLst/>
        </p:spPr>
      </p:sp>
      <p:sp>
        <p:nvSpPr>
          <p:cNvPr id="2054" name="Rectangle 6"/>
          <p:cNvSpPr>
            <a:spLocks noGrp="1" noChangeArrowheads="1"/>
          </p:cNvSpPr>
          <p:nvPr>
            <p:ph type="body" sz="quarter" idx="3"/>
          </p:nvPr>
        </p:nvSpPr>
        <p:spPr bwMode="auto">
          <a:xfrm>
            <a:off x="1073150" y="4721225"/>
            <a:ext cx="4625975" cy="4468813"/>
          </a:xfrm>
          <a:prstGeom prst="rect">
            <a:avLst/>
          </a:prstGeom>
          <a:noFill/>
          <a:ln w="9525">
            <a:noFill/>
            <a:miter lim="800000"/>
            <a:headEnd/>
            <a:tailEnd/>
          </a:ln>
          <a:effectLst/>
        </p:spPr>
        <p:txBody>
          <a:bodyPr vert="horz" wrap="square" lIns="98715" tIns="49356" rIns="98715" bIns="493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ChangeArrowheads="1"/>
          </p:cNvSpPr>
          <p:nvPr>
            <p:ph type="dt" idx="1"/>
          </p:nvPr>
        </p:nvSpPr>
        <p:spPr bwMode="auto">
          <a:xfrm>
            <a:off x="0" y="9432925"/>
            <a:ext cx="1181100" cy="495300"/>
          </a:xfrm>
          <a:prstGeom prst="rect">
            <a:avLst/>
          </a:prstGeom>
          <a:noFill/>
          <a:ln w="9525">
            <a:noFill/>
            <a:miter lim="800000"/>
            <a:headEnd/>
            <a:tailEnd/>
          </a:ln>
          <a:effectLst/>
        </p:spPr>
        <p:txBody>
          <a:bodyPr vert="horz" wrap="square" lIns="19744" tIns="0" rIns="19744" bIns="0" numCol="1" anchor="b" anchorCtr="0" compatLnSpc="1">
            <a:prstTxWarp prst="textNoShape">
              <a:avLst/>
            </a:prstTxWarp>
          </a:bodyPr>
          <a:lstStyle>
            <a:lvl1pPr defTabSz="946150">
              <a:defRPr sz="1000"/>
            </a:lvl1pPr>
          </a:lstStyle>
          <a:p>
            <a:endParaRPr lang="en-US"/>
          </a:p>
        </p:txBody>
      </p:sp>
    </p:spTree>
    <p:extLst>
      <p:ext uri="{BB962C8B-B14F-4D97-AF65-F5344CB8AC3E}">
        <p14:creationId xmlns:p14="http://schemas.microsoft.com/office/powerpoint/2010/main" val="261017100"/>
      </p:ext>
    </p:extLst>
  </p:cSld>
  <p:clrMap bg1="lt1" tx1="dk1" bg2="lt2" tx2="dk2" accent1="accent1" accent2="accent2" accent3="accent3" accent4="accent4" accent5="accent5" accent6="accent6" hlink="hlink" folHlink="folHlink"/>
  <p:notesStyle>
    <a:lvl1pPr algn="l" defTabSz="9461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61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0275" algn="l" defTabSz="9461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8588" algn="l" defTabSz="9461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3725" algn="l" defTabSz="9461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03810" name="Rectangle 2"/>
          <p:cNvSpPr>
            <a:spLocks noChangeArrowheads="1"/>
          </p:cNvSpPr>
          <p:nvPr/>
        </p:nvSpPr>
        <p:spPr bwMode="auto">
          <a:xfrm>
            <a:off x="165100" y="1752600"/>
            <a:ext cx="9737725" cy="5105400"/>
          </a:xfrm>
          <a:prstGeom prst="rect">
            <a:avLst/>
          </a:prstGeom>
          <a:solidFill>
            <a:srgbClr val="DDDDDD"/>
          </a:solidFill>
          <a:ln w="9525">
            <a:noFill/>
            <a:miter lim="800000"/>
            <a:headEnd/>
            <a:tailEnd/>
          </a:ln>
          <a:effectLst/>
        </p:spPr>
        <p:txBody>
          <a:bodyPr wrap="none" anchor="ctr"/>
          <a:lstStyle/>
          <a:p>
            <a:endParaRPr lang="en-US"/>
          </a:p>
        </p:txBody>
      </p:sp>
      <p:sp>
        <p:nvSpPr>
          <p:cNvPr id="503811" name="Rectangle 3"/>
          <p:cNvSpPr>
            <a:spLocks noGrp="1" noChangeArrowheads="1"/>
          </p:cNvSpPr>
          <p:nvPr>
            <p:ph type="ctrTitle"/>
          </p:nvPr>
        </p:nvSpPr>
        <p:spPr>
          <a:xfrm>
            <a:off x="742950" y="3429000"/>
            <a:ext cx="8416925" cy="1143000"/>
          </a:xfrm>
        </p:spPr>
        <p:txBody>
          <a:bodyPr/>
          <a:lstStyle>
            <a:lvl1pPr algn="ctr">
              <a:defRPr sz="4000"/>
            </a:lvl1pPr>
          </a:lstStyle>
          <a:p>
            <a:r>
              <a:rPr lang="en-US"/>
              <a:t>Click to edit Master title style</a:t>
            </a:r>
          </a:p>
        </p:txBody>
      </p:sp>
      <p:sp>
        <p:nvSpPr>
          <p:cNvPr id="503812" name="Rectangle 4"/>
          <p:cNvSpPr>
            <a:spLocks noGrp="1" noChangeArrowheads="1"/>
          </p:cNvSpPr>
          <p:nvPr>
            <p:ph type="subTitle" idx="1"/>
          </p:nvPr>
        </p:nvSpPr>
        <p:spPr>
          <a:xfrm>
            <a:off x="1485900" y="4114800"/>
            <a:ext cx="6931025" cy="1752600"/>
          </a:xfrm>
        </p:spPr>
        <p:txBody>
          <a:bodyPr/>
          <a:lstStyle>
            <a:lvl1pPr marL="0" indent="0" algn="ctr">
              <a:buFontTx/>
              <a:buNone/>
              <a:defRPr/>
            </a:lvl1pPr>
          </a:lstStyle>
          <a:p>
            <a:r>
              <a:rPr lang="en-US"/>
              <a:t>Click to edit Master subtitle style</a:t>
            </a:r>
          </a:p>
        </p:txBody>
      </p:sp>
      <p:sp>
        <p:nvSpPr>
          <p:cNvPr id="503813" name="Rectangle 5"/>
          <p:cNvSpPr>
            <a:spLocks noGrp="1" noChangeArrowheads="1"/>
          </p:cNvSpPr>
          <p:nvPr>
            <p:ph type="dt" sz="half" idx="2"/>
          </p:nvPr>
        </p:nvSpPr>
        <p:spPr/>
        <p:txBody>
          <a:bodyPr/>
          <a:lstStyle>
            <a:lvl1pPr>
              <a:defRPr/>
            </a:lvl1pPr>
          </a:lstStyle>
          <a:p>
            <a:r>
              <a:rPr lang="en-US"/>
              <a:t>6/1/99 — Final</a:t>
            </a:r>
          </a:p>
        </p:txBody>
      </p:sp>
      <p:sp>
        <p:nvSpPr>
          <p:cNvPr id="503814" name="Rectangle 6"/>
          <p:cNvSpPr>
            <a:spLocks noGrp="1" noChangeArrowheads="1"/>
          </p:cNvSpPr>
          <p:nvPr>
            <p:ph type="ftr" sz="quarter" idx="3"/>
          </p:nvPr>
        </p:nvSpPr>
        <p:spPr/>
        <p:txBody>
          <a:bodyPr/>
          <a:lstStyle>
            <a:lvl1pPr>
              <a:defRPr/>
            </a:lvl1pPr>
          </a:lstStyle>
          <a:p>
            <a:r>
              <a:rPr lang="en-US"/>
              <a:t>Hagler Bailly PowerPoint Template</a:t>
            </a:r>
          </a:p>
        </p:txBody>
      </p:sp>
      <p:sp>
        <p:nvSpPr>
          <p:cNvPr id="503815" name="Rectangle 7"/>
          <p:cNvSpPr>
            <a:spLocks noGrp="1" noChangeArrowheads="1"/>
          </p:cNvSpPr>
          <p:nvPr>
            <p:ph type="sldNum" sz="quarter" idx="4"/>
          </p:nvPr>
        </p:nvSpPr>
        <p:spPr/>
        <p:txBody>
          <a:bodyPr/>
          <a:lstStyle>
            <a:lvl1pPr>
              <a:defRPr/>
            </a:lvl1pPr>
          </a:lstStyle>
          <a:p>
            <a:fld id="{A0D50D56-E0C9-49A0-B7EB-C9E4FFDC53C4}" type="slidenum">
              <a:rPr lang="en-US"/>
              <a:pPr/>
              <a:t>‹#›</a:t>
            </a:fld>
            <a:r>
              <a:rPr lang="en-US"/>
              <a:t>a</a:t>
            </a:r>
          </a:p>
        </p:txBody>
      </p:sp>
      <p:sp>
        <p:nvSpPr>
          <p:cNvPr id="503816" name="Rectangle 8"/>
          <p:cNvSpPr>
            <a:spLocks noChangeArrowheads="1"/>
          </p:cNvSpPr>
          <p:nvPr/>
        </p:nvSpPr>
        <p:spPr bwMode="auto">
          <a:xfrm>
            <a:off x="0" y="1752600"/>
            <a:ext cx="9902825" cy="152400"/>
          </a:xfrm>
          <a:prstGeom prst="rect">
            <a:avLst/>
          </a:prstGeom>
          <a:solidFill>
            <a:srgbClr val="C2113A"/>
          </a:solidFill>
          <a:ln w="9525">
            <a:noFill/>
            <a:miter lim="800000"/>
            <a:headEnd/>
            <a:tailEnd/>
          </a:ln>
          <a:effectLst/>
        </p:spPr>
        <p:txBody>
          <a:bodyPr wrap="none" anchor="ctr"/>
          <a:lstStyle/>
          <a:p>
            <a:endParaRPr lang="en-US"/>
          </a:p>
        </p:txBody>
      </p:sp>
      <p:sp>
        <p:nvSpPr>
          <p:cNvPr id="503817" name="Rectangle 9"/>
          <p:cNvSpPr>
            <a:spLocks noChangeArrowheads="1"/>
          </p:cNvSpPr>
          <p:nvPr/>
        </p:nvSpPr>
        <p:spPr bwMode="auto">
          <a:xfrm>
            <a:off x="0" y="1905000"/>
            <a:ext cx="165100" cy="4953000"/>
          </a:xfrm>
          <a:prstGeom prst="rect">
            <a:avLst/>
          </a:prstGeom>
          <a:solidFill>
            <a:srgbClr val="002A6C"/>
          </a:solidFill>
          <a:ln w="9525">
            <a:noFill/>
            <a:miter lim="800000"/>
            <a:headEnd/>
            <a:tailEnd/>
          </a:ln>
          <a:effectLst/>
        </p:spPr>
        <p:txBody>
          <a:bodyPr wrap="none" anchor="ctr"/>
          <a:lstStyle/>
          <a:p>
            <a:endParaRPr lang="en-US"/>
          </a:p>
        </p:txBody>
      </p:sp>
      <p:pic>
        <p:nvPicPr>
          <p:cNvPr id="503819" name="Picture 11"/>
          <p:cNvPicPr>
            <a:picLocks noChangeAspect="1" noChangeArrowheads="1"/>
          </p:cNvPicPr>
          <p:nvPr userDrawn="1"/>
        </p:nvPicPr>
        <p:blipFill>
          <a:blip r:embed="rId2"/>
          <a:srcRect/>
          <a:stretch>
            <a:fillRect/>
          </a:stretch>
        </p:blipFill>
        <p:spPr bwMode="auto">
          <a:xfrm>
            <a:off x="684213" y="304800"/>
            <a:ext cx="7764462" cy="10096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BC509379-0DC5-4CC3-8D9E-D05D7B025A8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6438" y="1447800"/>
            <a:ext cx="2103437"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1447800"/>
            <a:ext cx="6161088"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E1A93C3C-5D47-44D7-931C-34318D2FEAC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36652E19-C892-40A1-B714-95C32646828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47AED813-7801-48E4-98B1-820F61E006A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146CAC48-609D-4A4E-ABFC-C7936D7395D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827213"/>
            <a:ext cx="413226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827213"/>
            <a:ext cx="41322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1354D97E-757E-4B40-A144-D68B1ADE24E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6/1/99 — Final</a:t>
            </a:r>
          </a:p>
        </p:txBody>
      </p:sp>
      <p:sp>
        <p:nvSpPr>
          <p:cNvPr id="8" name="Footer Placeholder 7"/>
          <p:cNvSpPr>
            <a:spLocks noGrp="1"/>
          </p:cNvSpPr>
          <p:nvPr>
            <p:ph type="ftr" sz="quarter" idx="11"/>
          </p:nvPr>
        </p:nvSpPr>
        <p:spPr/>
        <p:txBody>
          <a:bodyPr/>
          <a:lstStyle>
            <a:lvl1pPr>
              <a:defRPr/>
            </a:lvl1pPr>
          </a:lstStyle>
          <a:p>
            <a:r>
              <a:rPr lang="en-US"/>
              <a:t>Hagler Bailly PowerPoint Template</a:t>
            </a:r>
          </a:p>
        </p:txBody>
      </p:sp>
      <p:sp>
        <p:nvSpPr>
          <p:cNvPr id="9" name="Slide Number Placeholder 8"/>
          <p:cNvSpPr>
            <a:spLocks noGrp="1"/>
          </p:cNvSpPr>
          <p:nvPr>
            <p:ph type="sldNum" sz="quarter" idx="12"/>
          </p:nvPr>
        </p:nvSpPr>
        <p:spPr/>
        <p:txBody>
          <a:bodyPr/>
          <a:lstStyle>
            <a:lvl1pPr>
              <a:defRPr/>
            </a:lvl1pPr>
          </a:lstStyle>
          <a:p>
            <a:fld id="{5C8C1C1A-35F2-44F7-99DC-484787BBF20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6/1/99 — Final</a:t>
            </a:r>
          </a:p>
        </p:txBody>
      </p:sp>
      <p:sp>
        <p:nvSpPr>
          <p:cNvPr id="4" name="Footer Placeholder 3"/>
          <p:cNvSpPr>
            <a:spLocks noGrp="1"/>
          </p:cNvSpPr>
          <p:nvPr>
            <p:ph type="ftr" sz="quarter" idx="11"/>
          </p:nvPr>
        </p:nvSpPr>
        <p:spPr/>
        <p:txBody>
          <a:bodyPr/>
          <a:lstStyle>
            <a:lvl1pPr>
              <a:defRPr/>
            </a:lvl1pPr>
          </a:lstStyle>
          <a:p>
            <a:r>
              <a:rPr lang="en-US"/>
              <a:t>Hagler Bailly PowerPoint Template</a:t>
            </a:r>
          </a:p>
        </p:txBody>
      </p:sp>
      <p:sp>
        <p:nvSpPr>
          <p:cNvPr id="5" name="Slide Number Placeholder 4"/>
          <p:cNvSpPr>
            <a:spLocks noGrp="1"/>
          </p:cNvSpPr>
          <p:nvPr>
            <p:ph type="sldNum" sz="quarter" idx="12"/>
          </p:nvPr>
        </p:nvSpPr>
        <p:spPr/>
        <p:txBody>
          <a:bodyPr/>
          <a:lstStyle>
            <a:lvl1pPr>
              <a:defRPr/>
            </a:lvl1pPr>
          </a:lstStyle>
          <a:p>
            <a:fld id="{12A0F12D-C28A-494B-8EBC-FDF1AFE67B5C}"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6/1/99 — Final</a:t>
            </a:r>
          </a:p>
        </p:txBody>
      </p:sp>
      <p:sp>
        <p:nvSpPr>
          <p:cNvPr id="3" name="Footer Placeholder 2"/>
          <p:cNvSpPr>
            <a:spLocks noGrp="1"/>
          </p:cNvSpPr>
          <p:nvPr>
            <p:ph type="ftr" sz="quarter" idx="11"/>
          </p:nvPr>
        </p:nvSpPr>
        <p:spPr/>
        <p:txBody>
          <a:bodyPr/>
          <a:lstStyle>
            <a:lvl1pPr>
              <a:defRPr/>
            </a:lvl1pPr>
          </a:lstStyle>
          <a:p>
            <a:r>
              <a:rPr lang="en-US"/>
              <a:t>Hagler Bailly PowerPoint Template</a:t>
            </a:r>
          </a:p>
        </p:txBody>
      </p:sp>
      <p:sp>
        <p:nvSpPr>
          <p:cNvPr id="4" name="Slide Number Placeholder 3"/>
          <p:cNvSpPr>
            <a:spLocks noGrp="1"/>
          </p:cNvSpPr>
          <p:nvPr>
            <p:ph type="sldNum" sz="quarter" idx="12"/>
          </p:nvPr>
        </p:nvSpPr>
        <p:spPr/>
        <p:txBody>
          <a:bodyPr/>
          <a:lstStyle>
            <a:lvl1pPr>
              <a:defRPr/>
            </a:lvl1pPr>
          </a:lstStyle>
          <a:p>
            <a:fld id="{C8A04464-0CC8-4557-9013-5139F9EB6F5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F122D717-87F9-4AC7-AEFA-CC7EE9F18F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22195FAC-5E0D-42D4-BA16-263A21CEBF37}"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7CE4F5E5-B007-4219-8A28-3063B294D26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D022DF1B-1FAD-459E-81FC-E049DE173B0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1663" y="301625"/>
            <a:ext cx="2208212"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7025" y="301625"/>
            <a:ext cx="6472238"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B286E9EC-B4E6-4E2C-8DD2-028B8D55736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6/1/99 — Final</a:t>
            </a:r>
          </a:p>
        </p:txBody>
      </p:sp>
      <p:sp>
        <p:nvSpPr>
          <p:cNvPr id="5" name="Footer Placeholder 4"/>
          <p:cNvSpPr>
            <a:spLocks noGrp="1"/>
          </p:cNvSpPr>
          <p:nvPr>
            <p:ph type="ftr" sz="quarter" idx="11"/>
          </p:nvPr>
        </p:nvSpPr>
        <p:spPr/>
        <p:txBody>
          <a:bodyPr/>
          <a:lstStyle>
            <a:lvl1pPr>
              <a:defRPr/>
            </a:lvl1pPr>
          </a:lstStyle>
          <a:p>
            <a:r>
              <a:rPr lang="en-US"/>
              <a:t>Hagler Bailly PowerPoint Template</a:t>
            </a:r>
          </a:p>
        </p:txBody>
      </p:sp>
      <p:sp>
        <p:nvSpPr>
          <p:cNvPr id="6" name="Slide Number Placeholder 5"/>
          <p:cNvSpPr>
            <a:spLocks noGrp="1"/>
          </p:cNvSpPr>
          <p:nvPr>
            <p:ph type="sldNum" sz="quarter" idx="12"/>
          </p:nvPr>
        </p:nvSpPr>
        <p:spPr/>
        <p:txBody>
          <a:bodyPr/>
          <a:lstStyle>
            <a:lvl1pPr>
              <a:defRPr/>
            </a:lvl1pPr>
          </a:lstStyle>
          <a:p>
            <a:fld id="{A8DD6581-B4D6-42EE-A5DE-1B55BDCE1D9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2209800"/>
            <a:ext cx="413226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2209800"/>
            <a:ext cx="41322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8F792C4C-515D-4D28-AD23-F0B5A11F6D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6/1/99 — Final</a:t>
            </a:r>
          </a:p>
        </p:txBody>
      </p:sp>
      <p:sp>
        <p:nvSpPr>
          <p:cNvPr id="8" name="Footer Placeholder 7"/>
          <p:cNvSpPr>
            <a:spLocks noGrp="1"/>
          </p:cNvSpPr>
          <p:nvPr>
            <p:ph type="ftr" sz="quarter" idx="11"/>
          </p:nvPr>
        </p:nvSpPr>
        <p:spPr/>
        <p:txBody>
          <a:bodyPr/>
          <a:lstStyle>
            <a:lvl1pPr>
              <a:defRPr/>
            </a:lvl1pPr>
          </a:lstStyle>
          <a:p>
            <a:r>
              <a:rPr lang="en-US"/>
              <a:t>Hagler Bailly PowerPoint Template</a:t>
            </a:r>
          </a:p>
        </p:txBody>
      </p:sp>
      <p:sp>
        <p:nvSpPr>
          <p:cNvPr id="9" name="Slide Number Placeholder 8"/>
          <p:cNvSpPr>
            <a:spLocks noGrp="1"/>
          </p:cNvSpPr>
          <p:nvPr>
            <p:ph type="sldNum" sz="quarter" idx="12"/>
          </p:nvPr>
        </p:nvSpPr>
        <p:spPr/>
        <p:txBody>
          <a:bodyPr/>
          <a:lstStyle>
            <a:lvl1pPr>
              <a:defRPr/>
            </a:lvl1pPr>
          </a:lstStyle>
          <a:p>
            <a:fld id="{BF71E18C-45F9-4DB8-84C7-35D9952FA8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6/1/99 — Final</a:t>
            </a:r>
          </a:p>
        </p:txBody>
      </p:sp>
      <p:sp>
        <p:nvSpPr>
          <p:cNvPr id="4" name="Footer Placeholder 3"/>
          <p:cNvSpPr>
            <a:spLocks noGrp="1"/>
          </p:cNvSpPr>
          <p:nvPr>
            <p:ph type="ftr" sz="quarter" idx="11"/>
          </p:nvPr>
        </p:nvSpPr>
        <p:spPr/>
        <p:txBody>
          <a:bodyPr/>
          <a:lstStyle>
            <a:lvl1pPr>
              <a:defRPr/>
            </a:lvl1pPr>
          </a:lstStyle>
          <a:p>
            <a:r>
              <a:rPr lang="en-US"/>
              <a:t>Hagler Bailly PowerPoint Template</a:t>
            </a:r>
          </a:p>
        </p:txBody>
      </p:sp>
      <p:sp>
        <p:nvSpPr>
          <p:cNvPr id="5" name="Slide Number Placeholder 4"/>
          <p:cNvSpPr>
            <a:spLocks noGrp="1"/>
          </p:cNvSpPr>
          <p:nvPr>
            <p:ph type="sldNum" sz="quarter" idx="12"/>
          </p:nvPr>
        </p:nvSpPr>
        <p:spPr/>
        <p:txBody>
          <a:bodyPr/>
          <a:lstStyle>
            <a:lvl1pPr>
              <a:defRPr/>
            </a:lvl1pPr>
          </a:lstStyle>
          <a:p>
            <a:fld id="{A142E28F-B6A9-4F98-AD22-761810966E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6/1/99 — Final</a:t>
            </a:r>
          </a:p>
        </p:txBody>
      </p:sp>
      <p:sp>
        <p:nvSpPr>
          <p:cNvPr id="3" name="Footer Placeholder 2"/>
          <p:cNvSpPr>
            <a:spLocks noGrp="1"/>
          </p:cNvSpPr>
          <p:nvPr>
            <p:ph type="ftr" sz="quarter" idx="11"/>
          </p:nvPr>
        </p:nvSpPr>
        <p:spPr/>
        <p:txBody>
          <a:bodyPr/>
          <a:lstStyle>
            <a:lvl1pPr>
              <a:defRPr/>
            </a:lvl1pPr>
          </a:lstStyle>
          <a:p>
            <a:r>
              <a:rPr lang="en-US"/>
              <a:t>Hagler Bailly PowerPoint Template</a:t>
            </a:r>
          </a:p>
        </p:txBody>
      </p:sp>
      <p:sp>
        <p:nvSpPr>
          <p:cNvPr id="4" name="Slide Number Placeholder 3"/>
          <p:cNvSpPr>
            <a:spLocks noGrp="1"/>
          </p:cNvSpPr>
          <p:nvPr>
            <p:ph type="sldNum" sz="quarter" idx="12"/>
          </p:nvPr>
        </p:nvSpPr>
        <p:spPr/>
        <p:txBody>
          <a:bodyPr/>
          <a:lstStyle>
            <a:lvl1pPr>
              <a:defRPr/>
            </a:lvl1pPr>
          </a:lstStyle>
          <a:p>
            <a:fld id="{59477A6D-CCAD-4A42-A3D8-8951EAE3C1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D5B667AD-D0C7-4D0D-843C-86E9951305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6/1/99 — Final</a:t>
            </a:r>
          </a:p>
        </p:txBody>
      </p:sp>
      <p:sp>
        <p:nvSpPr>
          <p:cNvPr id="6" name="Footer Placeholder 5"/>
          <p:cNvSpPr>
            <a:spLocks noGrp="1"/>
          </p:cNvSpPr>
          <p:nvPr>
            <p:ph type="ftr" sz="quarter" idx="11"/>
          </p:nvPr>
        </p:nvSpPr>
        <p:spPr/>
        <p:txBody>
          <a:bodyPr/>
          <a:lstStyle>
            <a:lvl1pPr>
              <a:defRPr/>
            </a:lvl1pPr>
          </a:lstStyle>
          <a:p>
            <a:r>
              <a:rPr lang="en-US"/>
              <a:t>Hagler Bailly PowerPoint Template</a:t>
            </a:r>
          </a:p>
        </p:txBody>
      </p:sp>
      <p:sp>
        <p:nvSpPr>
          <p:cNvPr id="7" name="Slide Number Placeholder 6"/>
          <p:cNvSpPr>
            <a:spLocks noGrp="1"/>
          </p:cNvSpPr>
          <p:nvPr>
            <p:ph type="sldNum" sz="quarter" idx="12"/>
          </p:nvPr>
        </p:nvSpPr>
        <p:spPr/>
        <p:txBody>
          <a:bodyPr/>
          <a:lstStyle>
            <a:lvl1pPr>
              <a:defRPr/>
            </a:lvl1pPr>
          </a:lstStyle>
          <a:p>
            <a:fld id="{53C8B319-449E-4098-929D-4E4406EE489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bwMode="auto">
          <a:xfrm>
            <a:off x="742950" y="1447800"/>
            <a:ext cx="8416925"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02787" name="Rectangle 3"/>
          <p:cNvSpPr>
            <a:spLocks noGrp="1" noChangeArrowheads="1"/>
          </p:cNvSpPr>
          <p:nvPr>
            <p:ph type="body" idx="1"/>
          </p:nvPr>
        </p:nvSpPr>
        <p:spPr bwMode="auto">
          <a:xfrm>
            <a:off x="742950" y="2209800"/>
            <a:ext cx="8416925"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2788" name="Rectangle 4"/>
          <p:cNvSpPr>
            <a:spLocks noGrp="1" noChangeArrowheads="1"/>
          </p:cNvSpPr>
          <p:nvPr>
            <p:ph type="dt" sz="half" idx="2"/>
          </p:nvPr>
        </p:nvSpPr>
        <p:spPr bwMode="auto">
          <a:xfrm>
            <a:off x="742950" y="6248400"/>
            <a:ext cx="20621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r>
              <a:rPr lang="en-US"/>
              <a:t>6/1/99 — Final</a:t>
            </a:r>
          </a:p>
        </p:txBody>
      </p:sp>
      <p:sp>
        <p:nvSpPr>
          <p:cNvPr id="502789" name="Rectangle 5"/>
          <p:cNvSpPr>
            <a:spLocks noGrp="1" noChangeArrowheads="1"/>
          </p:cNvSpPr>
          <p:nvPr>
            <p:ph type="ftr" sz="quarter" idx="3"/>
          </p:nvPr>
        </p:nvSpPr>
        <p:spPr bwMode="auto">
          <a:xfrm>
            <a:off x="3382963"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vl1pPr>
          </a:lstStyle>
          <a:p>
            <a:r>
              <a:rPr lang="en-US"/>
              <a:t>Hagler Bailly PowerPoint Template</a:t>
            </a:r>
          </a:p>
        </p:txBody>
      </p:sp>
      <p:sp>
        <p:nvSpPr>
          <p:cNvPr id="502790" name="Rectangle 6"/>
          <p:cNvSpPr>
            <a:spLocks noGrp="1" noChangeArrowheads="1"/>
          </p:cNvSpPr>
          <p:nvPr>
            <p:ph type="sldNum" sz="quarter" idx="4"/>
          </p:nvPr>
        </p:nvSpPr>
        <p:spPr bwMode="auto">
          <a:xfrm>
            <a:off x="7097713" y="6248400"/>
            <a:ext cx="20621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8DEBEBBD-D297-4E75-9BB0-50C7C015BC0A}" type="slidenum">
              <a:rPr lang="en-US"/>
              <a:pPr/>
              <a:t>‹#›</a:t>
            </a:fld>
            <a:endParaRPr lang="en-US"/>
          </a:p>
        </p:txBody>
      </p:sp>
      <p:sp>
        <p:nvSpPr>
          <p:cNvPr id="502791" name="Rectangle 7"/>
          <p:cNvSpPr>
            <a:spLocks noChangeArrowheads="1"/>
          </p:cNvSpPr>
          <p:nvPr/>
        </p:nvSpPr>
        <p:spPr bwMode="auto">
          <a:xfrm>
            <a:off x="0" y="1066800"/>
            <a:ext cx="9902825" cy="152400"/>
          </a:xfrm>
          <a:prstGeom prst="rect">
            <a:avLst/>
          </a:prstGeom>
          <a:solidFill>
            <a:srgbClr val="C2113A"/>
          </a:solidFill>
          <a:ln w="9525">
            <a:noFill/>
            <a:miter lim="800000"/>
            <a:headEnd/>
            <a:tailEnd/>
          </a:ln>
          <a:effectLst/>
        </p:spPr>
        <p:txBody>
          <a:bodyPr wrap="none" anchor="ctr"/>
          <a:lstStyle/>
          <a:p>
            <a:endParaRPr lang="en-US"/>
          </a:p>
        </p:txBody>
      </p:sp>
      <p:sp>
        <p:nvSpPr>
          <p:cNvPr id="502792" name="Rectangle 8"/>
          <p:cNvSpPr>
            <a:spLocks noChangeArrowheads="1"/>
          </p:cNvSpPr>
          <p:nvPr/>
        </p:nvSpPr>
        <p:spPr bwMode="auto">
          <a:xfrm>
            <a:off x="0" y="1219200"/>
            <a:ext cx="165100" cy="5638800"/>
          </a:xfrm>
          <a:prstGeom prst="rect">
            <a:avLst/>
          </a:prstGeom>
          <a:solidFill>
            <a:srgbClr val="002A6C"/>
          </a:solidFill>
          <a:ln w="9525">
            <a:noFill/>
            <a:miter lim="800000"/>
            <a:headEnd/>
            <a:tailEnd/>
          </a:ln>
          <a:effectLst/>
        </p:spPr>
        <p:txBody>
          <a:bodyPr wrap="none" anchor="ctr"/>
          <a:lstStyle/>
          <a:p>
            <a:pPr algn="ctr"/>
            <a:endParaRPr lang="en-GB" b="0">
              <a:solidFill>
                <a:srgbClr val="002A6C"/>
              </a:solidFill>
              <a:latin typeface="Time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bwMode="auto">
          <a:xfrm>
            <a:off x="327025" y="301625"/>
            <a:ext cx="8416925"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05859" name="Rectangle 3"/>
          <p:cNvSpPr>
            <a:spLocks noGrp="1" noChangeArrowheads="1"/>
          </p:cNvSpPr>
          <p:nvPr>
            <p:ph type="body" idx="1"/>
          </p:nvPr>
        </p:nvSpPr>
        <p:spPr bwMode="auto">
          <a:xfrm>
            <a:off x="742950" y="1827213"/>
            <a:ext cx="8416925"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5860" name="Rectangle 4"/>
          <p:cNvSpPr>
            <a:spLocks noGrp="1" noChangeArrowheads="1"/>
          </p:cNvSpPr>
          <p:nvPr>
            <p:ph type="dt" sz="half" idx="2"/>
          </p:nvPr>
        </p:nvSpPr>
        <p:spPr bwMode="auto">
          <a:xfrm>
            <a:off x="742950" y="6248400"/>
            <a:ext cx="20621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r>
              <a:rPr lang="en-US"/>
              <a:t>6/1/99 — Final</a:t>
            </a:r>
          </a:p>
        </p:txBody>
      </p:sp>
      <p:sp>
        <p:nvSpPr>
          <p:cNvPr id="505861" name="Rectangle 5"/>
          <p:cNvSpPr>
            <a:spLocks noGrp="1" noChangeArrowheads="1"/>
          </p:cNvSpPr>
          <p:nvPr>
            <p:ph type="ftr" sz="quarter" idx="3"/>
          </p:nvPr>
        </p:nvSpPr>
        <p:spPr bwMode="auto">
          <a:xfrm>
            <a:off x="3382963"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vl1pPr>
          </a:lstStyle>
          <a:p>
            <a:r>
              <a:rPr lang="en-US"/>
              <a:t>Hagler Bailly PowerPoint Template</a:t>
            </a:r>
          </a:p>
        </p:txBody>
      </p:sp>
      <p:sp>
        <p:nvSpPr>
          <p:cNvPr id="505862" name="Rectangle 6"/>
          <p:cNvSpPr>
            <a:spLocks noGrp="1" noChangeArrowheads="1"/>
          </p:cNvSpPr>
          <p:nvPr>
            <p:ph type="sldNum" sz="quarter" idx="4"/>
          </p:nvPr>
        </p:nvSpPr>
        <p:spPr bwMode="auto">
          <a:xfrm>
            <a:off x="7097713" y="6248400"/>
            <a:ext cx="20621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fld id="{6A563A78-0289-4D13-BB85-2A670D722EFB}" type="slidenum">
              <a:rPr lang="en-US"/>
              <a:pPr/>
              <a:t>‹#›</a:t>
            </a:fld>
            <a:endParaRPr lang="en-US"/>
          </a:p>
        </p:txBody>
      </p:sp>
      <p:sp>
        <p:nvSpPr>
          <p:cNvPr id="505863" name="Rectangle 7"/>
          <p:cNvSpPr>
            <a:spLocks noChangeArrowheads="1"/>
          </p:cNvSpPr>
          <p:nvPr/>
        </p:nvSpPr>
        <p:spPr bwMode="auto">
          <a:xfrm>
            <a:off x="0" y="1066800"/>
            <a:ext cx="9902825" cy="152400"/>
          </a:xfrm>
          <a:prstGeom prst="rect">
            <a:avLst/>
          </a:prstGeom>
          <a:solidFill>
            <a:srgbClr val="C2113A"/>
          </a:solidFill>
          <a:ln w="9525">
            <a:noFill/>
            <a:miter lim="800000"/>
            <a:headEnd/>
            <a:tailEnd/>
          </a:ln>
          <a:effectLst/>
        </p:spPr>
        <p:txBody>
          <a:bodyPr wrap="none" anchor="ctr"/>
          <a:lstStyle/>
          <a:p>
            <a:endParaRPr lang="en-US"/>
          </a:p>
        </p:txBody>
      </p:sp>
      <p:sp>
        <p:nvSpPr>
          <p:cNvPr id="505864" name="Rectangle 8"/>
          <p:cNvSpPr>
            <a:spLocks noChangeArrowheads="1"/>
          </p:cNvSpPr>
          <p:nvPr/>
        </p:nvSpPr>
        <p:spPr bwMode="auto">
          <a:xfrm>
            <a:off x="0" y="1219200"/>
            <a:ext cx="165100" cy="5638800"/>
          </a:xfrm>
          <a:prstGeom prst="rect">
            <a:avLst/>
          </a:prstGeom>
          <a:solidFill>
            <a:srgbClr val="002A6C"/>
          </a:solidFill>
          <a:ln w="9525">
            <a:noFill/>
            <a:miter lim="800000"/>
            <a:headEnd/>
            <a:tailEnd/>
          </a:ln>
          <a:effectLst/>
        </p:spPr>
        <p:txBody>
          <a:bodyPr wrap="none" anchor="ctr"/>
          <a:lstStyle/>
          <a:p>
            <a:pPr algn="ctr"/>
            <a:endParaRPr lang="en-GB" b="0">
              <a:solidFill>
                <a:srgbClr val="002A6C"/>
              </a:solidFill>
              <a:latin typeface="Time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subTitle" idx="1"/>
          </p:nvPr>
        </p:nvSpPr>
        <p:spPr>
          <a:xfrm>
            <a:off x="762000" y="2819400"/>
            <a:ext cx="8382000" cy="2819400"/>
          </a:xfrm>
          <a:noFill/>
          <a:ln/>
        </p:spPr>
        <p:txBody>
          <a:bodyPr/>
          <a:lstStyle/>
          <a:p>
            <a:pPr>
              <a:lnSpc>
                <a:spcPct val="90000"/>
              </a:lnSpc>
            </a:pPr>
            <a:endParaRPr lang="en-US" sz="1600" dirty="0"/>
          </a:p>
          <a:p>
            <a:pPr>
              <a:lnSpc>
                <a:spcPct val="90000"/>
              </a:lnSpc>
            </a:pPr>
            <a:endParaRPr lang="en-US" sz="2300" dirty="0"/>
          </a:p>
          <a:p>
            <a:pPr>
              <a:lnSpc>
                <a:spcPct val="90000"/>
              </a:lnSpc>
            </a:pPr>
            <a:endParaRPr lang="en-US" sz="2300" dirty="0"/>
          </a:p>
        </p:txBody>
      </p:sp>
      <p:sp>
        <p:nvSpPr>
          <p:cNvPr id="73739" name="Rectangle 11"/>
          <p:cNvSpPr>
            <a:spLocks noChangeArrowheads="1"/>
          </p:cNvSpPr>
          <p:nvPr>
            <p:custDataLst>
              <p:tags r:id="rId1"/>
            </p:custDataLst>
          </p:nvPr>
        </p:nvSpPr>
        <p:spPr bwMode="auto">
          <a:xfrm>
            <a:off x="608013" y="1371600"/>
            <a:ext cx="8686800" cy="1143000"/>
          </a:xfrm>
          <a:prstGeom prst="rect">
            <a:avLst/>
          </a:prstGeom>
          <a:noFill/>
          <a:ln w="9525">
            <a:noFill/>
            <a:miter lim="800000"/>
            <a:headEnd/>
            <a:tailEnd/>
          </a:ln>
        </p:spPr>
        <p:txBody>
          <a:bodyPr lIns="84380" tIns="42190" rIns="84380" bIns="42190"/>
          <a:lstStyle/>
          <a:p>
            <a:pPr algn="ctr"/>
            <a:endParaRPr lang="en-US" sz="2400"/>
          </a:p>
          <a:p>
            <a:pPr algn="ctr"/>
            <a:endParaRPr lang="en-US" sz="2400"/>
          </a:p>
        </p:txBody>
      </p:sp>
      <p:sp>
        <p:nvSpPr>
          <p:cNvPr id="73745" name="Text Box 17"/>
          <p:cNvSpPr txBox="1">
            <a:spLocks noChangeArrowheads="1"/>
          </p:cNvSpPr>
          <p:nvPr/>
        </p:nvSpPr>
        <p:spPr bwMode="auto">
          <a:xfrm>
            <a:off x="838200" y="1447800"/>
            <a:ext cx="8686800" cy="457200"/>
          </a:xfrm>
          <a:prstGeom prst="rect">
            <a:avLst/>
          </a:prstGeom>
          <a:noFill/>
          <a:ln w="12700">
            <a:noFill/>
            <a:miter lim="800000"/>
            <a:headEnd/>
            <a:tailEnd/>
          </a:ln>
          <a:effectLst/>
        </p:spPr>
        <p:txBody>
          <a:bodyPr>
            <a:spAutoFit/>
          </a:bodyPr>
          <a:lstStyle/>
          <a:p>
            <a:pPr algn="ctr">
              <a:spcBef>
                <a:spcPct val="30000"/>
              </a:spcBef>
              <a:buSzPct val="25000"/>
              <a:buFont typeface="Wingdings" pitchFamily="2" charset="2"/>
              <a:buNone/>
            </a:pPr>
            <a:endParaRPr lang="en-GB" sz="2400"/>
          </a:p>
        </p:txBody>
      </p:sp>
      <p:sp>
        <p:nvSpPr>
          <p:cNvPr id="73746" name="Rectangle 18"/>
          <p:cNvSpPr>
            <a:spLocks noChangeArrowheads="1"/>
          </p:cNvSpPr>
          <p:nvPr/>
        </p:nvSpPr>
        <p:spPr bwMode="auto">
          <a:xfrm>
            <a:off x="684212" y="2438400"/>
            <a:ext cx="8610600" cy="3367076"/>
          </a:xfrm>
          <a:prstGeom prst="rect">
            <a:avLst/>
          </a:prstGeom>
          <a:noFill/>
          <a:ln w="12700">
            <a:noFill/>
            <a:miter lim="800000"/>
            <a:headEnd/>
            <a:tailEnd/>
          </a:ln>
          <a:effectLst/>
        </p:spPr>
        <p:txBody>
          <a:bodyPr>
            <a:noAutofit/>
          </a:bodyPr>
          <a:lstStyle/>
          <a:p>
            <a:pPr algn="ctr">
              <a:spcBef>
                <a:spcPts val="0"/>
              </a:spcBef>
              <a:buSzPct val="25000"/>
              <a:buFont typeface="Wingdings" pitchFamily="2" charset="2"/>
              <a:buNone/>
            </a:pPr>
            <a:r>
              <a:rPr lang="en-US" sz="2400" dirty="0">
                <a:solidFill>
                  <a:srgbClr val="002D86"/>
                </a:solidFill>
                <a:cs typeface="Times New Roman" pitchFamily="18" charset="0"/>
              </a:rPr>
              <a:t>Environmental Impact Assessment for </a:t>
            </a:r>
          </a:p>
          <a:p>
            <a:pPr algn="ctr">
              <a:spcBef>
                <a:spcPts val="0"/>
              </a:spcBef>
              <a:buSzPct val="25000"/>
              <a:buFont typeface="Wingdings" pitchFamily="2" charset="2"/>
              <a:buNone/>
            </a:pPr>
            <a:r>
              <a:rPr lang="en-US" sz="2400" dirty="0">
                <a:solidFill>
                  <a:srgbClr val="002D86"/>
                </a:solidFill>
                <a:cs typeface="Times New Roman" pitchFamily="18" charset="0"/>
              </a:rPr>
              <a:t>Armenia's Proposed Nuclear Power Plant</a:t>
            </a:r>
          </a:p>
          <a:p>
            <a:pPr algn="ctr">
              <a:spcBef>
                <a:spcPts val="0"/>
              </a:spcBef>
              <a:buSzPct val="25000"/>
              <a:buFont typeface="Wingdings" pitchFamily="2" charset="2"/>
              <a:buNone/>
            </a:pPr>
            <a:endParaRPr lang="en-US" sz="1600" dirty="0" smtClean="0">
              <a:solidFill>
                <a:srgbClr val="002D86"/>
              </a:solidFill>
              <a:cs typeface="Times New Roman" pitchFamily="18" charset="0"/>
            </a:endParaRPr>
          </a:p>
          <a:p>
            <a:pPr algn="ctr">
              <a:spcBef>
                <a:spcPts val="0"/>
              </a:spcBef>
            </a:pPr>
            <a:r>
              <a:rPr lang="en-US" sz="1600" dirty="0" smtClean="0">
                <a:solidFill>
                  <a:srgbClr val="002D86"/>
                </a:solidFill>
                <a:cs typeface="Times New Roman" pitchFamily="18" charset="0"/>
              </a:rPr>
              <a:t>Presented by: </a:t>
            </a:r>
            <a:endParaRPr lang="en-US" sz="1600" dirty="0" smtClean="0">
              <a:solidFill>
                <a:srgbClr val="002D86"/>
              </a:solidFill>
              <a:cs typeface="Times New Roman" pitchFamily="18" charset="0"/>
            </a:endParaRPr>
          </a:p>
          <a:p>
            <a:pPr algn="ctr">
              <a:spcBef>
                <a:spcPts val="0"/>
              </a:spcBef>
            </a:pPr>
            <a:r>
              <a:rPr lang="en-US" sz="2000" dirty="0" err="1" smtClean="0">
                <a:solidFill>
                  <a:srgbClr val="002D86"/>
                </a:solidFill>
                <a:cs typeface="Times New Roman" pitchFamily="18" charset="0"/>
              </a:rPr>
              <a:t>Lief</a:t>
            </a:r>
            <a:r>
              <a:rPr lang="en-US" sz="2000" dirty="0" smtClean="0">
                <a:solidFill>
                  <a:srgbClr val="002D86"/>
                </a:solidFill>
                <a:cs typeface="Times New Roman" pitchFamily="18" charset="0"/>
              </a:rPr>
              <a:t> </a:t>
            </a:r>
            <a:r>
              <a:rPr lang="en-US" sz="2000" dirty="0" smtClean="0">
                <a:solidFill>
                  <a:srgbClr val="002D86"/>
                </a:solidFill>
                <a:cs typeface="Times New Roman" pitchFamily="18" charset="0"/>
              </a:rPr>
              <a:t>Erickson</a:t>
            </a:r>
          </a:p>
          <a:p>
            <a:pPr algn="ctr">
              <a:spcBef>
                <a:spcPts val="0"/>
              </a:spcBef>
            </a:pPr>
            <a:r>
              <a:rPr lang="en-US" sz="1600" dirty="0" err="1" smtClean="0">
                <a:solidFill>
                  <a:srgbClr val="002D86"/>
                </a:solidFill>
                <a:cs typeface="Times New Roman" pitchFamily="18" charset="0"/>
              </a:rPr>
              <a:t>DCOP</a:t>
            </a:r>
            <a:r>
              <a:rPr lang="en-US" sz="1600" dirty="0" smtClean="0">
                <a:solidFill>
                  <a:srgbClr val="002D86"/>
                </a:solidFill>
                <a:cs typeface="Times New Roman" pitchFamily="18" charset="0"/>
              </a:rPr>
              <a:t> of USAID Energy Security and Regional Integration Project</a:t>
            </a:r>
          </a:p>
          <a:p>
            <a:pPr algn="ctr">
              <a:spcBef>
                <a:spcPts val="0"/>
              </a:spcBef>
            </a:pPr>
            <a:r>
              <a:rPr lang="en-US" sz="1600" dirty="0" smtClean="0">
                <a:solidFill>
                  <a:srgbClr val="002D86"/>
                </a:solidFill>
                <a:cs typeface="Times New Roman" pitchFamily="18" charset="0"/>
              </a:rPr>
              <a:t>Yerevan, November 08, 2012</a:t>
            </a:r>
          </a:p>
          <a:p>
            <a:pPr algn="ctr">
              <a:spcBef>
                <a:spcPts val="0"/>
              </a:spcBef>
              <a:buSzPct val="25000"/>
              <a:buFont typeface="Wingdings" pitchFamily="2" charset="2"/>
              <a:buNone/>
            </a:pPr>
            <a:endParaRPr lang="en-US" sz="1600" i="1" dirty="0" smtClean="0">
              <a:solidFill>
                <a:srgbClr val="002D86"/>
              </a:solidFill>
              <a:cs typeface="Times New Roman" pitchFamily="18" charset="0"/>
            </a:endParaRPr>
          </a:p>
          <a:p>
            <a:pPr algn="ctr">
              <a:spcBef>
                <a:spcPts val="0"/>
              </a:spcBef>
              <a:buSzPct val="25000"/>
              <a:buFont typeface="Wingdings" pitchFamily="2" charset="2"/>
              <a:buNone/>
            </a:pPr>
            <a:r>
              <a:rPr lang="en-US" sz="1600" i="1" dirty="0" smtClean="0">
                <a:solidFill>
                  <a:srgbClr val="002D86"/>
                </a:solidFill>
                <a:cs typeface="Times New Roman" pitchFamily="18" charset="0"/>
              </a:rPr>
              <a:t>In cooperation with</a:t>
            </a:r>
          </a:p>
          <a:p>
            <a:pPr algn="ctr">
              <a:spcBef>
                <a:spcPts val="0"/>
              </a:spcBef>
              <a:buSzPct val="25000"/>
              <a:buFont typeface="Wingdings" pitchFamily="2" charset="2"/>
              <a:buNone/>
            </a:pPr>
            <a:endParaRPr lang="en-US" sz="1600" i="1" dirty="0">
              <a:solidFill>
                <a:srgbClr val="002D86"/>
              </a:solidFill>
              <a:cs typeface="Times New Roman" pitchFamily="18" charset="0"/>
            </a:endParaRPr>
          </a:p>
          <a:p>
            <a:pPr algn="ctr">
              <a:spcBef>
                <a:spcPts val="0"/>
              </a:spcBef>
              <a:buSzPct val="25000"/>
              <a:buFont typeface="Wingdings" pitchFamily="2" charset="2"/>
              <a:buNone/>
            </a:pPr>
            <a:r>
              <a:rPr lang="en-US" sz="1600" dirty="0" smtClean="0">
                <a:solidFill>
                  <a:srgbClr val="002D86"/>
                </a:solidFill>
                <a:cs typeface="Times New Roman" pitchFamily="18" charset="0"/>
              </a:rPr>
              <a:t>Aram </a:t>
            </a:r>
            <a:r>
              <a:rPr lang="en-US" sz="1600" dirty="0" err="1" smtClean="0">
                <a:solidFill>
                  <a:srgbClr val="002D86"/>
                </a:solidFill>
                <a:cs typeface="Times New Roman" pitchFamily="18" charset="0"/>
              </a:rPr>
              <a:t>Gevorgyan</a:t>
            </a:r>
            <a:r>
              <a:rPr lang="en-US" sz="1600" dirty="0" smtClean="0">
                <a:solidFill>
                  <a:srgbClr val="002D86"/>
                </a:solidFill>
                <a:cs typeface="Times New Roman" pitchFamily="18" charset="0"/>
              </a:rPr>
              <a:t>, Head </a:t>
            </a:r>
          </a:p>
          <a:p>
            <a:pPr algn="ctr">
              <a:spcBef>
                <a:spcPts val="0"/>
              </a:spcBef>
              <a:buSzPct val="25000"/>
              <a:buFont typeface="Wingdings" pitchFamily="2" charset="2"/>
              <a:buNone/>
            </a:pPr>
            <a:r>
              <a:rPr lang="en-US" sz="1600" dirty="0" smtClean="0">
                <a:solidFill>
                  <a:srgbClr val="002D86"/>
                </a:solidFill>
                <a:cs typeface="Times New Roman" pitchFamily="18" charset="0"/>
              </a:rPr>
              <a:t>Atomic Energy Department, </a:t>
            </a:r>
            <a:r>
              <a:rPr lang="en-US" sz="1600" dirty="0" err="1" smtClean="0">
                <a:solidFill>
                  <a:srgbClr val="002D86"/>
                </a:solidFill>
                <a:cs typeface="Times New Roman" pitchFamily="18" charset="0"/>
              </a:rPr>
              <a:t>RoA</a:t>
            </a:r>
            <a:r>
              <a:rPr lang="en-US" sz="1600" dirty="0" smtClean="0">
                <a:solidFill>
                  <a:srgbClr val="002D86"/>
                </a:solidFill>
                <a:cs typeface="Times New Roman" pitchFamily="18" charset="0"/>
              </a:rPr>
              <a:t> </a:t>
            </a:r>
            <a:r>
              <a:rPr lang="en-US" sz="1600" dirty="0" smtClean="0">
                <a:solidFill>
                  <a:srgbClr val="002D86"/>
                </a:solidFill>
                <a:cs typeface="Times New Roman" pitchFamily="18" charset="0"/>
              </a:rPr>
              <a:t>Ministry of Energy and Natural Resources</a:t>
            </a:r>
            <a:endParaRPr lang="en-US" sz="1600" dirty="0">
              <a:solidFill>
                <a:srgbClr val="002D86"/>
              </a:solidFill>
              <a:cs typeface="Times New Roman" pitchFamily="18" charset="0"/>
            </a:endParaRPr>
          </a:p>
          <a:p>
            <a:pPr algn="ctr">
              <a:spcBef>
                <a:spcPts val="0"/>
              </a:spcBef>
            </a:pPr>
            <a:endParaRPr lang="en-US" sz="1600" dirty="0">
              <a:solidFill>
                <a:srgbClr val="002D86"/>
              </a:solidFill>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10</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Ministry of Nature Protection Position on the ANNU ER</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0" lvl="1" indent="0">
              <a:spcBef>
                <a:spcPts val="600"/>
              </a:spcBef>
              <a:buNone/>
            </a:pPr>
            <a:r>
              <a:rPr lang="en-US" dirty="0" smtClean="0"/>
              <a:t>The Ministry of Nature Protection letter of December 20, 2011 to CJSC “METSAMORENERGOATOM” stated:</a:t>
            </a:r>
          </a:p>
          <a:p>
            <a:pPr marL="285750" lvl="1">
              <a:spcBef>
                <a:spcPts val="600"/>
              </a:spcBef>
            </a:pPr>
            <a:r>
              <a:rPr lang="en-US" sz="1800" dirty="0"/>
              <a:t>After getting </a:t>
            </a:r>
            <a:r>
              <a:rPr lang="en-US" sz="1800" dirty="0" smtClean="0"/>
              <a:t>responses to issued raised during </a:t>
            </a:r>
            <a:r>
              <a:rPr lang="en-US" sz="1800" dirty="0"/>
              <a:t>the Environmental Expertise </a:t>
            </a:r>
            <a:r>
              <a:rPr lang="en-US" sz="1800" dirty="0" smtClean="0"/>
              <a:t>, the </a:t>
            </a:r>
            <a:r>
              <a:rPr lang="en-US" sz="1800" dirty="0"/>
              <a:t>corresponding authorities and bodies </a:t>
            </a:r>
            <a:r>
              <a:rPr lang="en-US" sz="1800" dirty="0" smtClean="0"/>
              <a:t>provided </a:t>
            </a:r>
            <a:r>
              <a:rPr lang="en-US" sz="1800" dirty="0"/>
              <a:t>in general </a:t>
            </a:r>
            <a:r>
              <a:rPr lang="en-US" sz="1800" dirty="0" smtClean="0"/>
              <a:t>positive opinions</a:t>
            </a:r>
            <a:endParaRPr lang="en-US" sz="1800" dirty="0"/>
          </a:p>
          <a:p>
            <a:pPr marL="285750" lvl="1">
              <a:spcBef>
                <a:spcPts val="600"/>
              </a:spcBef>
            </a:pPr>
            <a:r>
              <a:rPr lang="en-US" sz="1800" dirty="0" smtClean="0"/>
              <a:t>Numerous </a:t>
            </a:r>
            <a:r>
              <a:rPr lang="en-US" sz="1800" dirty="0"/>
              <a:t>project solutions that may have a </a:t>
            </a:r>
            <a:r>
              <a:rPr lang="en-US" sz="1800" dirty="0" smtClean="0"/>
              <a:t>potential environmental </a:t>
            </a:r>
            <a:r>
              <a:rPr lang="en-US" sz="1800" dirty="0"/>
              <a:t>impact require additional study, </a:t>
            </a:r>
            <a:r>
              <a:rPr lang="en-US" sz="1800" dirty="0" smtClean="0"/>
              <a:t>some </a:t>
            </a:r>
            <a:r>
              <a:rPr lang="en-US" sz="1800" dirty="0"/>
              <a:t>equipment </a:t>
            </a:r>
            <a:r>
              <a:rPr lang="en-US" sz="1800" dirty="0" smtClean="0"/>
              <a:t>is </a:t>
            </a:r>
            <a:r>
              <a:rPr lang="en-US" sz="1800" dirty="0"/>
              <a:t>not chosen yet, </a:t>
            </a:r>
            <a:r>
              <a:rPr lang="en-US" sz="1800" dirty="0" smtClean="0"/>
              <a:t>and some of </a:t>
            </a:r>
            <a:r>
              <a:rPr lang="en-US" sz="1800" dirty="0"/>
              <a:t>the assessments are not </a:t>
            </a:r>
            <a:r>
              <a:rPr lang="en-US" sz="1800" dirty="0" smtClean="0"/>
              <a:t>final</a:t>
            </a:r>
          </a:p>
          <a:p>
            <a:pPr marL="285750" lvl="1">
              <a:spcBef>
                <a:spcPts val="600"/>
              </a:spcBef>
            </a:pPr>
            <a:r>
              <a:rPr lang="en-US" sz="1800" dirty="0"/>
              <a:t>At the next stage of the project it is necessary to consider the </a:t>
            </a:r>
            <a:r>
              <a:rPr lang="en-US" sz="1800" dirty="0" smtClean="0"/>
              <a:t>recommendations, </a:t>
            </a:r>
            <a:r>
              <a:rPr lang="en-US" sz="1800" dirty="0"/>
              <a:t>as well as to provide the final technical and technological solutions together </a:t>
            </a:r>
            <a:r>
              <a:rPr lang="en-US" sz="1800" dirty="0" smtClean="0"/>
              <a:t>with the </a:t>
            </a:r>
            <a:r>
              <a:rPr lang="en-US" sz="1800" dirty="0"/>
              <a:t>impact assessments, required measures and their </a:t>
            </a:r>
            <a:r>
              <a:rPr lang="en-US" sz="1800" dirty="0" smtClean="0"/>
              <a:t>justifications</a:t>
            </a:r>
          </a:p>
          <a:p>
            <a:pPr marL="285750" lvl="1">
              <a:spcBef>
                <a:spcPts val="600"/>
              </a:spcBef>
            </a:pPr>
            <a:r>
              <a:rPr lang="en-US" sz="1800" dirty="0"/>
              <a:t>The RoA Ministry of Nature Protection does not have any principle objection towards </a:t>
            </a:r>
            <a:r>
              <a:rPr lang="en-US" sz="1800" dirty="0" smtClean="0"/>
              <a:t>the ANNU ER</a:t>
            </a:r>
          </a:p>
          <a:p>
            <a:pPr marL="285750" lvl="1">
              <a:spcBef>
                <a:spcPts val="600"/>
              </a:spcBef>
            </a:pPr>
            <a:r>
              <a:rPr lang="en-US" sz="1800" dirty="0" smtClean="0"/>
              <a:t>The </a:t>
            </a:r>
            <a:r>
              <a:rPr lang="en-US" sz="1800" dirty="0"/>
              <a:t>final expertise conclusion on the ER will be provided upon submission of </a:t>
            </a:r>
            <a:r>
              <a:rPr lang="en-US" sz="1800" dirty="0" smtClean="0"/>
              <a:t>the final </a:t>
            </a:r>
            <a:r>
              <a:rPr lang="en-US" sz="1800" dirty="0"/>
              <a:t>version of the ER to the Ministry of Nature </a:t>
            </a:r>
            <a:r>
              <a:rPr lang="en-US" sz="1800" dirty="0" smtClean="0"/>
              <a:t>Protection </a:t>
            </a:r>
            <a:r>
              <a:rPr lang="en-US" sz="1800" dirty="0"/>
              <a:t>for environmental </a:t>
            </a:r>
            <a:r>
              <a:rPr lang="en-US" sz="1800" dirty="0" smtClean="0"/>
              <a:t>impact expertise</a:t>
            </a:r>
          </a:p>
          <a:p>
            <a:pPr marL="285750" lvl="1">
              <a:spcBef>
                <a:spcPts val="600"/>
              </a:spcBef>
            </a:pPr>
            <a:endParaRPr lang="en-US" sz="1600" dirty="0" smtClean="0"/>
          </a:p>
          <a:p>
            <a:pPr marL="285750" lvl="1">
              <a:spcBef>
                <a:spcPts val="600"/>
              </a:spcBef>
            </a:pPr>
            <a:endParaRPr lang="en-US" sz="1600" dirty="0" smtClean="0"/>
          </a:p>
          <a:p>
            <a:pPr marL="803275" lvl="2">
              <a:spcBef>
                <a:spcPts val="600"/>
              </a:spcBef>
            </a:pPr>
            <a:endParaRPr lang="en-US" sz="1300" dirty="0" smtClean="0"/>
          </a:p>
          <a:p>
            <a:endParaRPr lang="en-US" sz="2000" dirty="0"/>
          </a:p>
        </p:txBody>
      </p:sp>
    </p:spTree>
    <p:extLst>
      <p:ext uri="{BB962C8B-B14F-4D97-AF65-F5344CB8AC3E}">
        <p14:creationId xmlns:p14="http://schemas.microsoft.com/office/powerpoint/2010/main" val="18410417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11</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Current Status</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600"/>
              </a:spcBef>
            </a:pPr>
            <a:r>
              <a:rPr lang="en-US" sz="1800" dirty="0" smtClean="0"/>
              <a:t>The Ministry of Energy, based on recommendations of their consultant Worley Parsons, selected AtomStroyExport model AES-92 VVER-1000 for the ANNU</a:t>
            </a:r>
          </a:p>
          <a:p>
            <a:pPr marL="285750" lvl="1">
              <a:spcBef>
                <a:spcPts val="600"/>
              </a:spcBef>
            </a:pPr>
            <a:r>
              <a:rPr lang="en-US" sz="1800" dirty="0" smtClean="0"/>
              <a:t>The Russian Federation has pledged to fund manufacture and construction of the ANNU “Nuclear Island” – estimated to be up to 20% of project cost</a:t>
            </a:r>
          </a:p>
          <a:p>
            <a:pPr marL="285750" lvl="1">
              <a:spcBef>
                <a:spcPts val="600"/>
              </a:spcBef>
            </a:pPr>
            <a:r>
              <a:rPr lang="en-US" sz="1800" dirty="0" smtClean="0"/>
              <a:t>GoA plans to involve additional investors for the remaining project costs </a:t>
            </a:r>
          </a:p>
          <a:p>
            <a:pPr marL="285750" lvl="1">
              <a:spcBef>
                <a:spcPts val="600"/>
              </a:spcBef>
            </a:pPr>
            <a:r>
              <a:rPr lang="en-US" sz="1800" dirty="0" smtClean="0"/>
              <a:t>It is not possible to have the ANNU operational before expiration of the </a:t>
            </a:r>
            <a:r>
              <a:rPr lang="en-US" sz="1800" dirty="0"/>
              <a:t>Armenian Nuclear Power Plant, Unit </a:t>
            </a:r>
            <a:r>
              <a:rPr lang="en-US" sz="1800" dirty="0" smtClean="0"/>
              <a:t>2, design life in 2016</a:t>
            </a:r>
          </a:p>
          <a:p>
            <a:pPr marL="285750" lvl="1">
              <a:spcBef>
                <a:spcPts val="600"/>
              </a:spcBef>
            </a:pPr>
            <a:r>
              <a:rPr lang="en-US" sz="1800" dirty="0" smtClean="0"/>
              <a:t>The GoA has decided to extend the lifetime of Unit 2 up to ten years, or until the ANNU is operational</a:t>
            </a:r>
          </a:p>
          <a:p>
            <a:pPr marL="285750" lvl="1">
              <a:spcBef>
                <a:spcPts val="600"/>
              </a:spcBef>
            </a:pPr>
            <a:r>
              <a:rPr lang="en-US" sz="1800" dirty="0" smtClean="0"/>
              <a:t>The Ministry of Energy and Natural Resources has initiated activities to prepare a new Least Cost Generation Plan considering current predictions for electrical demand in Armenia, revised predictions of prices for import of natural gas, electricity import and export potential, and alternatives to replacement of ANPP generation capacity</a:t>
            </a:r>
          </a:p>
          <a:p>
            <a:pPr marL="285750" lvl="1">
              <a:spcBef>
                <a:spcPts val="600"/>
              </a:spcBef>
            </a:pPr>
            <a:r>
              <a:rPr lang="en-US" sz="1800" dirty="0" smtClean="0"/>
              <a:t>If the proposed 1000 MW ANNU is to be built, the ANNU ER must be completed with final design details on the plant and submitted to MoNP</a:t>
            </a:r>
            <a:endParaRPr lang="en-US" sz="1800" dirty="0"/>
          </a:p>
          <a:p>
            <a:pPr marL="285750" lvl="1">
              <a:spcBef>
                <a:spcPts val="600"/>
              </a:spcBef>
            </a:pPr>
            <a:endParaRPr lang="en-US" sz="1800" dirty="0" smtClean="0"/>
          </a:p>
          <a:p>
            <a:pPr marL="285750" lvl="1">
              <a:spcBef>
                <a:spcPts val="600"/>
              </a:spcBef>
            </a:pPr>
            <a:endParaRPr lang="en-US" sz="1600" dirty="0" smtClean="0"/>
          </a:p>
          <a:p>
            <a:pPr marL="285750" lvl="1">
              <a:spcBef>
                <a:spcPts val="600"/>
              </a:spcBef>
            </a:pPr>
            <a:endParaRPr lang="en-US" sz="1600" dirty="0" smtClean="0"/>
          </a:p>
          <a:p>
            <a:pPr marL="803275" lvl="2">
              <a:spcBef>
                <a:spcPts val="600"/>
              </a:spcBef>
            </a:pPr>
            <a:endParaRPr lang="en-US" sz="1300" dirty="0" smtClean="0"/>
          </a:p>
          <a:p>
            <a:endParaRPr lang="en-US" sz="2000" dirty="0"/>
          </a:p>
        </p:txBody>
      </p:sp>
    </p:spTree>
    <p:extLst>
      <p:ext uri="{BB962C8B-B14F-4D97-AF65-F5344CB8AC3E}">
        <p14:creationId xmlns:p14="http://schemas.microsoft.com/office/powerpoint/2010/main" val="6616690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12</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Moving Forward</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0" lvl="1" indent="0" algn="ctr">
              <a:spcBef>
                <a:spcPts val="600"/>
              </a:spcBef>
              <a:buNone/>
            </a:pPr>
            <a:r>
              <a:rPr lang="en-US" sz="2400" b="1" dirty="0" smtClean="0"/>
              <a:t>Key Issues</a:t>
            </a:r>
          </a:p>
          <a:p>
            <a:pPr marL="285750" lvl="1">
              <a:spcBef>
                <a:spcPts val="600"/>
              </a:spcBef>
            </a:pPr>
            <a:r>
              <a:rPr lang="en-US" b="1" dirty="0" smtClean="0"/>
              <a:t>Water</a:t>
            </a:r>
            <a:endParaRPr lang="en-US" dirty="0" smtClean="0"/>
          </a:p>
          <a:p>
            <a:pPr marL="685800" lvl="2">
              <a:spcBef>
                <a:spcPts val="600"/>
              </a:spcBef>
            </a:pPr>
            <a:r>
              <a:rPr lang="en-US" dirty="0" smtClean="0"/>
              <a:t>Selection of cooling technologies for the ANNU</a:t>
            </a:r>
          </a:p>
          <a:p>
            <a:pPr marL="685800" lvl="2">
              <a:spcBef>
                <a:spcPts val="600"/>
              </a:spcBef>
            </a:pPr>
            <a:r>
              <a:rPr lang="en-US" dirty="0" smtClean="0"/>
              <a:t>Competing water users and water allocations by Water Management Agency</a:t>
            </a:r>
          </a:p>
          <a:p>
            <a:pPr marL="685800" lvl="2">
              <a:spcBef>
                <a:spcPts val="600"/>
              </a:spcBef>
            </a:pPr>
            <a:r>
              <a:rPr lang="en-US" dirty="0" smtClean="0"/>
              <a:t>Improving irrigation technologies </a:t>
            </a:r>
          </a:p>
          <a:p>
            <a:pPr marL="285750" lvl="1">
              <a:spcBef>
                <a:spcPts val="600"/>
              </a:spcBef>
            </a:pPr>
            <a:r>
              <a:rPr lang="en-US" b="1" dirty="0" smtClean="0"/>
              <a:t>Radioactive Material Dispersion Predictions</a:t>
            </a:r>
          </a:p>
          <a:p>
            <a:pPr marL="685800" lvl="2">
              <a:spcBef>
                <a:spcPts val="600"/>
              </a:spcBef>
            </a:pPr>
            <a:r>
              <a:rPr lang="en-US" dirty="0" smtClean="0"/>
              <a:t>Representative data on meteorological conditions at the site</a:t>
            </a:r>
          </a:p>
          <a:p>
            <a:pPr marL="685800" lvl="2">
              <a:spcBef>
                <a:spcPts val="600"/>
              </a:spcBef>
            </a:pPr>
            <a:r>
              <a:rPr lang="en-US" dirty="0" smtClean="0"/>
              <a:t>Radioactive source terms for releases during accidents and normal operations</a:t>
            </a:r>
          </a:p>
          <a:p>
            <a:pPr marL="285750" lvl="1">
              <a:spcBef>
                <a:spcPts val="600"/>
              </a:spcBef>
            </a:pPr>
            <a:r>
              <a:rPr lang="en-US" b="1" dirty="0" smtClean="0"/>
              <a:t>Transport of Heavy Equipment and Components</a:t>
            </a:r>
          </a:p>
          <a:p>
            <a:pPr marL="685800" lvl="2">
              <a:spcBef>
                <a:spcPts val="600"/>
              </a:spcBef>
            </a:pPr>
            <a:r>
              <a:rPr lang="en-US" dirty="0" smtClean="0"/>
              <a:t>Very large and heavy equipment will require upgrade of transport routes</a:t>
            </a:r>
          </a:p>
          <a:p>
            <a:pPr marL="285750" lvl="1">
              <a:spcBef>
                <a:spcPts val="600"/>
              </a:spcBef>
            </a:pPr>
            <a:r>
              <a:rPr lang="en-US" b="1" dirty="0" smtClean="0"/>
              <a:t>Export Potential for </a:t>
            </a:r>
            <a:r>
              <a:rPr lang="en-US" b="1" smtClean="0"/>
              <a:t>excess generation</a:t>
            </a:r>
            <a:endParaRPr lang="en-US" b="1" dirty="0"/>
          </a:p>
          <a:p>
            <a:pPr marL="285750" lvl="1">
              <a:spcBef>
                <a:spcPts val="600"/>
              </a:spcBef>
            </a:pPr>
            <a:endParaRPr lang="en-US" sz="1800" dirty="0" smtClean="0"/>
          </a:p>
          <a:p>
            <a:pPr marL="285750" lvl="1">
              <a:spcBef>
                <a:spcPts val="600"/>
              </a:spcBef>
            </a:pPr>
            <a:endParaRPr lang="en-US" sz="1600" dirty="0" smtClean="0"/>
          </a:p>
          <a:p>
            <a:pPr marL="285750" lvl="1">
              <a:spcBef>
                <a:spcPts val="600"/>
              </a:spcBef>
            </a:pPr>
            <a:endParaRPr lang="en-US" sz="1600" dirty="0" smtClean="0"/>
          </a:p>
          <a:p>
            <a:pPr marL="803275" lvl="2">
              <a:spcBef>
                <a:spcPts val="600"/>
              </a:spcBef>
            </a:pPr>
            <a:endParaRPr lang="en-US" sz="1300" dirty="0" smtClean="0"/>
          </a:p>
          <a:p>
            <a:endParaRPr lang="en-US" sz="2000" dirty="0"/>
          </a:p>
        </p:txBody>
      </p:sp>
    </p:spTree>
    <p:extLst>
      <p:ext uri="{BB962C8B-B14F-4D97-AF65-F5344CB8AC3E}">
        <p14:creationId xmlns:p14="http://schemas.microsoft.com/office/powerpoint/2010/main" val="31975723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QUESTIONS</a:t>
            </a:r>
            <a:endParaRPr lang="en-US" dirty="0"/>
          </a:p>
        </p:txBody>
      </p:sp>
      <p:sp>
        <p:nvSpPr>
          <p:cNvPr id="2" name="Slide Number Placeholder 1"/>
          <p:cNvSpPr>
            <a:spLocks noGrp="1"/>
          </p:cNvSpPr>
          <p:nvPr>
            <p:ph type="sldNum" sz="quarter" idx="12"/>
          </p:nvPr>
        </p:nvSpPr>
        <p:spPr/>
        <p:txBody>
          <a:bodyPr/>
          <a:lstStyle/>
          <a:p>
            <a:fld id="{59477A6D-CCAD-4A42-A3D8-8951EAE3C154}" type="slidenum">
              <a:rPr lang="en-US" smtClean="0"/>
              <a:pPr/>
              <a:t>13</a:t>
            </a:fld>
            <a:endParaRPr lang="en-US"/>
          </a:p>
        </p:txBody>
      </p:sp>
    </p:spTree>
    <p:extLst>
      <p:ext uri="{BB962C8B-B14F-4D97-AF65-F5344CB8AC3E}">
        <p14:creationId xmlns:p14="http://schemas.microsoft.com/office/powerpoint/2010/main" val="18446688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 FOR THE OPPORTUNITY TO SPEAK TO YOU THIS EVENING</a:t>
            </a:r>
            <a:endParaRPr lang="en-US" dirty="0"/>
          </a:p>
        </p:txBody>
      </p:sp>
      <p:sp>
        <p:nvSpPr>
          <p:cNvPr id="512003" name="Content Placeholder 2"/>
          <p:cNvSpPr>
            <a:spLocks noGrp="1"/>
          </p:cNvSpPr>
          <p:nvPr>
            <p:ph type="subTitle" idx="1"/>
          </p:nvPr>
        </p:nvSpPr>
        <p:spPr/>
        <p:txBody>
          <a:bodyPr/>
          <a:lstStyle/>
          <a:p>
            <a:pPr marL="285750" lvl="1">
              <a:spcBef>
                <a:spcPts val="600"/>
              </a:spcBef>
            </a:pPr>
            <a:endParaRPr lang="en-US" sz="1400" dirty="0" smtClean="0"/>
          </a:p>
          <a:p>
            <a:pPr marL="285750" lvl="1">
              <a:spcBef>
                <a:spcPts val="600"/>
              </a:spcBef>
            </a:pPr>
            <a:endParaRPr lang="en-US" sz="1600" dirty="0" smtClean="0"/>
          </a:p>
          <a:p>
            <a:pPr marL="285750" lvl="1">
              <a:spcBef>
                <a:spcPts val="600"/>
              </a:spcBef>
            </a:pPr>
            <a:endParaRPr lang="en-US" sz="1600" dirty="0" smtClean="0"/>
          </a:p>
          <a:p>
            <a:pPr marL="803275" lvl="2">
              <a:spcBef>
                <a:spcPts val="600"/>
              </a:spcBef>
            </a:pPr>
            <a:endParaRPr lang="en-US" sz="1300" dirty="0" smtClean="0"/>
          </a:p>
          <a:p>
            <a:endParaRPr lang="en-US" sz="2000" dirty="0"/>
          </a:p>
        </p:txBody>
      </p:sp>
      <p:sp>
        <p:nvSpPr>
          <p:cNvPr id="4" name="Slide Number Placeholder 3"/>
          <p:cNvSpPr>
            <a:spLocks noGrp="1"/>
          </p:cNvSpPr>
          <p:nvPr>
            <p:ph type="sldNum" sz="quarter" idx="12"/>
          </p:nvPr>
        </p:nvSpPr>
        <p:spPr/>
        <p:txBody>
          <a:bodyPr/>
          <a:lstStyle/>
          <a:p>
            <a:fld id="{62BCC97D-8010-4874-9FE1-F55C5BB4FE0A}" type="slidenum">
              <a:rPr lang="en-US"/>
              <a:pPr/>
              <a:t>14</a:t>
            </a:fld>
            <a:endParaRPr lang="en-US"/>
          </a:p>
        </p:txBody>
      </p:sp>
    </p:spTree>
    <p:extLst>
      <p:ext uri="{BB962C8B-B14F-4D97-AF65-F5344CB8AC3E}">
        <p14:creationId xmlns:p14="http://schemas.microsoft.com/office/powerpoint/2010/main" val="7581099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B41BBA3-9C8C-48BB-92B1-841D0FA36313}" type="slidenum">
              <a:rPr lang="en-US"/>
              <a:pPr/>
              <a:t>2</a:t>
            </a:fld>
            <a:endParaRPr lang="en-US"/>
          </a:p>
        </p:txBody>
      </p:sp>
      <p:sp>
        <p:nvSpPr>
          <p:cNvPr id="478212" name="Rectangle 4"/>
          <p:cNvSpPr>
            <a:spLocks noGrp="1" noChangeArrowheads="1"/>
          </p:cNvSpPr>
          <p:nvPr>
            <p:ph type="title"/>
          </p:nvPr>
        </p:nvSpPr>
        <p:spPr>
          <a:xfrm>
            <a:off x="608013" y="457200"/>
            <a:ext cx="8416925" cy="609600"/>
          </a:xfrm>
        </p:spPr>
        <p:txBody>
          <a:bodyPr/>
          <a:lstStyle/>
          <a:p>
            <a:pPr algn="ctr"/>
            <a:r>
              <a:rPr lang="en-US" dirty="0" smtClean="0"/>
              <a:t>Who Am I?</a:t>
            </a:r>
            <a:endParaRPr lang="en-GB" dirty="0"/>
          </a:p>
        </p:txBody>
      </p:sp>
      <p:sp>
        <p:nvSpPr>
          <p:cNvPr id="478213" name="Rectangle 5"/>
          <p:cNvSpPr>
            <a:spLocks noGrp="1" noChangeArrowheads="1"/>
          </p:cNvSpPr>
          <p:nvPr>
            <p:ph type="body" idx="1"/>
          </p:nvPr>
        </p:nvSpPr>
        <p:spPr>
          <a:xfrm>
            <a:off x="608013" y="1447800"/>
            <a:ext cx="8847137" cy="4833938"/>
          </a:xfrm>
        </p:spPr>
        <p:txBody>
          <a:bodyPr/>
          <a:lstStyle/>
          <a:p>
            <a:pPr marL="0" indent="0">
              <a:spcBef>
                <a:spcPct val="70000"/>
              </a:spcBef>
              <a:buNone/>
            </a:pPr>
            <a:r>
              <a:rPr lang="en-US" sz="2000" dirty="0" smtClean="0"/>
              <a:t>International Experience</a:t>
            </a:r>
          </a:p>
          <a:p>
            <a:pPr>
              <a:spcBef>
                <a:spcPts val="600"/>
              </a:spcBef>
            </a:pPr>
            <a:r>
              <a:rPr lang="en-US" sz="2000" dirty="0" smtClean="0"/>
              <a:t>International Nuclear Safety from1997-2001</a:t>
            </a:r>
          </a:p>
          <a:p>
            <a:pPr lvl="1">
              <a:spcBef>
                <a:spcPts val="600"/>
              </a:spcBef>
            </a:pPr>
            <a:r>
              <a:rPr lang="en-US" sz="1600" dirty="0" smtClean="0"/>
              <a:t>Quality Assurance</a:t>
            </a:r>
          </a:p>
          <a:p>
            <a:pPr lvl="1">
              <a:spcBef>
                <a:spcPts val="600"/>
              </a:spcBef>
            </a:pPr>
            <a:r>
              <a:rPr lang="en-US" sz="1600" dirty="0" smtClean="0"/>
              <a:t>Event Analysis Reporting and Lessons Learned</a:t>
            </a:r>
          </a:p>
          <a:p>
            <a:pPr lvl="1">
              <a:spcBef>
                <a:spcPts val="600"/>
              </a:spcBef>
            </a:pPr>
            <a:r>
              <a:rPr lang="en-US" sz="1600" dirty="0" smtClean="0"/>
              <a:t>Startup of Nuclear Power Plant Operational Support Institute</a:t>
            </a:r>
            <a:endParaRPr lang="en-US" sz="1600" dirty="0"/>
          </a:p>
          <a:p>
            <a:pPr>
              <a:spcBef>
                <a:spcPts val="600"/>
              </a:spcBef>
            </a:pPr>
            <a:r>
              <a:rPr lang="en-US" sz="2000" dirty="0" smtClean="0"/>
              <a:t>Licensing Consultant for Chornobyl Shelter since 2001</a:t>
            </a:r>
          </a:p>
          <a:p>
            <a:pPr lvl="1">
              <a:spcBef>
                <a:spcPts val="600"/>
              </a:spcBef>
            </a:pPr>
            <a:r>
              <a:rPr lang="en-US" sz="1600" dirty="0" smtClean="0"/>
              <a:t>Assistance to the nuclear regulatory authority of Ukraine in review of Chornobyl Shelter Projects</a:t>
            </a:r>
          </a:p>
          <a:p>
            <a:pPr>
              <a:spcBef>
                <a:spcPts val="600"/>
              </a:spcBef>
            </a:pPr>
            <a:r>
              <a:rPr lang="en-US" sz="2000" dirty="0" smtClean="0"/>
              <a:t>Assistance to the Energy Sector of Armenia since 2007</a:t>
            </a:r>
          </a:p>
          <a:p>
            <a:pPr lvl="1">
              <a:spcBef>
                <a:spcPts val="600"/>
              </a:spcBef>
            </a:pPr>
            <a:r>
              <a:rPr lang="en-US" sz="1600" dirty="0" smtClean="0"/>
              <a:t>Lead Author of the Environmental Background Information Document for the new nuclear project in Armenia</a:t>
            </a:r>
          </a:p>
          <a:p>
            <a:pPr lvl="1">
              <a:spcBef>
                <a:spcPts val="600"/>
              </a:spcBef>
            </a:pPr>
            <a:r>
              <a:rPr lang="en-GB" sz="1600" dirty="0" smtClean="0"/>
              <a:t>Contributor to the Initial Planning Study for the new nuclear project</a:t>
            </a:r>
          </a:p>
          <a:p>
            <a:pPr lvl="1">
              <a:spcBef>
                <a:spcPts val="600"/>
              </a:spcBef>
            </a:pPr>
            <a:r>
              <a:rPr lang="en-GB" sz="1600" dirty="0" smtClean="0"/>
              <a:t>Deputy Chief of Party of the Energy Security and Regional Integration (ESRI) project</a:t>
            </a:r>
          </a:p>
          <a:p>
            <a:pPr lvl="1">
              <a:spcBef>
                <a:spcPts val="600"/>
              </a:spcBef>
            </a:pPr>
            <a:r>
              <a:rPr lang="en-GB" sz="1600" dirty="0" smtClean="0"/>
              <a:t>Assistance to the Ministry of Energy and Natural Resources in collection and organization of data for the Armenia New Nuclear Unit Environmental Report</a:t>
            </a:r>
            <a:endParaRPr lang="en-GB" sz="16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1000"/>
            <a:ext cx="8416925" cy="609600"/>
          </a:xfrm>
        </p:spPr>
        <p:txBody>
          <a:bodyPr/>
          <a:lstStyle/>
          <a:p>
            <a:r>
              <a:rPr lang="en-US" dirty="0" smtClean="0"/>
              <a:t>USAID Energy </a:t>
            </a:r>
            <a:r>
              <a:rPr lang="en-US" dirty="0"/>
              <a:t>Security and Regional Integration Project</a:t>
            </a:r>
          </a:p>
        </p:txBody>
      </p:sp>
      <p:sp>
        <p:nvSpPr>
          <p:cNvPr id="3" name="Content Placeholder 2"/>
          <p:cNvSpPr>
            <a:spLocks noGrp="1"/>
          </p:cNvSpPr>
          <p:nvPr>
            <p:ph idx="1"/>
          </p:nvPr>
        </p:nvSpPr>
        <p:spPr>
          <a:xfrm>
            <a:off x="684212" y="1524000"/>
            <a:ext cx="8416925" cy="4648200"/>
          </a:xfrm>
        </p:spPr>
        <p:txBody>
          <a:bodyPr/>
          <a:lstStyle/>
          <a:p>
            <a:r>
              <a:rPr lang="en-US" dirty="0" smtClean="0"/>
              <a:t>The ESRI “New Nuclear Plant Development” task is </a:t>
            </a:r>
            <a:r>
              <a:rPr lang="en-US" dirty="0"/>
              <a:t>to </a:t>
            </a:r>
            <a:r>
              <a:rPr lang="en-US" dirty="0" smtClean="0"/>
              <a:t>provide </a:t>
            </a:r>
            <a:r>
              <a:rPr lang="en-US" dirty="0"/>
              <a:t>independent expert services to </a:t>
            </a:r>
            <a:r>
              <a:rPr lang="en-US" dirty="0" smtClean="0"/>
              <a:t>support the </a:t>
            </a:r>
            <a:r>
              <a:rPr lang="en-US" dirty="0"/>
              <a:t>GoA </a:t>
            </a:r>
            <a:r>
              <a:rPr lang="en-US" dirty="0" smtClean="0"/>
              <a:t>in: assuring </a:t>
            </a:r>
            <a:r>
              <a:rPr lang="en-US" dirty="0"/>
              <a:t>that the new </a:t>
            </a:r>
            <a:r>
              <a:rPr lang="en-US" dirty="0" smtClean="0"/>
              <a:t>nuclear unit </a:t>
            </a:r>
            <a:r>
              <a:rPr lang="en-US" dirty="0"/>
              <a:t>meets </a:t>
            </a:r>
            <a:r>
              <a:rPr lang="en-US" dirty="0" smtClean="0"/>
              <a:t>international </a:t>
            </a:r>
            <a:r>
              <a:rPr lang="en-US" dirty="0"/>
              <a:t>safety and environmental </a:t>
            </a:r>
            <a:r>
              <a:rPr lang="en-US" dirty="0" smtClean="0"/>
              <a:t>standards; in enhancing the </a:t>
            </a:r>
            <a:r>
              <a:rPr lang="en-US" dirty="0"/>
              <a:t>human and institutional capacity to </a:t>
            </a:r>
            <a:r>
              <a:rPr lang="en-US" dirty="0" smtClean="0"/>
              <a:t>implement </a:t>
            </a:r>
            <a:r>
              <a:rPr lang="en-US" dirty="0"/>
              <a:t>the </a:t>
            </a:r>
            <a:r>
              <a:rPr lang="en-US" dirty="0" smtClean="0"/>
              <a:t>project; </a:t>
            </a:r>
            <a:r>
              <a:rPr lang="en-US" dirty="0"/>
              <a:t>and </a:t>
            </a:r>
            <a:r>
              <a:rPr lang="en-US" dirty="0" smtClean="0"/>
              <a:t>in maximizing </a:t>
            </a:r>
            <a:r>
              <a:rPr lang="en-US" dirty="0"/>
              <a:t>the contribution of the project  to Armenia’s economic growth and </a:t>
            </a:r>
            <a:r>
              <a:rPr lang="en-US" dirty="0" smtClean="0"/>
              <a:t>development</a:t>
            </a:r>
          </a:p>
          <a:p>
            <a:r>
              <a:rPr lang="en-US" dirty="0" smtClean="0"/>
              <a:t>ESRI also </a:t>
            </a:r>
            <a:r>
              <a:rPr lang="en-US" dirty="0"/>
              <a:t>has tasks to </a:t>
            </a:r>
            <a:r>
              <a:rPr lang="en-US" dirty="0" smtClean="0"/>
              <a:t>improve </a:t>
            </a:r>
            <a:r>
              <a:rPr lang="en-US" dirty="0"/>
              <a:t>the enabling environment for development of renewable energy in Armenia and to </a:t>
            </a:r>
            <a:r>
              <a:rPr lang="en-US" dirty="0" smtClean="0"/>
              <a:t>support </a:t>
            </a:r>
            <a:r>
              <a:rPr lang="en-US" dirty="0"/>
              <a:t>Armenia’s integration into regional energy systems and markets</a:t>
            </a:r>
          </a:p>
        </p:txBody>
      </p:sp>
      <p:sp>
        <p:nvSpPr>
          <p:cNvPr id="4" name="Slide Number Placeholder 3"/>
          <p:cNvSpPr>
            <a:spLocks noGrp="1"/>
          </p:cNvSpPr>
          <p:nvPr>
            <p:ph type="sldNum" sz="quarter" idx="12"/>
          </p:nvPr>
        </p:nvSpPr>
        <p:spPr/>
        <p:txBody>
          <a:bodyPr/>
          <a:lstStyle/>
          <a:p>
            <a:fld id="{22195FAC-5E0D-42D4-BA16-263A21CEBF37}" type="slidenum">
              <a:rPr lang="en-US" smtClean="0"/>
              <a:pPr/>
              <a:t>3</a:t>
            </a:fld>
            <a:endParaRPr lang="en-US"/>
          </a:p>
        </p:txBody>
      </p:sp>
    </p:spTree>
    <p:extLst>
      <p:ext uri="{BB962C8B-B14F-4D97-AF65-F5344CB8AC3E}">
        <p14:creationId xmlns:p14="http://schemas.microsoft.com/office/powerpoint/2010/main" val="37972758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4</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Armenia New Nuclear Unit (ANNU) – Project Milestones</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600"/>
              </a:spcBef>
            </a:pPr>
            <a:r>
              <a:rPr lang="en-US" sz="1700" b="1" dirty="0"/>
              <a:t>1 November </a:t>
            </a:r>
            <a:r>
              <a:rPr lang="en-US" sz="1700" b="1" dirty="0" smtClean="0"/>
              <a:t>2007 </a:t>
            </a:r>
            <a:r>
              <a:rPr lang="en-US" sz="1700" dirty="0" smtClean="0"/>
              <a:t>– GoA Resolution </a:t>
            </a:r>
            <a:r>
              <a:rPr lang="en-US" sz="1700" dirty="0"/>
              <a:t>№ </a:t>
            </a:r>
            <a:r>
              <a:rPr lang="en-US" sz="1700" dirty="0" smtClean="0"/>
              <a:t>1296 adopted the 2006 Least Cost Generation Plan (LCGP) as </a:t>
            </a:r>
            <a:r>
              <a:rPr lang="en-US" sz="1700" dirty="0"/>
              <a:t>consistent with its energy </a:t>
            </a:r>
            <a:r>
              <a:rPr lang="en-US" sz="1700" dirty="0" smtClean="0"/>
              <a:t>strategy</a:t>
            </a:r>
          </a:p>
          <a:p>
            <a:pPr marL="685800" lvl="2">
              <a:spcBef>
                <a:spcPts val="600"/>
              </a:spcBef>
            </a:pPr>
            <a:r>
              <a:rPr lang="en-US" sz="1700" dirty="0" smtClean="0"/>
              <a:t>The 2006 LCGP concluded that a new nuclear unit was least cost option for replacement of Armenia Nuclear Power Plant Unit 2 when it reaches the end of its design life in 2016</a:t>
            </a:r>
            <a:endParaRPr lang="en-US" sz="1700" dirty="0"/>
          </a:p>
          <a:p>
            <a:pPr marL="285750" lvl="1">
              <a:spcBef>
                <a:spcPts val="600"/>
              </a:spcBef>
            </a:pPr>
            <a:r>
              <a:rPr lang="en-US" sz="1700" b="1" dirty="0"/>
              <a:t>October 27, 2009 </a:t>
            </a:r>
            <a:r>
              <a:rPr lang="en-US" sz="1700" dirty="0" smtClean="0"/>
              <a:t>– RoA Law </a:t>
            </a:r>
            <a:r>
              <a:rPr lang="en-US" sz="1700" dirty="0"/>
              <a:t>“</a:t>
            </a:r>
            <a:r>
              <a:rPr lang="en-US" sz="1700" dirty="0" smtClean="0"/>
              <a:t>On Construction </a:t>
            </a:r>
            <a:r>
              <a:rPr lang="en-US" sz="1700" dirty="0"/>
              <a:t>of New Nuclear Energy Unit(s) in the Republic of Armenia” </a:t>
            </a:r>
            <a:r>
              <a:rPr lang="en-US" sz="1700" dirty="0" smtClean="0"/>
              <a:t>directed development of new nuclear unit(s) with total capacity up to 1200 MW</a:t>
            </a:r>
            <a:endParaRPr lang="en-US" sz="1700" dirty="0"/>
          </a:p>
          <a:p>
            <a:pPr marL="285750" lvl="1">
              <a:spcBef>
                <a:spcPts val="600"/>
              </a:spcBef>
            </a:pPr>
            <a:r>
              <a:rPr lang="en-US" sz="1700" b="1" dirty="0" smtClean="0"/>
              <a:t>December 2009 </a:t>
            </a:r>
            <a:r>
              <a:rPr lang="en-US" sz="1700" dirty="0" smtClean="0"/>
              <a:t>– CJSC “METSAMORENERGOATOM” established </a:t>
            </a:r>
            <a:r>
              <a:rPr lang="en-US" sz="1700" dirty="0"/>
              <a:t>to function </a:t>
            </a:r>
            <a:r>
              <a:rPr lang="en-US" sz="1700" dirty="0" smtClean="0"/>
              <a:t>as developer </a:t>
            </a:r>
            <a:r>
              <a:rPr lang="en-US" sz="1700" dirty="0"/>
              <a:t>of the </a:t>
            </a:r>
            <a:r>
              <a:rPr lang="en-US" sz="1700" dirty="0" smtClean="0"/>
              <a:t>ANNU </a:t>
            </a:r>
          </a:p>
          <a:p>
            <a:pPr marL="285750" lvl="1">
              <a:spcBef>
                <a:spcPts val="600"/>
              </a:spcBef>
            </a:pPr>
            <a:r>
              <a:rPr lang="en-US" sz="1700" b="1" dirty="0"/>
              <a:t>July 26, </a:t>
            </a:r>
            <a:r>
              <a:rPr lang="en-US" sz="1700" b="1" dirty="0" smtClean="0"/>
              <a:t>2010 </a:t>
            </a:r>
            <a:r>
              <a:rPr lang="en-US" sz="1700" dirty="0" smtClean="0"/>
              <a:t>– Notification </a:t>
            </a:r>
            <a:r>
              <a:rPr lang="en-US" sz="1700" dirty="0"/>
              <a:t>to the Ministry of Nature </a:t>
            </a:r>
            <a:r>
              <a:rPr lang="en-US" sz="1700" dirty="0" smtClean="0"/>
              <a:t>Protection under the Law on EIA</a:t>
            </a:r>
          </a:p>
          <a:p>
            <a:pPr marL="285750" lvl="1">
              <a:spcBef>
                <a:spcPts val="600"/>
              </a:spcBef>
            </a:pPr>
            <a:r>
              <a:rPr lang="en-US" sz="1700" b="1" dirty="0" smtClean="0"/>
              <a:t>August 24, 2010 </a:t>
            </a:r>
            <a:r>
              <a:rPr lang="en-US" sz="1700" dirty="0" smtClean="0"/>
              <a:t>– Public hearing on the notification held in Armavir Marzpetaran</a:t>
            </a:r>
            <a:endParaRPr lang="en-US" sz="1700" dirty="0"/>
          </a:p>
          <a:p>
            <a:pPr marL="285750" lvl="1">
              <a:spcBef>
                <a:spcPts val="600"/>
              </a:spcBef>
            </a:pPr>
            <a:r>
              <a:rPr lang="en-US" sz="1700" b="1" dirty="0"/>
              <a:t>August 27, </a:t>
            </a:r>
            <a:r>
              <a:rPr lang="en-US" sz="1700" b="1" dirty="0" smtClean="0"/>
              <a:t>2010 </a:t>
            </a:r>
            <a:r>
              <a:rPr lang="en-US" sz="1700" dirty="0" smtClean="0"/>
              <a:t>– Notification sent to the Secretary of the Espoo Convention</a:t>
            </a:r>
          </a:p>
          <a:p>
            <a:pPr marL="285750" lvl="1">
              <a:spcBef>
                <a:spcPts val="600"/>
              </a:spcBef>
            </a:pPr>
            <a:r>
              <a:rPr lang="en-US" sz="1700" b="1" dirty="0"/>
              <a:t>September 1, 2010 </a:t>
            </a:r>
            <a:r>
              <a:rPr lang="en-US" sz="1700" dirty="0" smtClean="0"/>
              <a:t>– Notification sent by Espoo Secretary to representatives of </a:t>
            </a:r>
            <a:r>
              <a:rPr lang="en-US" sz="1700" dirty="0"/>
              <a:t>Azerbaijan, Georgia, Turkey, and the Islamic Republic of </a:t>
            </a:r>
            <a:r>
              <a:rPr lang="en-US" sz="1700" dirty="0" smtClean="0"/>
              <a:t>Iran</a:t>
            </a:r>
          </a:p>
          <a:p>
            <a:endParaRPr lang="en-US" sz="2000" dirty="0"/>
          </a:p>
        </p:txBody>
      </p:sp>
    </p:spTree>
    <p:extLst>
      <p:ext uri="{BB962C8B-B14F-4D97-AF65-F5344CB8AC3E}">
        <p14:creationId xmlns:p14="http://schemas.microsoft.com/office/powerpoint/2010/main" val="5227201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5</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ANNU Project Milestones - continued</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600"/>
              </a:spcBef>
            </a:pPr>
            <a:r>
              <a:rPr lang="en-US" sz="1700" b="1" dirty="0"/>
              <a:t>March 21, 2011 </a:t>
            </a:r>
            <a:r>
              <a:rPr lang="en-US" sz="1700" dirty="0" smtClean="0"/>
              <a:t>– ANNU Environmental Report (Rev. 0) submitted to the Ministry of Nature Protection</a:t>
            </a:r>
          </a:p>
          <a:p>
            <a:pPr marL="285750" lvl="1">
              <a:spcBef>
                <a:spcPts val="600"/>
              </a:spcBef>
            </a:pPr>
            <a:r>
              <a:rPr lang="en-US" sz="1700" b="1" dirty="0"/>
              <a:t>May 17, </a:t>
            </a:r>
            <a:r>
              <a:rPr lang="en-US" sz="1700" b="1" dirty="0" smtClean="0"/>
              <a:t>2011 </a:t>
            </a:r>
            <a:r>
              <a:rPr lang="en-US" sz="1700" dirty="0" smtClean="0"/>
              <a:t>– Public Hearing in Armavir Marz</a:t>
            </a:r>
          </a:p>
          <a:p>
            <a:pPr marL="285750" lvl="1">
              <a:spcBef>
                <a:spcPts val="600"/>
              </a:spcBef>
            </a:pPr>
            <a:r>
              <a:rPr lang="en-US" sz="1700" b="1" dirty="0" smtClean="0"/>
              <a:t>May 24, 2011</a:t>
            </a:r>
            <a:r>
              <a:rPr lang="en-US" sz="1700" dirty="0" smtClean="0"/>
              <a:t> – Public Hearing </a:t>
            </a:r>
            <a:r>
              <a:rPr lang="en-US" sz="1700" dirty="0"/>
              <a:t>in </a:t>
            </a:r>
            <a:r>
              <a:rPr lang="en-US" sz="1700" dirty="0" err="1"/>
              <a:t>Gyumri</a:t>
            </a:r>
            <a:r>
              <a:rPr lang="en-US" sz="1700" dirty="0"/>
              <a:t>, </a:t>
            </a:r>
            <a:r>
              <a:rPr lang="en-US" sz="1700" dirty="0" err="1"/>
              <a:t>Shirak</a:t>
            </a:r>
            <a:r>
              <a:rPr lang="en-US" sz="1700" dirty="0"/>
              <a:t> </a:t>
            </a:r>
            <a:r>
              <a:rPr lang="en-US" sz="1700" dirty="0" smtClean="0"/>
              <a:t>Marz</a:t>
            </a:r>
          </a:p>
          <a:p>
            <a:pPr marL="285750" lvl="1">
              <a:spcBef>
                <a:spcPts val="600"/>
              </a:spcBef>
            </a:pPr>
            <a:r>
              <a:rPr lang="en-US" sz="1700" b="1" dirty="0" smtClean="0"/>
              <a:t>July 21</a:t>
            </a:r>
            <a:r>
              <a:rPr lang="en-US" sz="1700" b="1" dirty="0"/>
              <a:t>, 2011, August 3, 2011 and August 19, </a:t>
            </a:r>
            <a:r>
              <a:rPr lang="en-US" sz="1700" b="1" dirty="0" smtClean="0"/>
              <a:t>2011 </a:t>
            </a:r>
            <a:r>
              <a:rPr lang="en-US" sz="1700" dirty="0" smtClean="0"/>
              <a:t>– Comments and opinions on the ANNU </a:t>
            </a:r>
            <a:r>
              <a:rPr lang="en-US" sz="1700" dirty="0"/>
              <a:t>ER provided by Environmental Expertise </a:t>
            </a:r>
            <a:r>
              <a:rPr lang="en-US" sz="1700" dirty="0" smtClean="0"/>
              <a:t>SNCO</a:t>
            </a:r>
          </a:p>
          <a:p>
            <a:pPr marL="285750" lvl="1">
              <a:spcBef>
                <a:spcPts val="600"/>
              </a:spcBef>
            </a:pPr>
            <a:r>
              <a:rPr lang="en-US" sz="1700" b="1" dirty="0"/>
              <a:t>September 14, </a:t>
            </a:r>
            <a:r>
              <a:rPr lang="en-US" sz="1700" b="1" dirty="0" smtClean="0"/>
              <a:t>2011 </a:t>
            </a:r>
            <a:r>
              <a:rPr lang="en-US" sz="1700" dirty="0" smtClean="0"/>
              <a:t>– Responses to comments and opinions submitted to </a:t>
            </a:r>
            <a:r>
              <a:rPr lang="en-US" sz="1700" dirty="0"/>
              <a:t>Environmental Expertise </a:t>
            </a:r>
            <a:r>
              <a:rPr lang="en-US" sz="1700" dirty="0" smtClean="0"/>
              <a:t>SNCO</a:t>
            </a:r>
          </a:p>
          <a:p>
            <a:pPr marL="285750" lvl="1">
              <a:spcBef>
                <a:spcPts val="600"/>
              </a:spcBef>
            </a:pPr>
            <a:r>
              <a:rPr lang="en-US" sz="1700" b="1" dirty="0"/>
              <a:t>December 20, </a:t>
            </a:r>
            <a:r>
              <a:rPr lang="en-US" sz="1700" b="1" dirty="0" smtClean="0"/>
              <a:t>2011 </a:t>
            </a:r>
            <a:r>
              <a:rPr lang="en-US" sz="1700" dirty="0" smtClean="0"/>
              <a:t>– Head of Staff of the Ministry of </a:t>
            </a:r>
            <a:r>
              <a:rPr lang="en-US" sz="1700" dirty="0"/>
              <a:t>Nature Protection provided a letter summarizing the Ministry of Nature Protection’s </a:t>
            </a:r>
            <a:r>
              <a:rPr lang="en-US" sz="1700" dirty="0" smtClean="0"/>
              <a:t>consideration </a:t>
            </a:r>
            <a:r>
              <a:rPr lang="en-US" sz="1700" dirty="0"/>
              <a:t>of the ANNU ER with attached objections from a professional </a:t>
            </a:r>
            <a:r>
              <a:rPr lang="en-US" sz="1700" dirty="0" smtClean="0"/>
              <a:t>conclusion</a:t>
            </a:r>
          </a:p>
          <a:p>
            <a:pPr marL="285750" lvl="1">
              <a:spcBef>
                <a:spcPts val="600"/>
              </a:spcBef>
            </a:pPr>
            <a:r>
              <a:rPr lang="en-US" sz="1700" b="1" dirty="0" smtClean="0"/>
              <a:t>November 2012</a:t>
            </a:r>
            <a:r>
              <a:rPr lang="en-US" sz="1700" dirty="0" smtClean="0"/>
              <a:t> – The Ministry of Energy and Natural Resources posts on their website Revision 1 of the ANNU </a:t>
            </a:r>
            <a:r>
              <a:rPr lang="en-US" sz="1700" dirty="0"/>
              <a:t>ER (http://www.minenergy.am/en/en/atomhashvetvut) documenting</a:t>
            </a:r>
            <a:r>
              <a:rPr lang="en-US" sz="1700" dirty="0" smtClean="0"/>
              <a:t>: transcripts of the public hearings and responses to issues raised; responses to issues identified by the Ministry of Nature Protection; updates of environmental data related to water uses; and a summary of the Seismic Hazard Analysis for the ANNU site.</a:t>
            </a:r>
          </a:p>
          <a:p>
            <a:pPr marL="285750" lvl="1">
              <a:spcBef>
                <a:spcPts val="600"/>
              </a:spcBef>
            </a:pPr>
            <a:endParaRPr lang="en-US" sz="1600" dirty="0" smtClean="0"/>
          </a:p>
          <a:p>
            <a:pPr marL="285750" lvl="1">
              <a:spcBef>
                <a:spcPts val="600"/>
              </a:spcBef>
            </a:pPr>
            <a:endParaRPr lang="en-US" sz="1600" dirty="0" smtClean="0"/>
          </a:p>
          <a:p>
            <a:pPr marL="803275" lvl="2">
              <a:spcBef>
                <a:spcPts val="600"/>
              </a:spcBef>
            </a:pPr>
            <a:endParaRPr lang="en-US" sz="1300" dirty="0" smtClean="0"/>
          </a:p>
          <a:p>
            <a:endParaRPr lang="en-US" sz="2000" dirty="0"/>
          </a:p>
        </p:txBody>
      </p:sp>
    </p:spTree>
    <p:extLst>
      <p:ext uri="{BB962C8B-B14F-4D97-AF65-F5344CB8AC3E}">
        <p14:creationId xmlns:p14="http://schemas.microsoft.com/office/powerpoint/2010/main" val="39434150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6</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Environmental Impact Assessment in Armenia</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0" indent="0">
              <a:spcBef>
                <a:spcPts val="1200"/>
              </a:spcBef>
              <a:buNone/>
            </a:pPr>
            <a:r>
              <a:rPr lang="en-US" sz="1800" b="1" dirty="0" smtClean="0"/>
              <a:t>RoA Law on Environmental Impact Assessment (EIA), November 1995</a:t>
            </a:r>
          </a:p>
          <a:p>
            <a:pPr marL="573088" lvl="1">
              <a:spcBef>
                <a:spcPts val="400"/>
              </a:spcBef>
            </a:pPr>
            <a:r>
              <a:rPr lang="en-US" sz="1800" dirty="0" smtClean="0"/>
              <a:t>Nuclear power facilities require an EIA</a:t>
            </a:r>
          </a:p>
          <a:p>
            <a:pPr marL="573088" lvl="1">
              <a:spcBef>
                <a:spcPts val="400"/>
              </a:spcBef>
            </a:pPr>
            <a:r>
              <a:rPr lang="en-US" sz="1800" dirty="0" smtClean="0"/>
              <a:t>Notification is submitted to the Ministry of Nature Protection and Public of project requiring EIA</a:t>
            </a:r>
          </a:p>
          <a:p>
            <a:pPr marL="573088" lvl="1">
              <a:spcBef>
                <a:spcPts val="400"/>
              </a:spcBef>
            </a:pPr>
            <a:r>
              <a:rPr lang="en-US" sz="1800" b="1" dirty="0" smtClean="0"/>
              <a:t>First Public Hearing </a:t>
            </a:r>
            <a:r>
              <a:rPr lang="en-US" sz="1800" dirty="0" smtClean="0"/>
              <a:t>on the Notification of intent to build project</a:t>
            </a:r>
          </a:p>
          <a:p>
            <a:pPr marL="573088" lvl="1">
              <a:spcBef>
                <a:spcPts val="400"/>
              </a:spcBef>
            </a:pPr>
            <a:r>
              <a:rPr lang="en-US" sz="1800" dirty="0" smtClean="0"/>
              <a:t>Submittal </a:t>
            </a:r>
            <a:r>
              <a:rPr lang="en-US" sz="1800" dirty="0"/>
              <a:t>of environmental documentation by </a:t>
            </a:r>
            <a:r>
              <a:rPr lang="en-US" sz="1800" dirty="0" smtClean="0"/>
              <a:t>the Developer to the Ministry of Nature Protection</a:t>
            </a:r>
          </a:p>
          <a:p>
            <a:pPr marL="573088" lvl="1">
              <a:spcBef>
                <a:spcPts val="400"/>
              </a:spcBef>
            </a:pPr>
            <a:r>
              <a:rPr lang="en-US" sz="1800" b="1" dirty="0" smtClean="0"/>
              <a:t>Second Public Hearing </a:t>
            </a:r>
            <a:r>
              <a:rPr lang="en-US" sz="1800" dirty="0" smtClean="0"/>
              <a:t>on the environmental documentation</a:t>
            </a:r>
          </a:p>
          <a:p>
            <a:pPr marL="573088" lvl="1">
              <a:spcBef>
                <a:spcPts val="400"/>
              </a:spcBef>
            </a:pPr>
            <a:r>
              <a:rPr lang="en-US" sz="1800" dirty="0" smtClean="0"/>
              <a:t>Ministry of Nature Protection organizes Expertise review of environmental documentation and receives Expertise Conclusion from experts</a:t>
            </a:r>
          </a:p>
          <a:p>
            <a:pPr marL="573088" lvl="1">
              <a:spcBef>
                <a:spcPts val="400"/>
              </a:spcBef>
            </a:pPr>
            <a:r>
              <a:rPr lang="en-US" sz="1800" b="1" dirty="0" smtClean="0"/>
              <a:t>Third Public Hearing </a:t>
            </a:r>
            <a:r>
              <a:rPr lang="en-US" sz="1800" dirty="0" smtClean="0"/>
              <a:t>on the Expertise Conclusion</a:t>
            </a:r>
          </a:p>
          <a:p>
            <a:pPr marL="573088" lvl="1">
              <a:spcBef>
                <a:spcPts val="400"/>
              </a:spcBef>
            </a:pPr>
            <a:r>
              <a:rPr lang="en-US" sz="1800" dirty="0" smtClean="0"/>
              <a:t>Ministry of Nature Protection makes decision on the issuance of assessment conclusion (EIA) and issues conclusion to developer and the GoA</a:t>
            </a:r>
          </a:p>
          <a:p>
            <a:pPr marL="573088" lvl="1">
              <a:spcBef>
                <a:spcPts val="400"/>
              </a:spcBef>
            </a:pPr>
            <a:r>
              <a:rPr lang="en-US" sz="1800" dirty="0" smtClean="0"/>
              <a:t>The Government of Armenia approves the EIA</a:t>
            </a:r>
          </a:p>
          <a:p>
            <a:pPr marL="803275" lvl="2">
              <a:spcBef>
                <a:spcPts val="600"/>
              </a:spcBef>
            </a:pPr>
            <a:endParaRPr lang="en-US" sz="1300" dirty="0" smtClean="0"/>
          </a:p>
          <a:p>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7</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err="1" smtClean="0"/>
              <a:t>Internat’l</a:t>
            </a:r>
            <a:r>
              <a:rPr lang="en-US" dirty="0" smtClean="0"/>
              <a:t> Conventions and Standards Applicable to EIA</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400"/>
              </a:spcBef>
            </a:pPr>
            <a:r>
              <a:rPr lang="en-US" dirty="0"/>
              <a:t>United Nations Economic Commission for Europe (UNECE) Convention on Environmental Impact Assessment in a Transboundary Context (Espoo, 1991</a:t>
            </a:r>
            <a:r>
              <a:rPr lang="en-US" dirty="0" smtClean="0"/>
              <a:t>)</a:t>
            </a:r>
          </a:p>
          <a:p>
            <a:pPr marL="685800" lvl="2">
              <a:spcBef>
                <a:spcPts val="400"/>
              </a:spcBef>
            </a:pPr>
            <a:r>
              <a:rPr lang="en-US" sz="1600" dirty="0" smtClean="0"/>
              <a:t>Establishes an EIA procedure that provides for notification of concerned parties and public participation and consultation of affected parties</a:t>
            </a:r>
          </a:p>
          <a:p>
            <a:pPr marL="685800" lvl="2">
              <a:spcBef>
                <a:spcPts val="400"/>
              </a:spcBef>
            </a:pPr>
            <a:r>
              <a:rPr lang="en-US" sz="1600" dirty="0" smtClean="0"/>
              <a:t>Armenia and Azerbaijan are parties to Espoo</a:t>
            </a:r>
          </a:p>
          <a:p>
            <a:pPr marL="285750" lvl="1">
              <a:spcBef>
                <a:spcPts val="400"/>
              </a:spcBef>
            </a:pPr>
            <a:r>
              <a:rPr lang="en-US" dirty="0"/>
              <a:t>UNECE Convention on Access to Information, Public Participation in Decision-making and Access to Justice in Environmental Matters (Aarhus, 1998</a:t>
            </a:r>
            <a:r>
              <a:rPr lang="en-US" dirty="0" smtClean="0"/>
              <a:t>) – Armenia, Georgia and Azerbaijan are parties</a:t>
            </a:r>
          </a:p>
          <a:p>
            <a:pPr marL="285750" lvl="1">
              <a:spcBef>
                <a:spcPts val="400"/>
              </a:spcBef>
            </a:pPr>
            <a:r>
              <a:rPr lang="en-US" dirty="0"/>
              <a:t>Convention on Nuclear Safety, (Vienna, 1994</a:t>
            </a:r>
            <a:r>
              <a:rPr lang="en-US" dirty="0" smtClean="0"/>
              <a:t>) – Armenia is a party</a:t>
            </a:r>
          </a:p>
          <a:p>
            <a:pPr marL="285750" lvl="1">
              <a:spcBef>
                <a:spcPts val="400"/>
              </a:spcBef>
            </a:pPr>
            <a:r>
              <a:rPr lang="en-US" dirty="0" smtClean="0"/>
              <a:t>IAEA Safety Requirements, Standards and Guidelines</a:t>
            </a:r>
          </a:p>
          <a:p>
            <a:pPr marL="285750" lvl="1">
              <a:spcBef>
                <a:spcPts val="400"/>
              </a:spcBef>
            </a:pPr>
            <a:r>
              <a:rPr lang="en-US" dirty="0" smtClean="0"/>
              <a:t>Policies and Procedures of International Financing Organizations</a:t>
            </a:r>
            <a:r>
              <a:rPr lang="en-US" sz="1800" dirty="0" smtClean="0"/>
              <a:t>:</a:t>
            </a:r>
          </a:p>
          <a:p>
            <a:pPr marL="685800" lvl="2">
              <a:spcBef>
                <a:spcPts val="400"/>
              </a:spcBef>
            </a:pPr>
            <a:r>
              <a:rPr lang="en-US" sz="1600" dirty="0" smtClean="0"/>
              <a:t>Export Import Banks of the US, Canada, and the EU</a:t>
            </a:r>
          </a:p>
          <a:p>
            <a:pPr marL="685800" lvl="2">
              <a:spcBef>
                <a:spcPts val="400"/>
              </a:spcBef>
            </a:pPr>
            <a:r>
              <a:rPr lang="en-US" sz="1600" dirty="0" smtClean="0"/>
              <a:t>World Bank</a:t>
            </a:r>
          </a:p>
          <a:p>
            <a:pPr marL="685800" lvl="2">
              <a:spcBef>
                <a:spcPts val="400"/>
              </a:spcBef>
            </a:pPr>
            <a:r>
              <a:rPr lang="en-US" sz="1600" dirty="0" smtClean="0"/>
              <a:t>European Bank for Reconstruction and Development (EBRD)</a:t>
            </a:r>
          </a:p>
          <a:p>
            <a:pPr marL="685800" lvl="2">
              <a:spcBef>
                <a:spcPts val="400"/>
              </a:spcBef>
            </a:pPr>
            <a:r>
              <a:rPr lang="en-US" sz="1600" dirty="0" smtClean="0"/>
              <a:t>Asian Development Bank</a:t>
            </a:r>
            <a:endParaRPr lang="en-US" sz="1600" dirty="0"/>
          </a:p>
          <a:p>
            <a:pPr marL="0" indent="0">
              <a:spcBef>
                <a:spcPts val="1200"/>
              </a:spcBef>
              <a:buNone/>
            </a:pPr>
            <a:endParaRPr lang="en-US" sz="1300" dirty="0" smtClean="0"/>
          </a:p>
          <a:p>
            <a:endParaRPr lang="en-US" sz="2000" dirty="0"/>
          </a:p>
        </p:txBody>
      </p:sp>
    </p:spTree>
    <p:extLst>
      <p:ext uri="{BB962C8B-B14F-4D97-AF65-F5344CB8AC3E}">
        <p14:creationId xmlns:p14="http://schemas.microsoft.com/office/powerpoint/2010/main" val="28509561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8</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Information Needed for EIA of Large Power Project</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1200"/>
              </a:spcBef>
            </a:pPr>
            <a:r>
              <a:rPr lang="en-US" sz="1800" b="1" dirty="0" smtClean="0"/>
              <a:t>Information on the existing environment at the Project location </a:t>
            </a:r>
            <a:r>
              <a:rPr lang="en-US" sz="1800" dirty="0" smtClean="0"/>
              <a:t>– ESRI collected information with the assistance of the Ministry of Energy and Natural Resources and information available from public sources – libraries and Internet:</a:t>
            </a:r>
          </a:p>
          <a:p>
            <a:pPr marL="685800" lvl="2">
              <a:spcBef>
                <a:spcPts val="400"/>
              </a:spcBef>
            </a:pPr>
            <a:r>
              <a:rPr lang="en-US" sz="1600" dirty="0" smtClean="0"/>
              <a:t>Meteorology and Air Quality</a:t>
            </a:r>
          </a:p>
          <a:p>
            <a:pPr marL="685800" lvl="2">
              <a:spcBef>
                <a:spcPts val="400"/>
              </a:spcBef>
            </a:pPr>
            <a:r>
              <a:rPr lang="en-US" sz="1600" dirty="0" smtClean="0"/>
              <a:t>Land Use and Socio-economic conditions in the Project location, vicinity and region</a:t>
            </a:r>
          </a:p>
          <a:p>
            <a:pPr marL="685800" lvl="2">
              <a:spcBef>
                <a:spcPts val="400"/>
              </a:spcBef>
            </a:pPr>
            <a:r>
              <a:rPr lang="en-US" sz="1600" dirty="0" smtClean="0"/>
              <a:t>Water availability to serve Project needs</a:t>
            </a:r>
          </a:p>
          <a:p>
            <a:pPr marL="685800" lvl="2">
              <a:spcBef>
                <a:spcPts val="400"/>
              </a:spcBef>
            </a:pPr>
            <a:r>
              <a:rPr lang="en-US" sz="1600" dirty="0"/>
              <a:t>Ecological Conditions in the Project </a:t>
            </a:r>
            <a:r>
              <a:rPr lang="en-US" sz="1600" dirty="0" smtClean="0"/>
              <a:t>location and vicinity</a:t>
            </a:r>
          </a:p>
          <a:p>
            <a:pPr marL="685800" lvl="2">
              <a:spcBef>
                <a:spcPts val="400"/>
              </a:spcBef>
            </a:pPr>
            <a:r>
              <a:rPr lang="en-US" sz="1600" dirty="0" smtClean="0"/>
              <a:t>Geology of the Project site and vicinity  </a:t>
            </a:r>
          </a:p>
          <a:p>
            <a:pPr marL="285750" lvl="1">
              <a:spcBef>
                <a:spcPts val="1200"/>
              </a:spcBef>
            </a:pPr>
            <a:r>
              <a:rPr lang="en-US" sz="1800" b="1" dirty="0" smtClean="0"/>
              <a:t>Description of the Project </a:t>
            </a:r>
            <a:r>
              <a:rPr lang="en-US" sz="1800" dirty="0" smtClean="0"/>
              <a:t>– ESRI relied on information provided by the Ministry of Energy and Natural Resources; where key parameters were not defined, ESRI developed bounding plant parameters that should maximize potential environmental impacts relative to possible design decisions</a:t>
            </a:r>
          </a:p>
          <a:p>
            <a:pPr marL="285750" lvl="1">
              <a:spcBef>
                <a:spcPts val="1200"/>
              </a:spcBef>
            </a:pPr>
            <a:r>
              <a:rPr lang="en-US" sz="1800" b="1" dirty="0" smtClean="0"/>
              <a:t>Environmental Impacts of Project Construction </a:t>
            </a:r>
            <a:r>
              <a:rPr lang="en-US" sz="1800" dirty="0" smtClean="0"/>
              <a:t>– ESRI tabulated impacts based on information provided by the Ministry of Energy and Natural Resources and on impacts based on </a:t>
            </a:r>
            <a:r>
              <a:rPr lang="en-US" sz="1800" dirty="0"/>
              <a:t>generic </a:t>
            </a:r>
            <a:r>
              <a:rPr lang="en-US" sz="1800" dirty="0" smtClean="0"/>
              <a:t>studies and environmental impact statements developed for NRC licensing of plants in the US</a:t>
            </a:r>
            <a:endParaRPr lang="en-US" sz="1300" dirty="0" smtClean="0"/>
          </a:p>
          <a:p>
            <a:endParaRPr lang="en-US" sz="2000" dirty="0"/>
          </a:p>
        </p:txBody>
      </p:sp>
    </p:spTree>
    <p:extLst>
      <p:ext uri="{BB962C8B-B14F-4D97-AF65-F5344CB8AC3E}">
        <p14:creationId xmlns:p14="http://schemas.microsoft.com/office/powerpoint/2010/main" val="28292041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BCC97D-8010-4874-9FE1-F55C5BB4FE0A}" type="slidenum">
              <a:rPr lang="en-US"/>
              <a:pPr/>
              <a:t>9</a:t>
            </a:fld>
            <a:endParaRPr lang="en-US"/>
          </a:p>
        </p:txBody>
      </p:sp>
      <p:sp>
        <p:nvSpPr>
          <p:cNvPr id="512002" name="Title 1"/>
          <p:cNvSpPr>
            <a:spLocks noGrp="1"/>
          </p:cNvSpPr>
          <p:nvPr>
            <p:ph type="title" idx="4294967295"/>
          </p:nvPr>
        </p:nvSpPr>
        <p:spPr>
          <a:xfrm>
            <a:off x="531813" y="381000"/>
            <a:ext cx="8416925" cy="609600"/>
          </a:xfrm>
        </p:spPr>
        <p:txBody>
          <a:bodyPr anchor="b"/>
          <a:lstStyle/>
          <a:p>
            <a:pPr algn="ctr"/>
            <a:r>
              <a:rPr lang="en-US" dirty="0" smtClean="0"/>
              <a:t>Information Needed for EIA … (continued)</a:t>
            </a:r>
            <a:endParaRPr lang="en-US" dirty="0"/>
          </a:p>
        </p:txBody>
      </p:sp>
      <p:sp>
        <p:nvSpPr>
          <p:cNvPr id="512003" name="Content Placeholder 2"/>
          <p:cNvSpPr>
            <a:spLocks noGrp="1"/>
          </p:cNvSpPr>
          <p:nvPr>
            <p:ph idx="4294967295"/>
          </p:nvPr>
        </p:nvSpPr>
        <p:spPr>
          <a:xfrm>
            <a:off x="531813" y="1219200"/>
            <a:ext cx="8416925" cy="4953000"/>
          </a:xfrm>
        </p:spPr>
        <p:txBody>
          <a:bodyPr/>
          <a:lstStyle/>
          <a:p>
            <a:pPr marL="285750" lvl="1">
              <a:spcBef>
                <a:spcPts val="1200"/>
              </a:spcBef>
            </a:pPr>
            <a:r>
              <a:rPr lang="en-US" sz="1800" b="1" dirty="0" smtClean="0"/>
              <a:t>Environmental Impact of Project Operation </a:t>
            </a:r>
            <a:r>
              <a:rPr lang="en-US" sz="1800" dirty="0" smtClean="0"/>
              <a:t>– </a:t>
            </a:r>
            <a:r>
              <a:rPr lang="en-US" sz="1800" dirty="0"/>
              <a:t>ESRI tabulated impacts based on information provided by the Ministry of Energy and Natural Resources and generic impacts based on studies and environmental impact statements developed for NRC licensing of plants in the </a:t>
            </a:r>
            <a:r>
              <a:rPr lang="en-US" sz="1800" dirty="0" smtClean="0"/>
              <a:t>US – bounding plant parameter approach enabled prediction of impacts without final design details</a:t>
            </a:r>
            <a:endParaRPr lang="en-US" sz="1300" dirty="0"/>
          </a:p>
          <a:p>
            <a:pPr marL="285750" lvl="1">
              <a:spcBef>
                <a:spcPts val="1800"/>
              </a:spcBef>
            </a:pPr>
            <a:r>
              <a:rPr lang="en-US" sz="1800" b="1" dirty="0" smtClean="0"/>
              <a:t>Environmental Monitoring Programs </a:t>
            </a:r>
            <a:r>
              <a:rPr lang="en-US" sz="1800" dirty="0" smtClean="0"/>
              <a:t>– ESRI described monitoring programs needed to complete design, to monitor impacts of construction, to establish baselines for impacts of operation, and to monitor impacts of operation</a:t>
            </a:r>
          </a:p>
          <a:p>
            <a:pPr marL="285750" lvl="1">
              <a:spcBef>
                <a:spcPts val="1800"/>
              </a:spcBef>
            </a:pPr>
            <a:r>
              <a:rPr lang="en-US" sz="1800" b="1" dirty="0" smtClean="0"/>
              <a:t>Impacts of Accidents at the Project Involving Radioactive Materials </a:t>
            </a:r>
            <a:r>
              <a:rPr lang="en-US" sz="1800" dirty="0" smtClean="0"/>
              <a:t>(topic unique to nuclear projects) – ESRI tabulated impacts based on information provided by the Ministry of Energy and Natural Resources</a:t>
            </a:r>
          </a:p>
          <a:p>
            <a:pPr marL="285750" lvl="1">
              <a:spcBef>
                <a:spcPts val="1800"/>
              </a:spcBef>
            </a:pPr>
            <a:r>
              <a:rPr lang="en-US" sz="1800" b="1" dirty="0" smtClean="0"/>
              <a:t>Alternatives to the Proposed Action</a:t>
            </a:r>
            <a:r>
              <a:rPr lang="en-US" sz="1800" dirty="0" smtClean="0"/>
              <a:t> – ESRI summarized alternatives evaluated in the 2006 Least Cost Generation Plan</a:t>
            </a:r>
          </a:p>
          <a:p>
            <a:pPr marL="285750" lvl="1">
              <a:spcBef>
                <a:spcPts val="1200"/>
              </a:spcBef>
            </a:pPr>
            <a:endParaRPr lang="en-US" sz="1300" dirty="0" smtClean="0"/>
          </a:p>
          <a:p>
            <a:endParaRPr lang="en-US" sz="2000" dirty="0"/>
          </a:p>
        </p:txBody>
      </p:sp>
    </p:spTree>
    <p:extLst>
      <p:ext uri="{BB962C8B-B14F-4D97-AF65-F5344CB8AC3E}">
        <p14:creationId xmlns:p14="http://schemas.microsoft.com/office/powerpoint/2010/main" val="402022134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D" val="MainHeader"/>
</p:tagLst>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Armenia Template</Template>
  <TotalTime>10955</TotalTime>
  <Pages>15</Pages>
  <Words>1680</Words>
  <Application>Microsoft Macintosh PowerPoint</Application>
  <PresentationFormat>Custom</PresentationFormat>
  <Paragraphs>138</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Blank</vt:lpstr>
      <vt:lpstr>USAID_no_header</vt:lpstr>
      <vt:lpstr>PowerPoint Presentation</vt:lpstr>
      <vt:lpstr>Who Am I?</vt:lpstr>
      <vt:lpstr>USAID Energy Security and Regional Integration Project</vt:lpstr>
      <vt:lpstr>Armenia New Nuclear Unit (ANNU) – Project Milestones</vt:lpstr>
      <vt:lpstr>ANNU Project Milestones - continued</vt:lpstr>
      <vt:lpstr>Environmental Impact Assessment in Armenia</vt:lpstr>
      <vt:lpstr>Internat’l Conventions and Standards Applicable to EIA</vt:lpstr>
      <vt:lpstr>Information Needed for EIA of Large Power Project</vt:lpstr>
      <vt:lpstr>Information Needed for EIA … (continued)</vt:lpstr>
      <vt:lpstr>Ministry of Nature Protection Position on the ANNU ER</vt:lpstr>
      <vt:lpstr>Current Status</vt:lpstr>
      <vt:lpstr>Moving Forward</vt:lpstr>
      <vt:lpstr>QUESTIONS</vt:lpstr>
      <vt:lpstr>THANK YOU FOR THE OPPORTUNITY TO SPEAK TO YOU THIS EVENING</vt:lpstr>
    </vt:vector>
  </TitlesOfParts>
  <Manager>Mike Donovan</Manager>
  <Company>Scientech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Overhead Slide Template</dc:title>
  <dc:subject>Presentations</dc:subject>
  <dc:creator>Lief Erickson</dc:creator>
  <cp:lastModifiedBy>Alen Amirkhanian</cp:lastModifiedBy>
  <cp:revision>720</cp:revision>
  <cp:lastPrinted>2003-02-26T09:22:37Z</cp:lastPrinted>
  <dcterms:created xsi:type="dcterms:W3CDTF">1997-08-19T16:53:33Z</dcterms:created>
  <dcterms:modified xsi:type="dcterms:W3CDTF">2012-11-08T17:50:19Z</dcterms:modified>
</cp:coreProperties>
</file>