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296" r:id="rId3"/>
    <p:sldId id="297" r:id="rId4"/>
    <p:sldId id="299" r:id="rId5"/>
    <p:sldId id="287" r:id="rId6"/>
    <p:sldId id="288" r:id="rId7"/>
    <p:sldId id="289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718" autoAdjust="0"/>
  </p:normalViewPr>
  <p:slideViewPr>
    <p:cSldViewPr>
      <p:cViewPr>
        <p:scale>
          <a:sx n="66" d="100"/>
          <a:sy n="66" d="100"/>
        </p:scale>
        <p:origin x="-6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01F87-E934-4F76-8F87-AB546F891448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572E4-AC91-4866-877B-A35A109F8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BA09-31FD-435D-A802-9E57CA397B83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5F46-20AB-4476-A94C-5826EBE35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>
                <a:solidFill>
                  <a:srgbClr val="006600"/>
                </a:solidFill>
              </a:rPr>
              <a:t>Օրենսդրական բացերը  ընդերքօգտագործման ոլորտում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y-AM" dirty="0" smtClean="0">
              <a:solidFill>
                <a:srgbClr val="C00000"/>
              </a:solidFill>
            </a:endParaRPr>
          </a:p>
          <a:p>
            <a:r>
              <a:rPr lang="hy-AM" sz="3200" dirty="0" smtClean="0">
                <a:solidFill>
                  <a:srgbClr val="C00000"/>
                </a:solidFill>
              </a:rPr>
              <a:t>Առողջապահպահական հիմնախնդիրներ. փոխհատուցման իրավական կարգավորումը.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y-AM" sz="3200" dirty="0" smtClean="0">
              <a:solidFill>
                <a:srgbClr val="C00000"/>
              </a:solidFill>
            </a:endParaRPr>
          </a:p>
          <a:p>
            <a:r>
              <a:rPr lang="hy-AM" sz="3200" dirty="0" smtClean="0">
                <a:solidFill>
                  <a:srgbClr val="C00000"/>
                </a:solidFill>
              </a:rPr>
              <a:t>Բնության բաղադրիչների տնտեսական վնասի հաշվարկը և վնասի փոխհատուցումը.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pPr algn="l"/>
            <a:r>
              <a:rPr lang="hy-AM" sz="3200" b="1" dirty="0" smtClean="0"/>
              <a:t>Զեկուցող՝ </a:t>
            </a:r>
            <a:br>
              <a:rPr lang="hy-AM" sz="3200" b="1" dirty="0" smtClean="0"/>
            </a:br>
            <a:r>
              <a:rPr lang="hy-AM" sz="3200" b="1" dirty="0" smtClean="0"/>
              <a:t>Արթուր Գրիգորյան</a:t>
            </a:r>
            <a:r>
              <a:rPr lang="hy-AM" sz="3200" dirty="0" smtClean="0"/>
              <a:t/>
            </a:r>
            <a:br>
              <a:rPr lang="hy-AM" sz="3200" dirty="0" smtClean="0"/>
            </a:br>
            <a:r>
              <a:rPr lang="hy-AM" sz="3200" dirty="0" smtClean="0"/>
              <a:t/>
            </a:r>
            <a:br>
              <a:rPr lang="hy-AM" sz="3200" dirty="0" smtClean="0"/>
            </a:br>
            <a:r>
              <a:rPr lang="hy-AM" sz="3200" dirty="0" smtClean="0"/>
              <a:t/>
            </a:r>
            <a:br>
              <a:rPr lang="hy-AM" sz="3200" dirty="0" smtClean="0"/>
            </a:br>
            <a:r>
              <a:rPr lang="hy-AM" sz="2700" b="1" i="1" dirty="0" smtClean="0">
                <a:solidFill>
                  <a:schemeClr val="tx2">
                    <a:lumMod val="50000"/>
                  </a:schemeClr>
                </a:solidFill>
              </a:rPr>
              <a:t>Հայաստանի Օրհուս կենտրոնների իրավաբան,</a:t>
            </a:r>
            <a:br>
              <a:rPr lang="hy-AM" sz="27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y-AM" sz="2700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y-AM" sz="27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y-AM" sz="2700" b="1" i="1" dirty="0" smtClean="0">
                <a:solidFill>
                  <a:schemeClr val="tx2">
                    <a:lumMod val="50000"/>
                  </a:schemeClr>
                </a:solidFill>
              </a:rPr>
              <a:t>ՀՀ Ազգային ժողովի պատգամավորի օգնական</a:t>
            </a:r>
            <a:r>
              <a:rPr lang="hy-AM" sz="3200" b="1" dirty="0" smtClean="0"/>
              <a:t/>
            </a:r>
            <a:br>
              <a:rPr lang="hy-AM" sz="3200" b="1" dirty="0" smtClean="0"/>
            </a:b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800" b="1" dirty="0" smtClean="0">
                <a:solidFill>
                  <a:srgbClr val="006600"/>
                </a:solidFill>
              </a:rPr>
              <a:t>Հանքարդյունաբերության հետեւանքով մարդկանց առողջությանը պատճառված վնասի հիմնախնդիրները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y-AM" sz="2800" dirty="0" smtClean="0"/>
          </a:p>
          <a:p>
            <a:r>
              <a:rPr lang="hy-AM" sz="2800" dirty="0" smtClean="0"/>
              <a:t>Առողջապահություն </a:t>
            </a:r>
            <a:r>
              <a:rPr lang="en-US" sz="2800" dirty="0" smtClean="0"/>
              <a:t>(</a:t>
            </a:r>
            <a:r>
              <a:rPr lang="hy-AM" sz="2800" dirty="0" smtClean="0"/>
              <a:t>ազդակիր համայնք </a:t>
            </a:r>
            <a:r>
              <a:rPr lang="hy-AM" sz="2800" dirty="0" smtClean="0"/>
              <a:t>և</a:t>
            </a:r>
            <a:r>
              <a:rPr lang="hy-AM" sz="2800" dirty="0" smtClean="0"/>
              <a:t> </a:t>
            </a:r>
            <a:r>
              <a:rPr lang="hy-AM" sz="2800" dirty="0" smtClean="0"/>
              <a:t>շահագրգիռ հասարակություն</a:t>
            </a:r>
            <a:r>
              <a:rPr lang="en-US" sz="2800" dirty="0" smtClean="0"/>
              <a:t>)</a:t>
            </a:r>
            <a:r>
              <a:rPr lang="hy-AM" sz="2800" dirty="0" smtClean="0"/>
              <a:t>.</a:t>
            </a:r>
          </a:p>
          <a:p>
            <a:endParaRPr lang="hy-AM" sz="2800" dirty="0" smtClean="0"/>
          </a:p>
          <a:p>
            <a:r>
              <a:rPr lang="hy-AM" sz="2800" dirty="0" smtClean="0"/>
              <a:t>Օրենսդրությունը.</a:t>
            </a:r>
          </a:p>
          <a:p>
            <a:endParaRPr lang="hy-AM" sz="2800" dirty="0" smtClean="0"/>
          </a:p>
          <a:p>
            <a:r>
              <a:rPr lang="hy-AM" sz="2800" dirty="0" smtClean="0"/>
              <a:t>Պրակտիկան.</a:t>
            </a:r>
          </a:p>
          <a:p>
            <a:endParaRPr lang="hy-AM" sz="2800" dirty="0" smtClean="0"/>
          </a:p>
          <a:p>
            <a:r>
              <a:rPr lang="hy-AM" sz="2800" dirty="0" smtClean="0"/>
              <a:t>Պատասխանատվությունը.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rgbClr val="006600"/>
                </a:solidFill>
              </a:rPr>
              <a:t>Համաշխարհային բանկի Միջազգային ֆինանսական կորպորացիայի չափորոշիչները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 sz="2800" dirty="0" smtClean="0"/>
          </a:p>
          <a:p>
            <a:r>
              <a:rPr lang="hy-AM" sz="2800" dirty="0" smtClean="0"/>
              <a:t>Համայնքի առողջության, ապահովության և անվտանգության հիմնահարցերը.</a:t>
            </a:r>
          </a:p>
          <a:p>
            <a:endParaRPr lang="hy-AM" sz="2800" dirty="0" smtClean="0"/>
          </a:p>
          <a:p>
            <a:r>
              <a:rPr lang="hy-AM" sz="2800" dirty="0" smtClean="0"/>
              <a:t>Հանքավայրի փակումից հետո սոցիալական ազդեցության </a:t>
            </a:r>
            <a:r>
              <a:rPr lang="hy-AM" sz="2800" dirty="0" smtClean="0"/>
              <a:t>գնահատումը</a:t>
            </a:r>
            <a:r>
              <a:rPr lang="en-US" sz="2800" dirty="0" smtClean="0"/>
              <a:t> (IFC Performance Standards)</a:t>
            </a:r>
            <a:r>
              <a:rPr lang="hy-AM" sz="2800" dirty="0" smtClean="0"/>
              <a:t>.</a:t>
            </a:r>
            <a:endParaRPr lang="hy-AM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3541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y-AM" sz="2800" b="1" dirty="0" smtClean="0">
                <a:solidFill>
                  <a:srgbClr val="006600"/>
                </a:solidFill>
              </a:rPr>
              <a:t>Բնության ոչնչացվող միավորների դրամական հաշվարկի առկա օրենսդրական մեխանիզմները</a:t>
            </a:r>
            <a:r>
              <a:rPr lang="hy-AM" sz="2600" b="1" dirty="0" smtClean="0">
                <a:solidFill>
                  <a:srgbClr val="006600"/>
                </a:solidFill>
              </a:rPr>
              <a:t/>
            </a:r>
            <a:br>
              <a:rPr lang="hy-AM" sz="2600" b="1" dirty="0" smtClean="0">
                <a:solidFill>
                  <a:srgbClr val="006600"/>
                </a:solidFill>
              </a:rPr>
            </a:b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608512"/>
          </a:xfrm>
        </p:spPr>
        <p:txBody>
          <a:bodyPr>
            <a:normAutofit lnSpcReduction="10000"/>
          </a:bodyPr>
          <a:lstStyle/>
          <a:p>
            <a:endParaRPr lang="hy-AM" sz="2800" dirty="0" smtClean="0"/>
          </a:p>
          <a:p>
            <a:r>
              <a:rPr lang="ru-RU" sz="2800" dirty="0" smtClean="0"/>
              <a:t>Հողային ռեսուրսների</a:t>
            </a:r>
            <a:r>
              <a:rPr lang="hy-AM" sz="2800" dirty="0" smtClean="0"/>
              <a:t>,</a:t>
            </a:r>
            <a:r>
              <a:rPr lang="ru-RU" sz="2800" dirty="0" smtClean="0"/>
              <a:t> </a:t>
            </a:r>
            <a:r>
              <a:rPr lang="hy-AM" sz="2800" dirty="0" smtClean="0"/>
              <a:t>ջրային ռեսուրսների, մ</a:t>
            </a:r>
            <a:r>
              <a:rPr lang="ru-RU" sz="2800" dirty="0" smtClean="0"/>
              <a:t>թնոլորտային օդի վրա</a:t>
            </a:r>
            <a:r>
              <a:rPr lang="hy-AM" sz="2800" dirty="0" smtClean="0"/>
              <a:t> տնտեսական գործունեության</a:t>
            </a:r>
            <a:r>
              <a:rPr lang="ru-RU" sz="2800" dirty="0" smtClean="0"/>
              <a:t> ազդեցության գնահատման կարգ</a:t>
            </a:r>
            <a:r>
              <a:rPr lang="hy-AM" sz="2800" dirty="0" smtClean="0"/>
              <a:t>եր.</a:t>
            </a:r>
          </a:p>
          <a:p>
            <a:endParaRPr lang="hy-AM" sz="2800" dirty="0" smtClean="0"/>
          </a:p>
          <a:p>
            <a:r>
              <a:rPr lang="hy-AM" sz="2800" dirty="0" smtClean="0"/>
              <a:t>Տնտեսական գործունեության </a:t>
            </a:r>
            <a:r>
              <a:rPr lang="hy-AM" sz="2800" dirty="0" smtClean="0"/>
              <a:t>հետևանքով </a:t>
            </a:r>
            <a:r>
              <a:rPr lang="hy-AM" sz="2800" dirty="0" smtClean="0"/>
              <a:t>շրջակա միջավայրի այլ բաղադրիչներին հասցվող էկոլոգիական վնասի տնտեսական գնահատում.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728192"/>
          </a:xfrm>
        </p:spPr>
        <p:txBody>
          <a:bodyPr>
            <a:noAutofit/>
          </a:bodyPr>
          <a:lstStyle/>
          <a:p>
            <a:pPr lvl="0"/>
            <a:r>
              <a:rPr lang="hy-AM" sz="2800" b="1" dirty="0" smtClean="0">
                <a:solidFill>
                  <a:srgbClr val="006600"/>
                </a:solidFill>
              </a:rPr>
              <a:t>Բնության ոչնչացվող միավորների դրամական փոխհատուցման օրենսդրական մեխանիզմի բացակայությունը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y-AM" sz="3000" dirty="0" smtClean="0"/>
          </a:p>
          <a:p>
            <a:r>
              <a:rPr lang="hy-AM" sz="2800" dirty="0" smtClean="0"/>
              <a:t>Շրջակա միջավայրի բաղադրիչներին պատճառված վնասի փոխհատուցման իրավական կարգավորումը.</a:t>
            </a:r>
          </a:p>
          <a:p>
            <a:endParaRPr lang="hy-AM" sz="2800" dirty="0" smtClean="0"/>
          </a:p>
          <a:p>
            <a:endParaRPr lang="hy-AM" sz="2800" dirty="0" smtClean="0"/>
          </a:p>
          <a:p>
            <a:r>
              <a:rPr lang="hy-AM" sz="2800" dirty="0" smtClean="0"/>
              <a:t>Բուսական </a:t>
            </a:r>
            <a:r>
              <a:rPr lang="hy-AM" sz="2800" dirty="0" smtClean="0"/>
              <a:t>և կենդանական աշխարհի, ընդերքի վրա ազդեցության իրավակարգավորումը ՀՀ քաղաքացիական օրենսդրությամբ սահմանված կարգով.</a:t>
            </a:r>
            <a:endParaRPr lang="en-GB" sz="2800" dirty="0" smtClean="0"/>
          </a:p>
          <a:p>
            <a:endParaRPr lang="hy-AM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282154"/>
          </a:xfrm>
        </p:spPr>
        <p:txBody>
          <a:bodyPr>
            <a:noAutofit/>
          </a:bodyPr>
          <a:lstStyle/>
          <a:p>
            <a:r>
              <a:rPr lang="hy-AM" sz="2800" b="1" dirty="0" smtClean="0">
                <a:solidFill>
                  <a:srgbClr val="006600"/>
                </a:solidFill>
              </a:rPr>
              <a:t>Հողային ռեսուրսների դեգրադացիան</a:t>
            </a:r>
            <a:r>
              <a:rPr lang="en-US" sz="2800" b="1" dirty="0" smtClean="0">
                <a:solidFill>
                  <a:srgbClr val="006600"/>
                </a:solidFill>
              </a:rPr>
              <a:t/>
            </a:r>
            <a:br>
              <a:rPr lang="en-US" sz="2800" b="1" dirty="0" smtClean="0">
                <a:solidFill>
                  <a:srgbClr val="006600"/>
                </a:solidFill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hy-AM" sz="2800" dirty="0" smtClean="0"/>
              <a:t>2008-2010 թվականների ընթացքում կառավարության որոշմամբ ոչնչացվել են 20 000 (քսան հազար) հեկտար գյուղատնտեսական հողեր.</a:t>
            </a:r>
          </a:p>
          <a:p>
            <a:endParaRPr lang="hy-AM" sz="2800" dirty="0" smtClean="0"/>
          </a:p>
          <a:p>
            <a:r>
              <a:rPr lang="hy-AM" sz="2800" dirty="0" smtClean="0"/>
              <a:t>ՀՀ կառավարության 21 ապրիլի 2011թ. 558-Ն որոշմամբ հողերի նպատակային նշանակության փոփոխման հեշտացված գործընթացը.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31224" cy="1008112"/>
          </a:xfrm>
        </p:spPr>
        <p:txBody>
          <a:bodyPr>
            <a:noAutofit/>
          </a:bodyPr>
          <a:lstStyle/>
          <a:p>
            <a:pPr algn="ctr"/>
            <a:r>
              <a:rPr lang="hy-AM" sz="2800" dirty="0" smtClean="0">
                <a:solidFill>
                  <a:srgbClr val="006600"/>
                </a:solidFill>
              </a:rPr>
              <a:t>«Անթափոն հանքարդյունաբերության» հայկական մոդելը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596" y="1268760"/>
            <a:ext cx="8463884" cy="5256584"/>
          </a:xfrm>
        </p:spPr>
        <p:txBody>
          <a:bodyPr>
            <a:normAutofit/>
          </a:bodyPr>
          <a:lstStyle/>
          <a:p>
            <a:endParaRPr lang="hy-AM" sz="2800" dirty="0" smtClean="0"/>
          </a:p>
          <a:p>
            <a:pPr>
              <a:buFont typeface="Arial" pitchFamily="34" charset="0"/>
              <a:buChar char="•"/>
            </a:pPr>
            <a:r>
              <a:rPr lang="hy-AM" sz="2800" dirty="0" smtClean="0"/>
              <a:t> </a:t>
            </a:r>
            <a:r>
              <a:rPr lang="hy-AM" sz="2800" dirty="0" smtClean="0"/>
              <a:t>Մինչև </a:t>
            </a:r>
            <a:r>
              <a:rPr lang="hy-AM" sz="2800" dirty="0" smtClean="0"/>
              <a:t>ընդերքի մասին նոր օրենսգրքի ընդունումը եղած իրավակարգավորումները </a:t>
            </a:r>
            <a:r>
              <a:rPr lang="hy-AM" sz="2800" dirty="0" smtClean="0"/>
              <a:t>և</a:t>
            </a:r>
            <a:r>
              <a:rPr lang="hy-AM" sz="2800" dirty="0" smtClean="0"/>
              <a:t> </a:t>
            </a:r>
            <a:r>
              <a:rPr lang="hy-AM" sz="2800" dirty="0" smtClean="0"/>
              <a:t>պրակտիկան. 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hy-AM" sz="2800" dirty="0" smtClean="0"/>
              <a:t> Ընդերքի մասին նոր օրենսգրքով սահմանված իրավակարգավորումները.</a:t>
            </a:r>
          </a:p>
          <a:p>
            <a:endParaRPr lang="hy-AM" sz="2800" dirty="0" smtClean="0"/>
          </a:p>
          <a:p>
            <a:pPr>
              <a:buFont typeface="Arial" pitchFamily="34" charset="0"/>
              <a:buChar char="•"/>
            </a:pPr>
            <a:r>
              <a:rPr lang="hy-AM" sz="2800" dirty="0" smtClean="0"/>
              <a:t> Հայաստանի ժողովրդին բաժին հասած թափոնները.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200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Օրենսդրական բացերը  ընդերքօգտագործման ոլորտում</vt:lpstr>
      <vt:lpstr>Զեկուցող՝  Արթուր Գրիգորյան   Հայաստանի Օրհուս կենտրոնների իրավաբան,  ՀՀ Ազգային ժողովի պատգամավորի օգնական </vt:lpstr>
      <vt:lpstr>Հանքարդյունաբերության հետեւանքով մարդկանց առողջությանը պատճառված վնասի հիմնախնդիրները</vt:lpstr>
      <vt:lpstr>Համաշխարհային բանկի Միջազգային ֆինանսական կորպորացիայի չափորոշիչները</vt:lpstr>
      <vt:lpstr> Բնության ոչնչացվող միավորների դրամական հաշվարկի առկա օրենսդրական մեխանիզմները </vt:lpstr>
      <vt:lpstr>Բնության ոչնչացվող միավորների դրամական փոխհատուցման օրենսդրական մեխանիզմի բացակայությունը </vt:lpstr>
      <vt:lpstr>Հողային ռեսուրսների դեգրադացիան </vt:lpstr>
      <vt:lpstr>«Անթափոն հանքարդյունաբերության» հայկական մոդելը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Dragonfly User</cp:lastModifiedBy>
  <cp:revision>137</cp:revision>
  <dcterms:created xsi:type="dcterms:W3CDTF">2011-12-15T12:59:49Z</dcterms:created>
  <dcterms:modified xsi:type="dcterms:W3CDTF">2012-11-25T08:32:40Z</dcterms:modified>
</cp:coreProperties>
</file>